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3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8" r:id="rId5"/>
  </p:sldMasterIdLst>
  <p:notesMasterIdLst>
    <p:notesMasterId r:id="rId50"/>
  </p:notesMasterIdLst>
  <p:handoutMasterIdLst>
    <p:handoutMasterId r:id="rId51"/>
  </p:handoutMasterIdLst>
  <p:sldIdLst>
    <p:sldId id="264" r:id="rId6"/>
    <p:sldId id="3011" r:id="rId7"/>
    <p:sldId id="1561" r:id="rId8"/>
    <p:sldId id="2969" r:id="rId9"/>
    <p:sldId id="2981" r:id="rId10"/>
    <p:sldId id="2983" r:id="rId11"/>
    <p:sldId id="368" r:id="rId12"/>
    <p:sldId id="1579" r:id="rId13"/>
    <p:sldId id="2978" r:id="rId14"/>
    <p:sldId id="1540" r:id="rId15"/>
    <p:sldId id="478" r:id="rId16"/>
    <p:sldId id="1558" r:id="rId17"/>
    <p:sldId id="3013" r:id="rId18"/>
    <p:sldId id="2987" r:id="rId19"/>
    <p:sldId id="2989" r:id="rId20"/>
    <p:sldId id="1542" r:id="rId21"/>
    <p:sldId id="388" r:id="rId22"/>
    <p:sldId id="465" r:id="rId23"/>
    <p:sldId id="2986" r:id="rId24"/>
    <p:sldId id="2982" r:id="rId25"/>
    <p:sldId id="369" r:id="rId26"/>
    <p:sldId id="370" r:id="rId27"/>
    <p:sldId id="3010" r:id="rId28"/>
    <p:sldId id="1519" r:id="rId29"/>
    <p:sldId id="3019" r:id="rId30"/>
    <p:sldId id="2972" r:id="rId31"/>
    <p:sldId id="320" r:id="rId32"/>
    <p:sldId id="3003" r:id="rId33"/>
    <p:sldId id="486" r:id="rId34"/>
    <p:sldId id="1525" r:id="rId35"/>
    <p:sldId id="432" r:id="rId36"/>
    <p:sldId id="1537" r:id="rId37"/>
    <p:sldId id="2997" r:id="rId38"/>
    <p:sldId id="375" r:id="rId39"/>
    <p:sldId id="3015" r:id="rId40"/>
    <p:sldId id="373" r:id="rId41"/>
    <p:sldId id="3017" r:id="rId42"/>
    <p:sldId id="402" r:id="rId43"/>
    <p:sldId id="386" r:id="rId44"/>
    <p:sldId id="3005" r:id="rId45"/>
    <p:sldId id="3018" r:id="rId46"/>
    <p:sldId id="3006" r:id="rId47"/>
    <p:sldId id="1574" r:id="rId48"/>
    <p:sldId id="46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B7D948-58DF-07A6-7AAA-900076204512}" name="Mike Toth" initials="MT" userId="S::michael.toth@sri.com::cd361e76-97d4-4423-9f9f-001f9f83dc33" providerId="AD"/>
  <p188:author id="{843D978E-F23D-C8F9-0B10-9A71D862D422}" name="Mike Freedman" initials="MF" userId="S::mike.freedman@sri.com::aa173ad9-0de2-4346-972f-b6e871cf5ea9" providerId="AD"/>
  <p188:author id="{76DC9CF3-DA40-635D-1AF6-18735C842D1B}" name="Molly Hallman" initials="MH" userId="S::molly.hallman@sri.com::cf2f43dc-4f2a-46bf-b539-ef35b5ab761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651"/>
    <a:srgbClr val="F6F5FB"/>
    <a:srgbClr val="41B191"/>
    <a:srgbClr val="4C8974"/>
    <a:srgbClr val="F1F1F5"/>
    <a:srgbClr val="DEDEDE"/>
    <a:srgbClr val="F06E32"/>
    <a:srgbClr val="FFBE1E"/>
    <a:srgbClr val="82DCFA"/>
    <a:srgbClr val="0550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088685-EC2E-F34C-862A-1A41AF2D4DEF}" v="812" dt="2026-10-01T18:26:28.9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04"/>
    <p:restoredTop sz="81644"/>
  </p:normalViewPr>
  <p:slideViewPr>
    <p:cSldViewPr snapToGrid="0">
      <p:cViewPr varScale="1">
        <p:scale>
          <a:sx n="50" d="100"/>
          <a:sy n="50" d="100"/>
        </p:scale>
        <p:origin x="48" y="90"/>
      </p:cViewPr>
      <p:guideLst/>
    </p:cSldViewPr>
  </p:slideViewPr>
  <p:notesTextViewPr>
    <p:cViewPr>
      <p:scale>
        <a:sx n="1" d="1"/>
        <a:sy n="1" d="1"/>
      </p:scale>
      <p:origin x="0" y="0"/>
    </p:cViewPr>
  </p:notesTextViewPr>
  <p:notesViewPr>
    <p:cSldViewPr snapToGrid="0">
      <p:cViewPr varScale="1">
        <p:scale>
          <a:sx n="101" d="100"/>
          <a:sy n="101" d="100"/>
        </p:scale>
        <p:origin x="3800"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sriintl.sharepoint.us/sites/education_projects_machinelearningIEP/SRI%20Documents/IEP%20Data/04_Gogebic-Ontonagon_IEPs/Output/goisd_margins.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sriintl.sharepoint.us/sites/education_projects_machinelearningIEP/SRI%20Documents/IEP%20Data/03_Dickinson-Iron_IEPs/Output/diisd_margin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sriintl.sharepoint.us/sites/education_projects_machinelearningIEP/SRI%20Documents/IEP%20Data/04_Gogebic-Ontonagon_IEPs/Output/goisd_margi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069383284144986E-2"/>
          <c:y val="4.4795618399151978E-2"/>
          <c:w val="0.79247766505918715"/>
          <c:h val="0.79778052387809906"/>
        </c:manualLayout>
      </c:layout>
      <c:lineChart>
        <c:grouping val="standard"/>
        <c:varyColors val="0"/>
        <c:ser>
          <c:idx val="0"/>
          <c:order val="0"/>
          <c:tx>
            <c:strRef>
              <c:f>skill_margins!$B$71</c:f>
              <c:strCache>
                <c:ptCount val="1"/>
                <c:pt idx="0">
                  <c:v>Concerns</c:v>
                </c:pt>
              </c:strCache>
            </c:strRef>
          </c:tx>
          <c:spPr>
            <a:ln w="28575" cap="rnd">
              <a:solidFill>
                <a:schemeClr val="accent1">
                  <a:shade val="53000"/>
                </a:schemeClr>
              </a:solidFill>
              <a:round/>
            </a:ln>
            <a:effectLst/>
          </c:spPr>
          <c:marker>
            <c:symbol val="circle"/>
            <c:size val="5"/>
            <c:spPr>
              <a:solidFill>
                <a:schemeClr val="accent1">
                  <a:shade val="58000"/>
                </a:schemeClr>
              </a:solidFill>
              <a:ln w="9525">
                <a:solidFill>
                  <a:schemeClr val="accent1">
                    <a:shade val="58000"/>
                  </a:schemeClr>
                </a:solidFill>
              </a:ln>
              <a:effectLst/>
            </c:spPr>
          </c:marker>
          <c:cat>
            <c:strRef>
              <c:f>skill_margins!$A$72:$A$80</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skill_margins!$B$72:$B$80</c:f>
              <c:numCache>
                <c:formatCode>0%</c:formatCode>
                <c:ptCount val="9"/>
                <c:pt idx="0">
                  <c:v>0.25037157535552979</c:v>
                </c:pt>
                <c:pt idx="1">
                  <c:v>5.4639697074890137E-2</c:v>
                </c:pt>
                <c:pt idx="2">
                  <c:v>0.18074078857898712</c:v>
                </c:pt>
                <c:pt idx="3">
                  <c:v>0.29030263423919678</c:v>
                </c:pt>
                <c:pt idx="4">
                  <c:v>0.16834282875061035</c:v>
                </c:pt>
                <c:pt idx="5">
                  <c:v>0.37540310621261597</c:v>
                </c:pt>
                <c:pt idx="6">
                  <c:v>0.11391080170869827</c:v>
                </c:pt>
                <c:pt idx="7">
                  <c:v>0.14852829277515411</c:v>
                </c:pt>
                <c:pt idx="8">
                  <c:v>6.4522922039031982E-2</c:v>
                </c:pt>
              </c:numCache>
            </c:numRef>
          </c:val>
          <c:smooth val="0"/>
          <c:extLst>
            <c:ext xmlns:c16="http://schemas.microsoft.com/office/drawing/2014/chart" uri="{C3380CC4-5D6E-409C-BE32-E72D297353CC}">
              <c16:uniqueId val="{00000000-88CD-1B4A-B823-36CEDA447A9F}"/>
            </c:ext>
          </c:extLst>
        </c:ser>
        <c:ser>
          <c:idx val="1"/>
          <c:order val="1"/>
          <c:tx>
            <c:strRef>
              <c:f>skill_margins!$C$71</c:f>
              <c:strCache>
                <c:ptCount val="1"/>
                <c:pt idx="0">
                  <c:v>Strengths</c:v>
                </c:pt>
              </c:strCache>
            </c:strRef>
          </c:tx>
          <c:spPr>
            <a:ln w="28575" cap="rnd">
              <a:solidFill>
                <a:schemeClr val="accent1">
                  <a:shade val="76000"/>
                </a:schemeClr>
              </a:solidFill>
              <a:prstDash val="sysDot"/>
              <a:round/>
            </a:ln>
            <a:effectLst/>
          </c:spPr>
          <c:marker>
            <c:symbol val="circle"/>
            <c:size val="5"/>
            <c:spPr>
              <a:solidFill>
                <a:schemeClr val="accent1">
                  <a:shade val="86000"/>
                </a:schemeClr>
              </a:solidFill>
              <a:ln w="9525">
                <a:solidFill>
                  <a:schemeClr val="accent1">
                    <a:shade val="86000"/>
                  </a:schemeClr>
                </a:solidFill>
              </a:ln>
              <a:effectLst/>
            </c:spPr>
          </c:marker>
          <c:cat>
            <c:strRef>
              <c:f>skill_margins!$A$72:$A$80</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skill_margins!$C$72:$C$80</c:f>
              <c:numCache>
                <c:formatCode>0%</c:formatCode>
                <c:ptCount val="9"/>
                <c:pt idx="0">
                  <c:v>0.58083534240722656</c:v>
                </c:pt>
                <c:pt idx="1">
                  <c:v>0.1287388950586319</c:v>
                </c:pt>
                <c:pt idx="2">
                  <c:v>0.58583104610443115</c:v>
                </c:pt>
                <c:pt idx="3">
                  <c:v>0.62076491117477417</c:v>
                </c:pt>
                <c:pt idx="4">
                  <c:v>9.9091611802577972E-2</c:v>
                </c:pt>
                <c:pt idx="5">
                  <c:v>0.40047219395637512</c:v>
                </c:pt>
                <c:pt idx="6">
                  <c:v>8.4277346730232239E-2</c:v>
                </c:pt>
                <c:pt idx="7">
                  <c:v>0.17082156240940094</c:v>
                </c:pt>
                <c:pt idx="8">
                  <c:v>0.28031137585639954</c:v>
                </c:pt>
              </c:numCache>
            </c:numRef>
          </c:val>
          <c:smooth val="0"/>
          <c:extLst>
            <c:ext xmlns:c16="http://schemas.microsoft.com/office/drawing/2014/chart" uri="{C3380CC4-5D6E-409C-BE32-E72D297353CC}">
              <c16:uniqueId val="{00000001-88CD-1B4A-B823-36CEDA447A9F}"/>
            </c:ext>
          </c:extLst>
        </c:ser>
        <c:ser>
          <c:idx val="2"/>
          <c:order val="2"/>
          <c:tx>
            <c:strRef>
              <c:f>skill_margins!$D$71</c:f>
              <c:strCache>
                <c:ptCount val="1"/>
                <c:pt idx="0">
                  <c:v>Present Levels</c:v>
                </c:pt>
              </c:strCache>
            </c:strRef>
          </c:tx>
          <c:spPr>
            <a:ln w="28575" cap="rnd">
              <a:solidFill>
                <a:srgbClr val="156081"/>
              </a:solidFill>
              <a:prstDash val="dash"/>
              <a:round/>
            </a:ln>
            <a:effectLst/>
          </c:spPr>
          <c:marker>
            <c:symbol val="circle"/>
            <c:size val="5"/>
            <c:spPr>
              <a:solidFill>
                <a:srgbClr val="156081"/>
              </a:solidFill>
              <a:ln w="9525">
                <a:solidFill>
                  <a:srgbClr val="156081"/>
                </a:solidFill>
              </a:ln>
              <a:effectLst/>
            </c:spPr>
          </c:marker>
          <c:cat>
            <c:strRef>
              <c:f>skill_margins!$A$72:$A$80</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skill_margins!$D$72:$D$80</c:f>
              <c:numCache>
                <c:formatCode>0%</c:formatCode>
                <c:ptCount val="9"/>
                <c:pt idx="0">
                  <c:v>0.58333331346511841</c:v>
                </c:pt>
                <c:pt idx="1">
                  <c:v>0.25535780191421509</c:v>
                </c:pt>
                <c:pt idx="2">
                  <c:v>0.47569966316223145</c:v>
                </c:pt>
                <c:pt idx="3">
                  <c:v>0.59831482172012329</c:v>
                </c:pt>
                <c:pt idx="4">
                  <c:v>0.38041603565216064</c:v>
                </c:pt>
                <c:pt idx="5">
                  <c:v>0.36287316679954529</c:v>
                </c:pt>
                <c:pt idx="6">
                  <c:v>0.25535780191421509</c:v>
                </c:pt>
                <c:pt idx="7">
                  <c:v>0.25535780191421509</c:v>
                </c:pt>
                <c:pt idx="8">
                  <c:v>0.28280869126319885</c:v>
                </c:pt>
              </c:numCache>
            </c:numRef>
          </c:val>
          <c:smooth val="0"/>
          <c:extLst>
            <c:ext xmlns:c16="http://schemas.microsoft.com/office/drawing/2014/chart" uri="{C3380CC4-5D6E-409C-BE32-E72D297353CC}">
              <c16:uniqueId val="{00000002-88CD-1B4A-B823-36CEDA447A9F}"/>
            </c:ext>
          </c:extLst>
        </c:ser>
        <c:ser>
          <c:idx val="3"/>
          <c:order val="3"/>
          <c:tx>
            <c:strRef>
              <c:f>skill_margins!$E$71</c:f>
              <c:strCache>
                <c:ptCount val="1"/>
                <c:pt idx="0">
                  <c:v>Annual Goal</c:v>
                </c:pt>
              </c:strCache>
            </c:strRef>
          </c:tx>
          <c:spPr>
            <a:ln w="28575" cap="rnd">
              <a:solidFill>
                <a:schemeClr val="accent1">
                  <a:tint val="77000"/>
                </a:schemeClr>
              </a:solidFill>
              <a:prstDash val="dashDot"/>
              <a:round/>
            </a:ln>
            <a:effectLst/>
          </c:spPr>
          <c:marker>
            <c:symbol val="circle"/>
            <c:size val="5"/>
            <c:spPr>
              <a:solidFill>
                <a:srgbClr val="8296A7"/>
              </a:solidFill>
              <a:ln w="9525">
                <a:solidFill>
                  <a:srgbClr val="8296A7"/>
                </a:solidFill>
              </a:ln>
              <a:effectLst/>
            </c:spPr>
          </c:marker>
          <c:cat>
            <c:strRef>
              <c:f>skill_margins!$A$72:$A$80</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skill_margins!$E$72:$E$80</c:f>
              <c:numCache>
                <c:formatCode>0%</c:formatCode>
                <c:ptCount val="9"/>
                <c:pt idx="0">
                  <c:v>0.52581018209457397</c:v>
                </c:pt>
                <c:pt idx="1">
                  <c:v>0.23791304230690002</c:v>
                </c:pt>
                <c:pt idx="2">
                  <c:v>0.43808773159980774</c:v>
                </c:pt>
                <c:pt idx="3">
                  <c:v>0.53081732988357544</c:v>
                </c:pt>
                <c:pt idx="4">
                  <c:v>0.16834282875061035</c:v>
                </c:pt>
                <c:pt idx="5">
                  <c:v>0.26034554839134216</c:v>
                </c:pt>
                <c:pt idx="6">
                  <c:v>0.13121131062507629</c:v>
                </c:pt>
                <c:pt idx="7">
                  <c:v>0.19066707789897919</c:v>
                </c:pt>
                <c:pt idx="8">
                  <c:v>0.24289524555206299</c:v>
                </c:pt>
              </c:numCache>
            </c:numRef>
          </c:val>
          <c:smooth val="0"/>
          <c:extLst>
            <c:ext xmlns:c16="http://schemas.microsoft.com/office/drawing/2014/chart" uri="{C3380CC4-5D6E-409C-BE32-E72D297353CC}">
              <c16:uniqueId val="{00000003-88CD-1B4A-B823-36CEDA447A9F}"/>
            </c:ext>
          </c:extLst>
        </c:ser>
        <c:ser>
          <c:idx val="4"/>
          <c:order val="4"/>
          <c:tx>
            <c:strRef>
              <c:f>skill_margins!$F$71</c:f>
              <c:strCache>
                <c:ptCount val="1"/>
                <c:pt idx="0">
                  <c:v>Objectives</c:v>
                </c:pt>
              </c:strCache>
            </c:strRef>
          </c:tx>
          <c:spPr>
            <a:ln w="28575" cap="rnd">
              <a:solidFill>
                <a:srgbClr val="A2A8B6"/>
              </a:solidFill>
              <a:round/>
            </a:ln>
            <a:effectLst/>
          </c:spPr>
          <c:marker>
            <c:symbol val="circle"/>
            <c:size val="5"/>
            <c:spPr>
              <a:solidFill>
                <a:srgbClr val="A2A8B6"/>
              </a:solidFill>
              <a:ln w="9525">
                <a:solidFill>
                  <a:srgbClr val="A2A8B6"/>
                </a:solidFill>
              </a:ln>
              <a:effectLst/>
            </c:spPr>
          </c:marker>
          <c:cat>
            <c:strRef>
              <c:f>skill_margins!$A$72:$A$80</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skill_margins!$F$72:$F$80</c:f>
              <c:numCache>
                <c:formatCode>0%</c:formatCode>
                <c:ptCount val="9"/>
                <c:pt idx="0">
                  <c:v>0.54833531379699707</c:v>
                </c:pt>
                <c:pt idx="1">
                  <c:v>0.29530024528503418</c:v>
                </c:pt>
                <c:pt idx="2">
                  <c:v>0.43557992577552795</c:v>
                </c:pt>
                <c:pt idx="3">
                  <c:v>0.62325763702392578</c:v>
                </c:pt>
                <c:pt idx="4">
                  <c:v>0.21054095029830933</c:v>
                </c:pt>
                <c:pt idx="5">
                  <c:v>0.27781438827514648</c:v>
                </c:pt>
                <c:pt idx="6">
                  <c:v>0.15347945690155029</c:v>
                </c:pt>
                <c:pt idx="7">
                  <c:v>0.21054095029830933</c:v>
                </c:pt>
                <c:pt idx="8">
                  <c:v>0.23293247818946838</c:v>
                </c:pt>
              </c:numCache>
            </c:numRef>
          </c:val>
          <c:smooth val="0"/>
          <c:extLst>
            <c:ext xmlns:c16="http://schemas.microsoft.com/office/drawing/2014/chart" uri="{C3380CC4-5D6E-409C-BE32-E72D297353CC}">
              <c16:uniqueId val="{00000004-88CD-1B4A-B823-36CEDA447A9F}"/>
            </c:ext>
          </c:extLst>
        </c:ser>
        <c:ser>
          <c:idx val="5"/>
          <c:order val="5"/>
          <c:tx>
            <c:strRef>
              <c:f>skill_margins!$G$71</c:f>
              <c:strCache>
                <c:ptCount val="1"/>
                <c:pt idx="0">
                  <c:v>Student Needs</c:v>
                </c:pt>
              </c:strCache>
            </c:strRef>
          </c:tx>
          <c:spPr>
            <a:ln w="28575" cap="rnd">
              <a:solidFill>
                <a:schemeClr val="accent1">
                  <a:tint val="50000"/>
                </a:schemeClr>
              </a:solidFill>
              <a:prstDash val="sysDash"/>
              <a:round/>
            </a:ln>
            <a:effectLst/>
          </c:spPr>
          <c:marker>
            <c:symbol val="circle"/>
            <c:size val="5"/>
            <c:spPr>
              <a:solidFill>
                <a:schemeClr val="accent1">
                  <a:tint val="50000"/>
                </a:schemeClr>
              </a:solidFill>
              <a:ln w="9525">
                <a:solidFill>
                  <a:schemeClr val="accent1">
                    <a:tint val="50000"/>
                  </a:schemeClr>
                </a:solidFill>
              </a:ln>
              <a:effectLst/>
            </c:spPr>
          </c:marker>
          <c:cat>
            <c:strRef>
              <c:f>skill_margins!$A$72:$A$80</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skill_margins!$G$72:$G$80</c:f>
              <c:numCache>
                <c:formatCode>0%</c:formatCode>
                <c:ptCount val="9"/>
                <c:pt idx="0">
                  <c:v>0.62575000524520874</c:v>
                </c:pt>
                <c:pt idx="1">
                  <c:v>0.30029910802841187</c:v>
                </c:pt>
                <c:pt idx="2">
                  <c:v>0.54583346843719482</c:v>
                </c:pt>
                <c:pt idx="3">
                  <c:v>0.64318662881851196</c:v>
                </c:pt>
                <c:pt idx="4">
                  <c:v>0.46316397190093994</c:v>
                </c:pt>
                <c:pt idx="5">
                  <c:v>0.49575120210647583</c:v>
                </c:pt>
                <c:pt idx="6">
                  <c:v>0.37039068341255188</c:v>
                </c:pt>
                <c:pt idx="7">
                  <c:v>0.40799462795257568</c:v>
                </c:pt>
                <c:pt idx="8">
                  <c:v>0.36287316679954529</c:v>
                </c:pt>
              </c:numCache>
            </c:numRef>
          </c:val>
          <c:smooth val="0"/>
          <c:extLst>
            <c:ext xmlns:c16="http://schemas.microsoft.com/office/drawing/2014/chart" uri="{C3380CC4-5D6E-409C-BE32-E72D297353CC}">
              <c16:uniqueId val="{00000005-88CD-1B4A-B823-36CEDA447A9F}"/>
            </c:ext>
          </c:extLst>
        </c:ser>
        <c:dLbls>
          <c:showLegendKey val="0"/>
          <c:showVal val="0"/>
          <c:showCatName val="0"/>
          <c:showSerName val="0"/>
          <c:showPercent val="0"/>
          <c:showBubbleSize val="0"/>
        </c:dLbls>
        <c:marker val="1"/>
        <c:smooth val="0"/>
        <c:axId val="205164144"/>
        <c:axId val="205351120"/>
      </c:lineChart>
      <c:catAx>
        <c:axId val="20516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351120"/>
        <c:crosses val="autoZero"/>
        <c:auto val="1"/>
        <c:lblAlgn val="ctr"/>
        <c:lblOffset val="100"/>
        <c:noMultiLvlLbl val="0"/>
      </c:catAx>
      <c:valAx>
        <c:axId val="205351120"/>
        <c:scaling>
          <c:orientation val="minMax"/>
          <c:max val="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dirty="0"/>
                  <a:t>Percent of IEPs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164144"/>
        <c:crosses val="autoZero"/>
        <c:crossBetween val="between"/>
      </c:valAx>
      <c:spPr>
        <a:noFill/>
        <a:ln>
          <a:noFill/>
        </a:ln>
        <a:effectLst/>
      </c:spPr>
    </c:plotArea>
    <c:plotVisOnly val="1"/>
    <c:dispBlanksAs val="gap"/>
    <c:showDLblsOverMax val="0"/>
    <c:extLst/>
  </c:chart>
  <c:spPr>
    <a:solidFill>
      <a:srgbClr val="FFFFFF"/>
    </a:solid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691790939201747E-2"/>
          <c:y val="4.7011409795565735E-2"/>
          <c:w val="0.89742501756166959"/>
          <c:h val="0.78779558616165013"/>
        </c:manualLayout>
      </c:layout>
      <c:lineChart>
        <c:grouping val="standard"/>
        <c:varyColors val="0"/>
        <c:ser>
          <c:idx val="0"/>
          <c:order val="0"/>
          <c:tx>
            <c:strRef>
              <c:f>skill_need_margins!$B$38</c:f>
              <c:strCache>
                <c:ptCount val="1"/>
                <c:pt idx="0">
                  <c:v>Concerns</c:v>
                </c:pt>
              </c:strCache>
            </c:strRef>
          </c:tx>
          <c:spPr>
            <a:ln w="28575" cap="rnd">
              <a:solidFill>
                <a:schemeClr val="accent1">
                  <a:shade val="53000"/>
                </a:schemeClr>
              </a:solidFill>
              <a:round/>
            </a:ln>
            <a:effectLst/>
          </c:spPr>
          <c:marker>
            <c:symbol val="circle"/>
            <c:size val="5"/>
            <c:spPr>
              <a:solidFill>
                <a:schemeClr val="accent1">
                  <a:shade val="58000"/>
                </a:schemeClr>
              </a:solidFill>
              <a:ln w="9525">
                <a:solidFill>
                  <a:schemeClr val="accent1">
                    <a:shade val="58000"/>
                  </a:schemeClr>
                </a:solidFill>
              </a:ln>
              <a:effectLst/>
            </c:spPr>
          </c:marker>
          <c:cat>
            <c:strRef>
              <c:f>skill_need_margins!$A$39:$A$47</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skill_need_margins!$B$39:$B$47</c:f>
              <c:numCache>
                <c:formatCode>0%</c:formatCode>
                <c:ptCount val="9"/>
                <c:pt idx="0">
                  <c:v>0.13252796232700348</c:v>
                </c:pt>
                <c:pt idx="1">
                  <c:v>3.6135312169790268E-2</c:v>
                </c:pt>
                <c:pt idx="2">
                  <c:v>8.9805580675601959E-2</c:v>
                </c:pt>
                <c:pt idx="3">
                  <c:v>0.24426619708538055</c:v>
                </c:pt>
                <c:pt idx="4">
                  <c:v>0.12157329916954041</c:v>
                </c:pt>
                <c:pt idx="5">
                  <c:v>0.29136952757835388</c:v>
                </c:pt>
                <c:pt idx="6">
                  <c:v>6.242138147354126E-2</c:v>
                </c:pt>
                <c:pt idx="7">
                  <c:v>2.9564414173364639E-2</c:v>
                </c:pt>
                <c:pt idx="8">
                  <c:v>4.9277912825345993E-2</c:v>
                </c:pt>
              </c:numCache>
            </c:numRef>
          </c:val>
          <c:smooth val="0"/>
          <c:extLst>
            <c:ext xmlns:c16="http://schemas.microsoft.com/office/drawing/2014/chart" uri="{C3380CC4-5D6E-409C-BE32-E72D297353CC}">
              <c16:uniqueId val="{00000000-9CEC-4E45-8607-EEA1E384BC75}"/>
            </c:ext>
          </c:extLst>
        </c:ser>
        <c:ser>
          <c:idx val="1"/>
          <c:order val="1"/>
          <c:tx>
            <c:strRef>
              <c:f>skill_need_margins!$C$38</c:f>
              <c:strCache>
                <c:ptCount val="1"/>
                <c:pt idx="0">
                  <c:v>Strengths</c:v>
                </c:pt>
              </c:strCache>
            </c:strRef>
          </c:tx>
          <c:spPr>
            <a:ln w="28575" cap="rnd">
              <a:solidFill>
                <a:schemeClr val="accent1">
                  <a:shade val="76000"/>
                </a:schemeClr>
              </a:solidFill>
              <a:prstDash val="sysDot"/>
              <a:round/>
            </a:ln>
            <a:effectLst/>
          </c:spPr>
          <c:marker>
            <c:symbol val="circle"/>
            <c:size val="5"/>
            <c:spPr>
              <a:solidFill>
                <a:schemeClr val="accent1">
                  <a:shade val="86000"/>
                </a:schemeClr>
              </a:solidFill>
              <a:ln w="9525">
                <a:solidFill>
                  <a:schemeClr val="accent1">
                    <a:shade val="86000"/>
                  </a:schemeClr>
                </a:solidFill>
              </a:ln>
              <a:effectLst/>
            </c:spPr>
          </c:marker>
          <c:cat>
            <c:strRef>
              <c:f>skill_need_margins!$A$39:$A$47</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skill_need_margins!$C$39:$C$47</c:f>
              <c:numCache>
                <c:formatCode>0%</c:formatCode>
                <c:ptCount val="9"/>
                <c:pt idx="0">
                  <c:v>0.29366675019264221</c:v>
                </c:pt>
                <c:pt idx="1">
                  <c:v>9.960610419511795E-2</c:v>
                </c:pt>
                <c:pt idx="2">
                  <c:v>0.33751296997070313</c:v>
                </c:pt>
                <c:pt idx="3">
                  <c:v>0.47775378823280334</c:v>
                </c:pt>
                <c:pt idx="4">
                  <c:v>0.17196127772331238</c:v>
                </c:pt>
                <c:pt idx="5">
                  <c:v>0.61679643392562866</c:v>
                </c:pt>
                <c:pt idx="6">
                  <c:v>0.10179803520441055</c:v>
                </c:pt>
                <c:pt idx="7">
                  <c:v>9.5222420990467072E-2</c:v>
                </c:pt>
                <c:pt idx="8">
                  <c:v>0.17196127772331238</c:v>
                </c:pt>
              </c:numCache>
            </c:numRef>
          </c:val>
          <c:smooth val="0"/>
          <c:extLst>
            <c:ext xmlns:c16="http://schemas.microsoft.com/office/drawing/2014/chart" uri="{C3380CC4-5D6E-409C-BE32-E72D297353CC}">
              <c16:uniqueId val="{00000001-9CEC-4E45-8607-EEA1E384BC75}"/>
            </c:ext>
          </c:extLst>
        </c:ser>
        <c:ser>
          <c:idx val="2"/>
          <c:order val="2"/>
          <c:tx>
            <c:strRef>
              <c:f>skill_need_margins!$D$38</c:f>
              <c:strCache>
                <c:ptCount val="1"/>
                <c:pt idx="0">
                  <c:v>Present Levels</c:v>
                </c:pt>
              </c:strCache>
            </c:strRef>
          </c:tx>
          <c:spPr>
            <a:ln w="28575" cap="rnd">
              <a:solidFill>
                <a:srgbClr val="156081"/>
              </a:solidFill>
              <a:prstDash val="dash"/>
              <a:round/>
            </a:ln>
            <a:effectLst/>
          </c:spPr>
          <c:marker>
            <c:symbol val="circle"/>
            <c:size val="5"/>
            <c:spPr>
              <a:solidFill>
                <a:srgbClr val="156081"/>
              </a:solidFill>
              <a:ln w="9525">
                <a:solidFill>
                  <a:srgbClr val="156081"/>
                </a:solidFill>
              </a:ln>
              <a:effectLst/>
            </c:spPr>
          </c:marker>
          <c:cat>
            <c:strRef>
              <c:f>skill_need_margins!$A$39:$A$47</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skill_need_margins!$D$39:$D$47</c:f>
              <c:numCache>
                <c:formatCode>0%</c:formatCode>
                <c:ptCount val="9"/>
                <c:pt idx="0">
                  <c:v>0.63831114768981934</c:v>
                </c:pt>
                <c:pt idx="1">
                  <c:v>0.32118728756904602</c:v>
                </c:pt>
                <c:pt idx="2">
                  <c:v>0.5321078896522522</c:v>
                </c:pt>
                <c:pt idx="3">
                  <c:v>0.59455430507659912</c:v>
                </c:pt>
                <c:pt idx="4">
                  <c:v>0.44100907444953918</c:v>
                </c:pt>
                <c:pt idx="5">
                  <c:v>0.46956416964530945</c:v>
                </c:pt>
                <c:pt idx="6">
                  <c:v>0.32778549194335938</c:v>
                </c:pt>
                <c:pt idx="7">
                  <c:v>0.1453588455915451</c:v>
                </c:pt>
                <c:pt idx="8">
                  <c:v>0.20684480667114258</c:v>
                </c:pt>
              </c:numCache>
            </c:numRef>
          </c:val>
          <c:smooth val="0"/>
          <c:extLst>
            <c:ext xmlns:c16="http://schemas.microsoft.com/office/drawing/2014/chart" uri="{C3380CC4-5D6E-409C-BE32-E72D297353CC}">
              <c16:uniqueId val="{00000002-9CEC-4E45-8607-EEA1E384BC75}"/>
            </c:ext>
          </c:extLst>
        </c:ser>
        <c:ser>
          <c:idx val="3"/>
          <c:order val="3"/>
          <c:tx>
            <c:strRef>
              <c:f>skill_need_margins!$E$38</c:f>
              <c:strCache>
                <c:ptCount val="1"/>
                <c:pt idx="0">
                  <c:v>Annual Goal</c:v>
                </c:pt>
              </c:strCache>
            </c:strRef>
          </c:tx>
          <c:spPr>
            <a:ln w="28575" cap="rnd">
              <a:solidFill>
                <a:schemeClr val="accent1">
                  <a:tint val="77000"/>
                </a:schemeClr>
              </a:solidFill>
              <a:prstDash val="dashDot"/>
              <a:round/>
            </a:ln>
            <a:effectLst/>
          </c:spPr>
          <c:marker>
            <c:symbol val="circle"/>
            <c:size val="5"/>
            <c:spPr>
              <a:solidFill>
                <a:srgbClr val="8296A7"/>
              </a:solidFill>
              <a:ln w="9525">
                <a:solidFill>
                  <a:srgbClr val="8296A7"/>
                </a:solidFill>
              </a:ln>
              <a:effectLst/>
            </c:spPr>
          </c:marker>
          <c:cat>
            <c:strRef>
              <c:f>skill_need_margins!$A$39:$A$47</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skill_need_margins!$E$39:$E$47</c:f>
              <c:numCache>
                <c:formatCode>0%</c:formatCode>
                <c:ptCount val="9"/>
                <c:pt idx="0">
                  <c:v>0.56525272130966187</c:v>
                </c:pt>
                <c:pt idx="1">
                  <c:v>0.18181128799915314</c:v>
                </c:pt>
                <c:pt idx="2">
                  <c:v>0.44806119799613953</c:v>
                </c:pt>
                <c:pt idx="3">
                  <c:v>0.49406585097312927</c:v>
                </c:pt>
                <c:pt idx="4">
                  <c:v>0.14236648380756378</c:v>
                </c:pt>
                <c:pt idx="5">
                  <c:v>0.27056944370269775</c:v>
                </c:pt>
                <c:pt idx="6">
                  <c:v>8.5401073098182678E-2</c:v>
                </c:pt>
                <c:pt idx="7">
                  <c:v>3.3931996673345566E-2</c:v>
                </c:pt>
                <c:pt idx="8">
                  <c:v>0.17194972932338715</c:v>
                </c:pt>
              </c:numCache>
            </c:numRef>
          </c:val>
          <c:smooth val="0"/>
          <c:extLst>
            <c:ext xmlns:c16="http://schemas.microsoft.com/office/drawing/2014/chart" uri="{C3380CC4-5D6E-409C-BE32-E72D297353CC}">
              <c16:uniqueId val="{00000003-9CEC-4E45-8607-EEA1E384BC75}"/>
            </c:ext>
          </c:extLst>
        </c:ser>
        <c:ser>
          <c:idx val="4"/>
          <c:order val="4"/>
          <c:tx>
            <c:strRef>
              <c:f>skill_need_margins!$F$38</c:f>
              <c:strCache>
                <c:ptCount val="1"/>
                <c:pt idx="0">
                  <c:v>Objectives</c:v>
                </c:pt>
              </c:strCache>
            </c:strRef>
          </c:tx>
          <c:spPr>
            <a:ln w="28575" cap="rnd">
              <a:solidFill>
                <a:schemeClr val="accent1">
                  <a:tint val="54000"/>
                </a:schemeClr>
              </a:solidFill>
              <a:round/>
            </a:ln>
            <a:effectLst/>
          </c:spPr>
          <c:marker>
            <c:symbol val="circle"/>
            <c:size val="5"/>
            <c:spPr>
              <a:solidFill>
                <a:schemeClr val="accent1">
                  <a:tint val="54000"/>
                </a:schemeClr>
              </a:solidFill>
              <a:ln w="9525">
                <a:solidFill>
                  <a:schemeClr val="accent1">
                    <a:tint val="54000"/>
                  </a:schemeClr>
                </a:solidFill>
              </a:ln>
              <a:effectLst/>
            </c:spPr>
          </c:marker>
          <c:cat>
            <c:strRef>
              <c:f>skill_need_margins!$A$39:$A$47</c:f>
              <c:strCache>
                <c:ptCount val="9"/>
                <c:pt idx="0">
                  <c:v>Reading Skills</c:v>
                </c:pt>
                <c:pt idx="1">
                  <c:v>Writing Skills</c:v>
                </c:pt>
                <c:pt idx="2">
                  <c:v>Math Skills</c:v>
                </c:pt>
                <c:pt idx="3">
                  <c:v>Communication Skills</c:v>
                </c:pt>
                <c:pt idx="4">
                  <c:v>Executive Functioning</c:v>
                </c:pt>
                <c:pt idx="5">
                  <c:v>Social-Emotional Skills</c:v>
                </c:pt>
                <c:pt idx="6">
                  <c:v>Behavioral Regulation</c:v>
                </c:pt>
                <c:pt idx="7">
                  <c:v>Functional Skills</c:v>
                </c:pt>
                <c:pt idx="8">
                  <c:v>Motor Skills</c:v>
                </c:pt>
              </c:strCache>
            </c:strRef>
          </c:cat>
          <c:val>
            <c:numRef>
              <c:f>skill_need_margins!$F$39:$F$47</c:f>
              <c:numCache>
                <c:formatCode>0%</c:formatCode>
                <c:ptCount val="9"/>
                <c:pt idx="0">
                  <c:v>0.57039481401443481</c:v>
                </c:pt>
                <c:pt idx="1">
                  <c:v>0.25658854842185974</c:v>
                </c:pt>
                <c:pt idx="2">
                  <c:v>0.45873168110847473</c:v>
                </c:pt>
                <c:pt idx="3">
                  <c:v>0.55289918184280396</c:v>
                </c:pt>
                <c:pt idx="4">
                  <c:v>0.18176732957363129</c:v>
                </c:pt>
                <c:pt idx="5">
                  <c:v>0.28519308567047119</c:v>
                </c:pt>
                <c:pt idx="6">
                  <c:v>0.13448823988437653</c:v>
                </c:pt>
                <c:pt idx="7">
                  <c:v>0.16526882350444794</c:v>
                </c:pt>
                <c:pt idx="8">
                  <c:v>0.17406745254993439</c:v>
                </c:pt>
              </c:numCache>
            </c:numRef>
          </c:val>
          <c:smooth val="0"/>
          <c:extLst>
            <c:ext xmlns:c16="http://schemas.microsoft.com/office/drawing/2014/chart" uri="{C3380CC4-5D6E-409C-BE32-E72D297353CC}">
              <c16:uniqueId val="{00000004-9CEC-4E45-8607-EEA1E384BC75}"/>
            </c:ext>
          </c:extLst>
        </c:ser>
        <c:dLbls>
          <c:showLegendKey val="0"/>
          <c:showVal val="0"/>
          <c:showCatName val="0"/>
          <c:showSerName val="0"/>
          <c:showPercent val="0"/>
          <c:showBubbleSize val="0"/>
        </c:dLbls>
        <c:marker val="1"/>
        <c:smooth val="0"/>
        <c:axId val="205164144"/>
        <c:axId val="205351120"/>
      </c:lineChart>
      <c:catAx>
        <c:axId val="20516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351120"/>
        <c:crosses val="autoZero"/>
        <c:auto val="1"/>
        <c:lblAlgn val="ctr"/>
        <c:lblOffset val="100"/>
        <c:noMultiLvlLbl val="0"/>
      </c:catAx>
      <c:valAx>
        <c:axId val="205351120"/>
        <c:scaling>
          <c:orientation val="minMax"/>
          <c:max val="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1" dirty="0"/>
                  <a:t>Percent of IEPs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164144"/>
        <c:crosses val="autoZero"/>
        <c:crossBetween val="between"/>
      </c:valAx>
      <c:spPr>
        <a:noFill/>
        <a:ln>
          <a:noFill/>
        </a:ln>
        <a:effectLst/>
      </c:spPr>
    </c:plotArea>
    <c:plotVisOnly val="1"/>
    <c:dispBlanksAs val="gap"/>
    <c:showDLblsOverMax val="0"/>
    <c:extLst/>
  </c:chart>
  <c:spPr>
    <a:solidFill>
      <a:srgbClr val="FFFFFF"/>
    </a:solid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t>How Often</a:t>
            </a:r>
            <a:r>
              <a:rPr lang="en-US" sz="1800" b="1" baseline="0" dirty="0"/>
              <a:t> Behavioral Skills Appear in IEP Sections, by Grade</a:t>
            </a:r>
            <a:endParaRPr lang="en-US" sz="18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grade_behave_margins!$B$90</c:f>
              <c:strCache>
                <c:ptCount val="1"/>
                <c:pt idx="0">
                  <c:v>Concerns</c:v>
                </c:pt>
              </c:strCache>
            </c:strRef>
          </c:tx>
          <c:spPr>
            <a:ln w="28575" cap="rnd">
              <a:solidFill>
                <a:schemeClr val="accent1">
                  <a:shade val="53000"/>
                </a:schemeClr>
              </a:solidFill>
              <a:round/>
            </a:ln>
            <a:effectLst/>
          </c:spPr>
          <c:marker>
            <c:symbol val="circle"/>
            <c:size val="5"/>
            <c:spPr>
              <a:solidFill>
                <a:schemeClr val="accent1">
                  <a:shade val="58000"/>
                </a:schemeClr>
              </a:solidFill>
              <a:ln w="9525">
                <a:solidFill>
                  <a:schemeClr val="accent1">
                    <a:shade val="58000"/>
                  </a:schemeClr>
                </a:solidFill>
              </a:ln>
              <a:effectLst/>
            </c:spPr>
          </c:marker>
          <c:cat>
            <c:strRef>
              <c:f>grade_behave_margins!$A$91:$A$103</c:f>
              <c:strCache>
                <c:ptCount val="13"/>
                <c:pt idx="0">
                  <c:v>Pre-K</c:v>
                </c:pt>
                <c:pt idx="1">
                  <c:v>K</c:v>
                </c:pt>
                <c:pt idx="2">
                  <c:v>1st</c:v>
                </c:pt>
                <c:pt idx="3">
                  <c:v>2nd</c:v>
                </c:pt>
                <c:pt idx="4">
                  <c:v>3rd</c:v>
                </c:pt>
                <c:pt idx="5">
                  <c:v>4th</c:v>
                </c:pt>
                <c:pt idx="6">
                  <c:v>5th</c:v>
                </c:pt>
                <c:pt idx="7">
                  <c:v>6th</c:v>
                </c:pt>
                <c:pt idx="8">
                  <c:v>7th</c:v>
                </c:pt>
                <c:pt idx="9">
                  <c:v>8th</c:v>
                </c:pt>
                <c:pt idx="10">
                  <c:v>9th</c:v>
                </c:pt>
                <c:pt idx="11">
                  <c:v>10th</c:v>
                </c:pt>
                <c:pt idx="12">
                  <c:v>11th–12th</c:v>
                </c:pt>
              </c:strCache>
            </c:strRef>
          </c:cat>
          <c:val>
            <c:numRef>
              <c:f>grade_behave_margins!$B$91:$B$103</c:f>
              <c:numCache>
                <c:formatCode>0%</c:formatCode>
                <c:ptCount val="13"/>
                <c:pt idx="0">
                  <c:v>0.42686253786087036</c:v>
                </c:pt>
                <c:pt idx="1">
                  <c:v>0.29378339648246765</c:v>
                </c:pt>
                <c:pt idx="2">
                  <c:v>5.3104031831026077E-2</c:v>
                </c:pt>
                <c:pt idx="3">
                  <c:v>1.0386994108557701E-2</c:v>
                </c:pt>
                <c:pt idx="4">
                  <c:v>0.18320567905902863</c:v>
                </c:pt>
                <c:pt idx="5">
                  <c:v>6.6478133201599121E-2</c:v>
                </c:pt>
                <c:pt idx="6">
                  <c:v>9.4639867544174194E-2</c:v>
                </c:pt>
                <c:pt idx="7">
                  <c:v>0.17631489038467407</c:v>
                </c:pt>
                <c:pt idx="8">
                  <c:v>4.161076620221138E-2</c:v>
                </c:pt>
                <c:pt idx="9">
                  <c:v>0.12082737684249878</c:v>
                </c:pt>
                <c:pt idx="10">
                  <c:v>4.2107146233320236E-2</c:v>
                </c:pt>
                <c:pt idx="11">
                  <c:v>4.4509511440992355E-2</c:v>
                </c:pt>
                <c:pt idx="12">
                  <c:v>1.8617149442434311E-2</c:v>
                </c:pt>
              </c:numCache>
            </c:numRef>
          </c:val>
          <c:smooth val="0"/>
          <c:extLst>
            <c:ext xmlns:c16="http://schemas.microsoft.com/office/drawing/2014/chart" uri="{C3380CC4-5D6E-409C-BE32-E72D297353CC}">
              <c16:uniqueId val="{00000000-2281-464A-9165-6C404338BB63}"/>
            </c:ext>
          </c:extLst>
        </c:ser>
        <c:ser>
          <c:idx val="1"/>
          <c:order val="1"/>
          <c:tx>
            <c:strRef>
              <c:f>grade_behave_margins!$C$90</c:f>
              <c:strCache>
                <c:ptCount val="1"/>
                <c:pt idx="0">
                  <c:v>Strengths</c:v>
                </c:pt>
              </c:strCache>
            </c:strRef>
          </c:tx>
          <c:spPr>
            <a:ln w="28575" cap="rnd">
              <a:solidFill>
                <a:schemeClr val="accent1">
                  <a:shade val="76000"/>
                </a:schemeClr>
              </a:solidFill>
              <a:prstDash val="sysDot"/>
              <a:round/>
            </a:ln>
            <a:effectLst/>
          </c:spPr>
          <c:marker>
            <c:symbol val="circle"/>
            <c:size val="5"/>
            <c:spPr>
              <a:solidFill>
                <a:schemeClr val="accent1">
                  <a:shade val="86000"/>
                </a:schemeClr>
              </a:solidFill>
              <a:ln w="9525">
                <a:solidFill>
                  <a:schemeClr val="accent1">
                    <a:shade val="86000"/>
                  </a:schemeClr>
                </a:solidFill>
              </a:ln>
              <a:effectLst/>
            </c:spPr>
          </c:marker>
          <c:cat>
            <c:strRef>
              <c:f>grade_behave_margins!$A$91:$A$103</c:f>
              <c:strCache>
                <c:ptCount val="13"/>
                <c:pt idx="0">
                  <c:v>Pre-K</c:v>
                </c:pt>
                <c:pt idx="1">
                  <c:v>K</c:v>
                </c:pt>
                <c:pt idx="2">
                  <c:v>1st</c:v>
                </c:pt>
                <c:pt idx="3">
                  <c:v>2nd</c:v>
                </c:pt>
                <c:pt idx="4">
                  <c:v>3rd</c:v>
                </c:pt>
                <c:pt idx="5">
                  <c:v>4th</c:v>
                </c:pt>
                <c:pt idx="6">
                  <c:v>5th</c:v>
                </c:pt>
                <c:pt idx="7">
                  <c:v>6th</c:v>
                </c:pt>
                <c:pt idx="8">
                  <c:v>7th</c:v>
                </c:pt>
                <c:pt idx="9">
                  <c:v>8th</c:v>
                </c:pt>
                <c:pt idx="10">
                  <c:v>9th</c:v>
                </c:pt>
                <c:pt idx="11">
                  <c:v>10th</c:v>
                </c:pt>
                <c:pt idx="12">
                  <c:v>11th–12th</c:v>
                </c:pt>
              </c:strCache>
            </c:strRef>
          </c:cat>
          <c:val>
            <c:numRef>
              <c:f>grade_behave_margins!$C$91:$C$103</c:f>
              <c:numCache>
                <c:formatCode>0%</c:formatCode>
                <c:ptCount val="13"/>
                <c:pt idx="0">
                  <c:v>0.206400066614151</c:v>
                </c:pt>
                <c:pt idx="1">
                  <c:v>0.16016338765621185</c:v>
                </c:pt>
                <c:pt idx="2">
                  <c:v>7.4978090822696686E-2</c:v>
                </c:pt>
                <c:pt idx="3">
                  <c:v>0</c:v>
                </c:pt>
                <c:pt idx="4">
                  <c:v>0.14904980361461639</c:v>
                </c:pt>
                <c:pt idx="5">
                  <c:v>0.13440129160881042</c:v>
                </c:pt>
                <c:pt idx="6">
                  <c:v>0.15728183090686798</c:v>
                </c:pt>
                <c:pt idx="7">
                  <c:v>8.4302507340908051E-2</c:v>
                </c:pt>
                <c:pt idx="8">
                  <c:v>8.7992265820503235E-2</c:v>
                </c:pt>
                <c:pt idx="9">
                  <c:v>0.10374057292938232</c:v>
                </c:pt>
                <c:pt idx="10">
                  <c:v>6.1774011701345444E-2</c:v>
                </c:pt>
                <c:pt idx="11">
                  <c:v>8.2848384976387024E-2</c:v>
                </c:pt>
                <c:pt idx="12">
                  <c:v>3.1057171523571014E-2</c:v>
                </c:pt>
              </c:numCache>
            </c:numRef>
          </c:val>
          <c:smooth val="0"/>
          <c:extLst>
            <c:ext xmlns:c16="http://schemas.microsoft.com/office/drawing/2014/chart" uri="{C3380CC4-5D6E-409C-BE32-E72D297353CC}">
              <c16:uniqueId val="{00000001-2281-464A-9165-6C404338BB63}"/>
            </c:ext>
          </c:extLst>
        </c:ser>
        <c:ser>
          <c:idx val="2"/>
          <c:order val="2"/>
          <c:tx>
            <c:strRef>
              <c:f>grade_behave_margins!$D$90</c:f>
              <c:strCache>
                <c:ptCount val="1"/>
                <c:pt idx="0">
                  <c:v>Present Levels</c:v>
                </c:pt>
              </c:strCache>
            </c:strRef>
          </c:tx>
          <c:spPr>
            <a:ln w="28575" cap="rnd">
              <a:solidFill>
                <a:srgbClr val="156081"/>
              </a:solidFill>
              <a:prstDash val="dash"/>
              <a:round/>
            </a:ln>
            <a:effectLst/>
          </c:spPr>
          <c:marker>
            <c:symbol val="circle"/>
            <c:size val="5"/>
            <c:spPr>
              <a:solidFill>
                <a:srgbClr val="156081"/>
              </a:solidFill>
              <a:ln w="9525">
                <a:solidFill>
                  <a:srgbClr val="156081"/>
                </a:solidFill>
              </a:ln>
              <a:effectLst/>
            </c:spPr>
          </c:marker>
          <c:cat>
            <c:strRef>
              <c:f>grade_behave_margins!$A$91:$A$103</c:f>
              <c:strCache>
                <c:ptCount val="13"/>
                <c:pt idx="0">
                  <c:v>Pre-K</c:v>
                </c:pt>
                <c:pt idx="1">
                  <c:v>K</c:v>
                </c:pt>
                <c:pt idx="2">
                  <c:v>1st</c:v>
                </c:pt>
                <c:pt idx="3">
                  <c:v>2nd</c:v>
                </c:pt>
                <c:pt idx="4">
                  <c:v>3rd</c:v>
                </c:pt>
                <c:pt idx="5">
                  <c:v>4th</c:v>
                </c:pt>
                <c:pt idx="6">
                  <c:v>5th</c:v>
                </c:pt>
                <c:pt idx="7">
                  <c:v>6th</c:v>
                </c:pt>
                <c:pt idx="8">
                  <c:v>7th</c:v>
                </c:pt>
                <c:pt idx="9">
                  <c:v>8th</c:v>
                </c:pt>
                <c:pt idx="10">
                  <c:v>9th</c:v>
                </c:pt>
                <c:pt idx="11">
                  <c:v>10th</c:v>
                </c:pt>
                <c:pt idx="12">
                  <c:v>11th–12th</c:v>
                </c:pt>
              </c:strCache>
            </c:strRef>
          </c:cat>
          <c:val>
            <c:numRef>
              <c:f>grade_behave_margins!$D$91:$D$103</c:f>
              <c:numCache>
                <c:formatCode>0%</c:formatCode>
                <c:ptCount val="13"/>
                <c:pt idx="0">
                  <c:v>0.73355531692504883</c:v>
                </c:pt>
                <c:pt idx="1">
                  <c:v>0.45606577396392822</c:v>
                </c:pt>
                <c:pt idx="2">
                  <c:v>0.32329908013343811</c:v>
                </c:pt>
                <c:pt idx="3">
                  <c:v>0.24860808253288269</c:v>
                </c:pt>
                <c:pt idx="4">
                  <c:v>0.28750121593475342</c:v>
                </c:pt>
                <c:pt idx="5">
                  <c:v>0.26789006590843201</c:v>
                </c:pt>
                <c:pt idx="6">
                  <c:v>0.35238465666770935</c:v>
                </c:pt>
                <c:pt idx="7">
                  <c:v>0.13745437562465668</c:v>
                </c:pt>
                <c:pt idx="8">
                  <c:v>0.29410883784294128</c:v>
                </c:pt>
                <c:pt idx="9">
                  <c:v>0.253836989402771</c:v>
                </c:pt>
                <c:pt idx="10">
                  <c:v>0.36749723553657532</c:v>
                </c:pt>
                <c:pt idx="11">
                  <c:v>0.12355957180261612</c:v>
                </c:pt>
                <c:pt idx="12">
                  <c:v>0.18935225903987885</c:v>
                </c:pt>
              </c:numCache>
            </c:numRef>
          </c:val>
          <c:smooth val="0"/>
          <c:extLst>
            <c:ext xmlns:c16="http://schemas.microsoft.com/office/drawing/2014/chart" uri="{C3380CC4-5D6E-409C-BE32-E72D297353CC}">
              <c16:uniqueId val="{00000002-2281-464A-9165-6C404338BB63}"/>
            </c:ext>
          </c:extLst>
        </c:ser>
        <c:ser>
          <c:idx val="3"/>
          <c:order val="3"/>
          <c:tx>
            <c:strRef>
              <c:f>grade_behave_margins!$E$90</c:f>
              <c:strCache>
                <c:ptCount val="1"/>
                <c:pt idx="0">
                  <c:v>Annual Goal</c:v>
                </c:pt>
              </c:strCache>
            </c:strRef>
          </c:tx>
          <c:spPr>
            <a:ln w="28575" cap="rnd">
              <a:solidFill>
                <a:schemeClr val="accent1">
                  <a:tint val="77000"/>
                </a:schemeClr>
              </a:solidFill>
              <a:prstDash val="dashDot"/>
              <a:round/>
            </a:ln>
            <a:effectLst/>
          </c:spPr>
          <c:marker>
            <c:symbol val="circle"/>
            <c:size val="5"/>
            <c:spPr>
              <a:solidFill>
                <a:srgbClr val="8296A7"/>
              </a:solidFill>
              <a:ln w="9525">
                <a:solidFill>
                  <a:srgbClr val="8296A7"/>
                </a:solidFill>
              </a:ln>
              <a:effectLst/>
            </c:spPr>
          </c:marker>
          <c:cat>
            <c:strRef>
              <c:f>grade_behave_margins!$A$91:$A$103</c:f>
              <c:strCache>
                <c:ptCount val="13"/>
                <c:pt idx="0">
                  <c:v>Pre-K</c:v>
                </c:pt>
                <c:pt idx="1">
                  <c:v>K</c:v>
                </c:pt>
                <c:pt idx="2">
                  <c:v>1st</c:v>
                </c:pt>
                <c:pt idx="3">
                  <c:v>2nd</c:v>
                </c:pt>
                <c:pt idx="4">
                  <c:v>3rd</c:v>
                </c:pt>
                <c:pt idx="5">
                  <c:v>4th</c:v>
                </c:pt>
                <c:pt idx="6">
                  <c:v>5th</c:v>
                </c:pt>
                <c:pt idx="7">
                  <c:v>6th</c:v>
                </c:pt>
                <c:pt idx="8">
                  <c:v>7th</c:v>
                </c:pt>
                <c:pt idx="9">
                  <c:v>8th</c:v>
                </c:pt>
                <c:pt idx="10">
                  <c:v>9th</c:v>
                </c:pt>
                <c:pt idx="11">
                  <c:v>10th</c:v>
                </c:pt>
                <c:pt idx="12">
                  <c:v>11th–12th</c:v>
                </c:pt>
              </c:strCache>
            </c:strRef>
          </c:cat>
          <c:val>
            <c:numRef>
              <c:f>grade_behave_margins!$E$91:$E$103</c:f>
              <c:numCache>
                <c:formatCode>0%</c:formatCode>
                <c:ptCount val="13"/>
                <c:pt idx="0">
                  <c:v>0.4758707582950592</c:v>
                </c:pt>
                <c:pt idx="1">
                  <c:v>0.29378339648246765</c:v>
                </c:pt>
                <c:pt idx="2">
                  <c:v>0.23651409149169922</c:v>
                </c:pt>
                <c:pt idx="3">
                  <c:v>6.6911309957504272E-2</c:v>
                </c:pt>
                <c:pt idx="4">
                  <c:v>0.10822760313749313</c:v>
                </c:pt>
                <c:pt idx="5">
                  <c:v>9.9475719034671783E-2</c:v>
                </c:pt>
                <c:pt idx="6">
                  <c:v>0.19289354979991913</c:v>
                </c:pt>
                <c:pt idx="7">
                  <c:v>0.10007020831108093</c:v>
                </c:pt>
                <c:pt idx="8">
                  <c:v>0.11809083074331284</c:v>
                </c:pt>
                <c:pt idx="9">
                  <c:v>0.14514152705669403</c:v>
                </c:pt>
                <c:pt idx="10">
                  <c:v>0.18331886827945709</c:v>
                </c:pt>
                <c:pt idx="11">
                  <c:v>6.7735612392425537E-2</c:v>
                </c:pt>
                <c:pt idx="12">
                  <c:v>5.3862720727920532E-2</c:v>
                </c:pt>
              </c:numCache>
            </c:numRef>
          </c:val>
          <c:smooth val="0"/>
          <c:extLst>
            <c:ext xmlns:c16="http://schemas.microsoft.com/office/drawing/2014/chart" uri="{C3380CC4-5D6E-409C-BE32-E72D297353CC}">
              <c16:uniqueId val="{00000003-2281-464A-9165-6C404338BB63}"/>
            </c:ext>
          </c:extLst>
        </c:ser>
        <c:ser>
          <c:idx val="4"/>
          <c:order val="4"/>
          <c:tx>
            <c:strRef>
              <c:f>grade_behave_margins!$F$90</c:f>
              <c:strCache>
                <c:ptCount val="1"/>
                <c:pt idx="0">
                  <c:v>Objectives</c:v>
                </c:pt>
              </c:strCache>
            </c:strRef>
          </c:tx>
          <c:spPr>
            <a:ln w="28575" cap="rnd">
              <a:solidFill>
                <a:srgbClr val="A2A8B6"/>
              </a:solidFill>
              <a:round/>
            </a:ln>
            <a:effectLst/>
          </c:spPr>
          <c:marker>
            <c:symbol val="circle"/>
            <c:size val="5"/>
            <c:spPr>
              <a:solidFill>
                <a:srgbClr val="A2A8B6"/>
              </a:solidFill>
              <a:ln w="9525">
                <a:solidFill>
                  <a:srgbClr val="A2A8B6"/>
                </a:solidFill>
              </a:ln>
              <a:effectLst/>
            </c:spPr>
          </c:marker>
          <c:cat>
            <c:strRef>
              <c:f>grade_behave_margins!$A$91:$A$103</c:f>
              <c:strCache>
                <c:ptCount val="13"/>
                <c:pt idx="0">
                  <c:v>Pre-K</c:v>
                </c:pt>
                <c:pt idx="1">
                  <c:v>K</c:v>
                </c:pt>
                <c:pt idx="2">
                  <c:v>1st</c:v>
                </c:pt>
                <c:pt idx="3">
                  <c:v>2nd</c:v>
                </c:pt>
                <c:pt idx="4">
                  <c:v>3rd</c:v>
                </c:pt>
                <c:pt idx="5">
                  <c:v>4th</c:v>
                </c:pt>
                <c:pt idx="6">
                  <c:v>5th</c:v>
                </c:pt>
                <c:pt idx="7">
                  <c:v>6th</c:v>
                </c:pt>
                <c:pt idx="8">
                  <c:v>7th</c:v>
                </c:pt>
                <c:pt idx="9">
                  <c:v>8th</c:v>
                </c:pt>
                <c:pt idx="10">
                  <c:v>9th</c:v>
                </c:pt>
                <c:pt idx="11">
                  <c:v>10th</c:v>
                </c:pt>
                <c:pt idx="12">
                  <c:v>11th–12th</c:v>
                </c:pt>
              </c:strCache>
            </c:strRef>
          </c:cat>
          <c:val>
            <c:numRef>
              <c:f>grade_behave_margins!$F$91:$F$103</c:f>
              <c:numCache>
                <c:formatCode>0%</c:formatCode>
                <c:ptCount val="13"/>
                <c:pt idx="0">
                  <c:v>0.67298221588134766</c:v>
                </c:pt>
                <c:pt idx="1">
                  <c:v>0.36057904362678528</c:v>
                </c:pt>
                <c:pt idx="2">
                  <c:v>0.23651409149169922</c:v>
                </c:pt>
                <c:pt idx="3">
                  <c:v>9.0902239084243774E-2</c:v>
                </c:pt>
                <c:pt idx="4">
                  <c:v>0.24293071031570435</c:v>
                </c:pt>
                <c:pt idx="5">
                  <c:v>0.17610551416873932</c:v>
                </c:pt>
                <c:pt idx="6">
                  <c:v>0.22315457463264465</c:v>
                </c:pt>
                <c:pt idx="7">
                  <c:v>6.3969306647777557E-2</c:v>
                </c:pt>
                <c:pt idx="8">
                  <c:v>0.18433524668216705</c:v>
                </c:pt>
                <c:pt idx="9">
                  <c:v>0.14514152705669403</c:v>
                </c:pt>
                <c:pt idx="10">
                  <c:v>0</c:v>
                </c:pt>
                <c:pt idx="11">
                  <c:v>4.6732459217309952E-2</c:v>
                </c:pt>
                <c:pt idx="12">
                  <c:v>2.5828935205936432E-2</c:v>
                </c:pt>
              </c:numCache>
            </c:numRef>
          </c:val>
          <c:smooth val="0"/>
          <c:extLst>
            <c:ext xmlns:c16="http://schemas.microsoft.com/office/drawing/2014/chart" uri="{C3380CC4-5D6E-409C-BE32-E72D297353CC}">
              <c16:uniqueId val="{00000004-2281-464A-9165-6C404338BB63}"/>
            </c:ext>
          </c:extLst>
        </c:ser>
        <c:ser>
          <c:idx val="5"/>
          <c:order val="5"/>
          <c:tx>
            <c:strRef>
              <c:f>grade_behave_margins!$G$90</c:f>
              <c:strCache>
                <c:ptCount val="1"/>
                <c:pt idx="0">
                  <c:v>Student Needs</c:v>
                </c:pt>
              </c:strCache>
            </c:strRef>
          </c:tx>
          <c:spPr>
            <a:ln w="28575" cap="rnd">
              <a:solidFill>
                <a:schemeClr val="accent1">
                  <a:tint val="50000"/>
                </a:schemeClr>
              </a:solidFill>
              <a:prstDash val="sysDash"/>
              <a:round/>
            </a:ln>
            <a:effectLst/>
          </c:spPr>
          <c:marker>
            <c:symbol val="circle"/>
            <c:size val="5"/>
            <c:spPr>
              <a:solidFill>
                <a:schemeClr val="accent1">
                  <a:tint val="50000"/>
                </a:schemeClr>
              </a:solidFill>
              <a:ln w="9525">
                <a:solidFill>
                  <a:schemeClr val="accent1">
                    <a:tint val="50000"/>
                  </a:schemeClr>
                </a:solidFill>
              </a:ln>
              <a:effectLst/>
            </c:spPr>
          </c:marker>
          <c:cat>
            <c:strRef>
              <c:f>grade_behave_margins!$A$91:$A$103</c:f>
              <c:strCache>
                <c:ptCount val="13"/>
                <c:pt idx="0">
                  <c:v>Pre-K</c:v>
                </c:pt>
                <c:pt idx="1">
                  <c:v>K</c:v>
                </c:pt>
                <c:pt idx="2">
                  <c:v>1st</c:v>
                </c:pt>
                <c:pt idx="3">
                  <c:v>2nd</c:v>
                </c:pt>
                <c:pt idx="4">
                  <c:v>3rd</c:v>
                </c:pt>
                <c:pt idx="5">
                  <c:v>4th</c:v>
                </c:pt>
                <c:pt idx="6">
                  <c:v>5th</c:v>
                </c:pt>
                <c:pt idx="7">
                  <c:v>6th</c:v>
                </c:pt>
                <c:pt idx="8">
                  <c:v>7th</c:v>
                </c:pt>
                <c:pt idx="9">
                  <c:v>8th</c:v>
                </c:pt>
                <c:pt idx="10">
                  <c:v>9th</c:v>
                </c:pt>
                <c:pt idx="11">
                  <c:v>10th</c:v>
                </c:pt>
                <c:pt idx="12">
                  <c:v>11th–12th</c:v>
                </c:pt>
              </c:strCache>
            </c:strRef>
          </c:cat>
          <c:val>
            <c:numRef>
              <c:f>grade_behave_margins!$G$91:$G$103</c:f>
              <c:numCache>
                <c:formatCode>0%</c:formatCode>
                <c:ptCount val="13"/>
                <c:pt idx="0">
                  <c:v>0.79177141189575195</c:v>
                </c:pt>
                <c:pt idx="1">
                  <c:v>0.76246416568756104</c:v>
                </c:pt>
                <c:pt idx="2">
                  <c:v>0.32329908013343811</c:v>
                </c:pt>
                <c:pt idx="3">
                  <c:v>0.28841754794120789</c:v>
                </c:pt>
                <c:pt idx="4">
                  <c:v>0.53148621320724487</c:v>
                </c:pt>
                <c:pt idx="5">
                  <c:v>0.46345296502113342</c:v>
                </c:pt>
                <c:pt idx="6">
                  <c:v>0.55012446641921997</c:v>
                </c:pt>
                <c:pt idx="7">
                  <c:v>0.27063378691673279</c:v>
                </c:pt>
                <c:pt idx="8">
                  <c:v>0.54202914237976074</c:v>
                </c:pt>
                <c:pt idx="9">
                  <c:v>0.42251420021057129</c:v>
                </c:pt>
                <c:pt idx="10">
                  <c:v>0.61162906885147095</c:v>
                </c:pt>
                <c:pt idx="11">
                  <c:v>0.2185838520526886</c:v>
                </c:pt>
                <c:pt idx="12">
                  <c:v>0.32569661736488342</c:v>
                </c:pt>
              </c:numCache>
            </c:numRef>
          </c:val>
          <c:smooth val="0"/>
          <c:extLst>
            <c:ext xmlns:c16="http://schemas.microsoft.com/office/drawing/2014/chart" uri="{C3380CC4-5D6E-409C-BE32-E72D297353CC}">
              <c16:uniqueId val="{00000005-2281-464A-9165-6C404338BB63}"/>
            </c:ext>
          </c:extLst>
        </c:ser>
        <c:dLbls>
          <c:showLegendKey val="0"/>
          <c:showVal val="0"/>
          <c:showCatName val="0"/>
          <c:showSerName val="0"/>
          <c:showPercent val="0"/>
          <c:showBubbleSize val="0"/>
        </c:dLbls>
        <c:marker val="1"/>
        <c:smooth val="0"/>
        <c:axId val="205164144"/>
        <c:axId val="205351120"/>
      </c:lineChart>
      <c:catAx>
        <c:axId val="205164144"/>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1"/>
                  <a:t>Grade</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351120"/>
        <c:crosses val="autoZero"/>
        <c:auto val="1"/>
        <c:lblAlgn val="ctr"/>
        <c:lblOffset val="100"/>
        <c:noMultiLvlLbl val="0"/>
      </c:catAx>
      <c:valAx>
        <c:axId val="20535112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1"/>
                  <a:t>Percent of IEPs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516414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4773E8-7DCB-12D6-B42E-1F8DBA103C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BC9A5A7-930C-81DE-5DE4-154F1CF822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1D021A-2D27-F548-9512-FCC2823860D1}" type="datetimeFigureOut">
              <a:rPr lang="en-US" smtClean="0"/>
              <a:t>10/1/2026</a:t>
            </a:fld>
            <a:endParaRPr lang="en-US"/>
          </a:p>
        </p:txBody>
      </p:sp>
      <p:sp>
        <p:nvSpPr>
          <p:cNvPr id="4" name="Footer Placeholder 3">
            <a:extLst>
              <a:ext uri="{FF2B5EF4-FFF2-40B4-BE49-F238E27FC236}">
                <a16:creationId xmlns:a16="http://schemas.microsoft.com/office/drawing/2014/main" id="{D049FCEE-EAB3-497D-9135-B00E632CDD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3FC83B8-6007-0DCD-68EA-2C3C05D65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0BBEE8-C12D-964E-888C-CCBE3EAC44D2}" type="slidenum">
              <a:rPr lang="en-US" smtClean="0"/>
              <a:t>‹#›</a:t>
            </a:fld>
            <a:endParaRPr lang="en-US"/>
          </a:p>
        </p:txBody>
      </p:sp>
    </p:spTree>
    <p:extLst>
      <p:ext uri="{BB962C8B-B14F-4D97-AF65-F5344CB8AC3E}">
        <p14:creationId xmlns:p14="http://schemas.microsoft.com/office/powerpoint/2010/main" val="2367370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C1E6C-F609-564B-86E5-F092B8F88261}"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917182-FE89-F24B-A0F6-557123F3C3F8}" type="slidenum">
              <a:rPr lang="en-US" smtClean="0"/>
              <a:t>‹#›</a:t>
            </a:fld>
            <a:endParaRPr lang="en-US"/>
          </a:p>
        </p:txBody>
      </p:sp>
    </p:spTree>
    <p:extLst>
      <p:ext uri="{BB962C8B-B14F-4D97-AF65-F5344CB8AC3E}">
        <p14:creationId xmlns:p14="http://schemas.microsoft.com/office/powerpoint/2010/main" val="244636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Drop an example in the chat. It could be your grocery list, the weather forecast, your calendar, step count, bank balance, commute time, sports statistics—anything! </a:t>
            </a:r>
          </a:p>
          <a:p>
            <a:endParaRPr lang="en-US" dirty="0"/>
          </a:p>
          <a:p>
            <a:r>
              <a:rPr lang="en-US" dirty="0"/>
              <a:t>My example – Oura ring sleep score!</a:t>
            </a:r>
          </a:p>
          <a:p>
            <a:endParaRPr lang="en-US" dirty="0"/>
          </a:p>
        </p:txBody>
      </p:sp>
      <p:sp>
        <p:nvSpPr>
          <p:cNvPr id="4" name="Slide Number Placeholder 3"/>
          <p:cNvSpPr>
            <a:spLocks noGrp="1"/>
          </p:cNvSpPr>
          <p:nvPr>
            <p:ph type="sldNum" sz="quarter" idx="5"/>
          </p:nvPr>
        </p:nvSpPr>
        <p:spPr/>
        <p:txBody>
          <a:bodyPr/>
          <a:lstStyle/>
          <a:p>
            <a:fld id="{39917182-FE89-F24B-A0F6-557123F3C3F8}" type="slidenum">
              <a:rPr lang="en-US" smtClean="0"/>
              <a:t>2</a:t>
            </a:fld>
            <a:endParaRPr lang="en-US"/>
          </a:p>
        </p:txBody>
      </p:sp>
    </p:spTree>
    <p:extLst>
      <p:ext uri="{BB962C8B-B14F-4D97-AF65-F5344CB8AC3E}">
        <p14:creationId xmlns:p14="http://schemas.microsoft.com/office/powerpoint/2010/main" val="284678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you do that, I am going to share our goals for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with: “We’re surrounded by data, but what makes data valuable is how we use it to understand something or make a decision—which is what we’ll be exploring today.”</a:t>
            </a:r>
          </a:p>
        </p:txBody>
      </p:sp>
      <p:sp>
        <p:nvSpPr>
          <p:cNvPr id="4" name="Slide Number Placeholder 3"/>
          <p:cNvSpPr>
            <a:spLocks noGrp="1"/>
          </p:cNvSpPr>
          <p:nvPr>
            <p:ph type="sldNum" sz="quarter" idx="5"/>
          </p:nvPr>
        </p:nvSpPr>
        <p:spPr/>
        <p:txBody>
          <a:bodyPr/>
          <a:lstStyle/>
          <a:p>
            <a:fld id="{B5D498FD-29F8-B340-8227-EE6B7463FBCF}" type="slidenum">
              <a:rPr lang="en-US" smtClean="0"/>
              <a:t>3</a:t>
            </a:fld>
            <a:endParaRPr lang="en-US"/>
          </a:p>
        </p:txBody>
      </p:sp>
    </p:spTree>
    <p:extLst>
      <p:ext uri="{BB962C8B-B14F-4D97-AF65-F5344CB8AC3E}">
        <p14:creationId xmlns:p14="http://schemas.microsoft.com/office/powerpoint/2010/main" val="3849033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Grew up in southeastern MI but now in Boston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(bit of a preview for why I started developing SEAMLESS) I got into special education research because my brother went through the special ed. system, and his experiences really sparked a passion in me for this work. I generally try to understand questions like, “is special ed working? For whom is it working? How can it be improved?” When I started in grad school, one of the first things I noticed was the richest source of data you might need to dig really deeply into those Qs are locked into these very sensitive, text-based IEPs that can vary in their structure, format, and quality from district to district. So I started building SEAMLESS to be the key that unlocks those IEPs, under the assumption that having better access to IEP data at scale could enable data-informed decisions that benefit kids with disabilities.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5D498FD-29F8-B340-8227-EE6B7463FBCF}" type="slidenum">
              <a:rPr lang="en-US" smtClean="0"/>
              <a:t>4</a:t>
            </a:fld>
            <a:endParaRPr lang="en-US"/>
          </a:p>
        </p:txBody>
      </p:sp>
    </p:spTree>
    <p:extLst>
      <p:ext uri="{BB962C8B-B14F-4D97-AF65-F5344CB8AC3E}">
        <p14:creationId xmlns:p14="http://schemas.microsoft.com/office/powerpoint/2010/main" val="481337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ctr" latinLnBrk="0" hangingPunct="1">
              <a:lnSpc>
                <a:spcPct val="100000"/>
              </a:lnSpc>
              <a:spcBef>
                <a:spcPts val="0"/>
              </a:spcBef>
              <a:spcAft>
                <a:spcPts val="0"/>
              </a:spcAft>
              <a:buClrTx/>
              <a:buSzTx/>
              <a:buFont typeface="Courier New" panose="02070309020205020404" pitchFamily="49" charset="0"/>
              <a:buNone/>
              <a:tabLst/>
              <a:defRPr/>
            </a:pPr>
            <a:r>
              <a:rPr lang="en-US" sz="1200" dirty="0">
                <a:effectLst/>
                <a:latin typeface="Calibri" panose="020F0502020204030204" pitchFamily="34" charset="0"/>
              </a:rPr>
              <a:t>I work at a non-profit research company called SRI International. </a:t>
            </a:r>
            <a:r>
              <a:rPr kumimoji="0" lang="en-US" altLang="en-US" sz="1200" b="0" i="0" u="none" strike="noStrike" kern="1200" cap="none" spc="0" normalizeH="0" baseline="0" noProof="0" dirty="0">
                <a:ln>
                  <a:noFill/>
                </a:ln>
                <a:solidFill>
                  <a:schemeClr val="tx1"/>
                </a:solidFill>
                <a:effectLst/>
                <a:uLnTx/>
                <a:uFillTx/>
                <a:latin typeface="Arial"/>
              </a:rPr>
              <a:t>Founded in 1946 by Stanford University (</a:t>
            </a:r>
            <a:r>
              <a:rPr lang="en-US" sz="1200" dirty="0">
                <a:effectLst/>
                <a:latin typeface="Calibri" panose="020F0502020204030204" pitchFamily="34" charset="0"/>
              </a:rPr>
              <a:t>as Stanford Research Institute)</a:t>
            </a:r>
            <a:r>
              <a:rPr kumimoji="0" lang="en-US" altLang="en-US" sz="1200" b="0" i="0" u="none" strike="noStrike" kern="1200" cap="none" spc="0" normalizeH="0" baseline="0" noProof="0" dirty="0">
                <a:ln>
                  <a:noFill/>
                </a:ln>
                <a:solidFill>
                  <a:schemeClr val="tx1"/>
                </a:solidFill>
                <a:effectLst/>
                <a:uLnTx/>
                <a:uFillTx/>
                <a:latin typeface="Arial"/>
              </a:rPr>
              <a:t>, became independent in 1970. </a:t>
            </a:r>
            <a:r>
              <a:rPr lang="en-US" sz="1200" dirty="0">
                <a:effectLst/>
                <a:latin typeface="Calibri" panose="020F0502020204030204" pitchFamily="34" charset="0"/>
              </a:rPr>
              <a:t>HQ in Silicon Valley, CA but &gt;80% of Edu division works remotely.</a:t>
            </a:r>
            <a:endParaRPr kumimoji="0" lang="en-US" altLang="en-US" sz="1200" b="0" i="0" u="none" strike="noStrike" kern="1200" cap="none" spc="0" normalizeH="0" baseline="0" noProof="0" dirty="0">
              <a:ln>
                <a:noFill/>
              </a:ln>
              <a:solidFill>
                <a:schemeClr val="tx1"/>
              </a:solidFill>
              <a:effectLst/>
              <a:uLnTx/>
              <a:uFillTx/>
              <a:latin typeface="Arial"/>
            </a:endParaRPr>
          </a:p>
          <a:p>
            <a:pPr marL="0" lvl="0" indent="0" rtl="0" fontAlgn="ctr">
              <a:buFont typeface="Courier New" panose="02070309020205020404" pitchFamily="49" charset="0"/>
              <a:buNone/>
            </a:pPr>
            <a:endParaRPr lang="en-US" sz="1200" dirty="0">
              <a:effectLst/>
              <a:latin typeface="Calibri" panose="020F0502020204030204" pitchFamily="34" charset="0"/>
            </a:endParaRPr>
          </a:p>
          <a:p>
            <a:pPr marL="0" lvl="0" indent="0" rtl="0" fontAlgn="ctr">
              <a:buFont typeface="Courier New" panose="02070309020205020404" pitchFamily="49" charset="0"/>
              <a:buNone/>
            </a:pPr>
            <a:r>
              <a:rPr lang="en-US" sz="1200" dirty="0">
                <a:effectLst/>
                <a:latin typeface="Calibri" panose="020F0502020204030204" pitchFamily="34" charset="0"/>
              </a:rPr>
              <a:t>Our mission across SRI boils down to "how do we make the world a better place?”</a:t>
            </a:r>
          </a:p>
          <a:p>
            <a:pPr marL="0" lvl="0" indent="0" rtl="0" fontAlgn="ctr">
              <a:buFont typeface="Courier New" panose="02070309020205020404" pitchFamily="49" charset="0"/>
              <a:buNone/>
            </a:pPr>
            <a:r>
              <a:rPr lang="en-US" sz="1200" dirty="0">
                <a:effectLst/>
                <a:latin typeface="Calibri" panose="020F0502020204030204" pitchFamily="34" charset="0"/>
              </a:rPr>
              <a:t>We have a long history of being on the frontlines of technological innovation (e.g., we created early versions of the internet and the computer mouse, we developed SIRI, etc.). </a:t>
            </a:r>
          </a:p>
          <a:p>
            <a:pPr marL="0" lvl="0" indent="0" rtl="0" fontAlgn="ctr">
              <a:buFont typeface="Courier New" panose="02070309020205020404" pitchFamily="49" charset="0"/>
              <a:buNone/>
            </a:pPr>
            <a:endParaRPr lang="en-US" sz="1200" dirty="0">
              <a:effectLst/>
              <a:latin typeface="Calibri" panose="020F0502020204030204" pitchFamily="34" charset="0"/>
            </a:endParaRPr>
          </a:p>
          <a:p>
            <a:pPr marL="0" lvl="0" indent="0" rtl="0" fontAlgn="ctr">
              <a:buFont typeface="Courier New" panose="02070309020205020404" pitchFamily="49" charset="0"/>
              <a:buNone/>
            </a:pPr>
            <a:r>
              <a:rPr lang="en-US" sz="1200" dirty="0">
                <a:effectLst/>
                <a:latin typeface="Calibri" panose="020F0502020204030204" pitchFamily="34" charset="0"/>
              </a:rPr>
              <a:t>Important to note that at SRI, our innovations are typically funded and developed with government $ and research grants. We're not trying to sell a product or make money, but rather to develop ethical and effective solutions that meet real-world challenges. IF they get sold down the line, that’s a bonus, but that’s not our end goal and we’re not funded commercially.</a:t>
            </a:r>
            <a:endParaRPr lang="en-US" dirty="0"/>
          </a:p>
        </p:txBody>
      </p:sp>
      <p:sp>
        <p:nvSpPr>
          <p:cNvPr id="4" name="Slide Number Placeholder 3"/>
          <p:cNvSpPr>
            <a:spLocks noGrp="1"/>
          </p:cNvSpPr>
          <p:nvPr>
            <p:ph type="sldNum" sz="quarter" idx="5"/>
          </p:nvPr>
        </p:nvSpPr>
        <p:spPr/>
        <p:txBody>
          <a:bodyPr/>
          <a:lstStyle/>
          <a:p>
            <a:fld id="{B5D498FD-29F8-B340-8227-EE6B7463FBCF}" type="slidenum">
              <a:rPr lang="en-US" smtClean="0"/>
              <a:t>5</a:t>
            </a:fld>
            <a:endParaRPr lang="en-US"/>
          </a:p>
        </p:txBody>
      </p:sp>
    </p:spTree>
    <p:extLst>
      <p:ext uri="{BB962C8B-B14F-4D97-AF65-F5344CB8AC3E}">
        <p14:creationId xmlns:p14="http://schemas.microsoft.com/office/powerpoint/2010/main" val="2337083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en-US" sz="1100" dirty="0">
                <a:effectLst/>
                <a:latin typeface="Calibri" panose="020F0502020204030204" pitchFamily="34" charset="0"/>
              </a:rPr>
              <a:t>Alongside our more technology-heavy divisions, SRI also has an education division, where I am. We focus on 3 things: research and evaluation projects; technical assistance to fed, state, local clients; and we </a:t>
            </a:r>
            <a:r>
              <a:rPr lang="en-US" sz="1600" dirty="0"/>
              <a:t>develop new tools for teaching and learning.</a:t>
            </a:r>
            <a:r>
              <a:rPr lang="en-US" sz="1100" dirty="0">
                <a:effectLst/>
                <a:latin typeface="Calibri" panose="020F0502020204030204" pitchFamily="34" charset="0"/>
              </a:rPr>
              <a:t> We have a long track record of making the world a better place through our work in disability and inclusion, digital learning and technology, student behavior and well-being, teaching quality, and more.</a:t>
            </a:r>
          </a:p>
          <a:p>
            <a:pPr rtl="0" fontAlgn="ctr">
              <a:buFont typeface="Arial" panose="020B0604020202020204" pitchFamily="34" charset="0"/>
              <a:buNone/>
            </a:pPr>
            <a:endParaRPr lang="en-US" sz="1100" dirty="0">
              <a:effectLst/>
              <a:latin typeface="Calibri" panose="020F0502020204030204" pitchFamily="34" charset="0"/>
            </a:endParaRPr>
          </a:p>
          <a:p>
            <a:pPr marL="0" lvl="0" indent="0" rtl="0" fontAlgn="ctr">
              <a:buFont typeface="Courier New" panose="02070309020205020404" pitchFamily="49" charset="0"/>
              <a:buNone/>
            </a:pPr>
            <a:r>
              <a:rPr lang="en-US" sz="1100" dirty="0">
                <a:effectLst/>
                <a:latin typeface="Calibri" panose="020F0502020204030204" pitchFamily="34" charset="0"/>
              </a:rPr>
              <a:t>Now the world is pushing into the AI space, and our priorities are to continue being at the forefront of this innovation. However, regarding kids and especially vulnerable kids, our role is to make sure AI innovations are not only helpful but also ethical – maintain student privacy while they help folks do their job better to improve outcomes for kids and families.</a:t>
            </a:r>
          </a:p>
        </p:txBody>
      </p:sp>
      <p:sp>
        <p:nvSpPr>
          <p:cNvPr id="4" name="Slide Number Placeholder 3"/>
          <p:cNvSpPr>
            <a:spLocks noGrp="1"/>
          </p:cNvSpPr>
          <p:nvPr>
            <p:ph type="sldNum" sz="quarter" idx="5"/>
          </p:nvPr>
        </p:nvSpPr>
        <p:spPr/>
        <p:txBody>
          <a:bodyPr/>
          <a:lstStyle/>
          <a:p>
            <a:fld id="{B5D498FD-29F8-B340-8227-EE6B7463FBCF}" type="slidenum">
              <a:rPr lang="en-US" smtClean="0"/>
              <a:t>6</a:t>
            </a:fld>
            <a:endParaRPr lang="en-US"/>
          </a:p>
        </p:txBody>
      </p:sp>
    </p:spTree>
    <p:extLst>
      <p:ext uri="{BB962C8B-B14F-4D97-AF65-F5344CB8AC3E}">
        <p14:creationId xmlns:p14="http://schemas.microsoft.com/office/powerpoint/2010/main" val="1316323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In service to our strong interest in the responsible use of AI in </a:t>
            </a:r>
            <a:r>
              <a:rPr lang="en-US" sz="1200" dirty="0" err="1">
                <a:effectLst/>
                <a:latin typeface="Calibri" panose="020F0502020204030204" pitchFamily="34" charset="0"/>
              </a:rPr>
              <a:t>edu</a:t>
            </a:r>
            <a:r>
              <a:rPr lang="en-US" dirty="0"/>
              <a:t>, SRI has been internally funding the R&amp;D of my project, SEAMLESS</a:t>
            </a:r>
            <a:r>
              <a:rPr lang="en-US" sz="1200" dirty="0">
                <a:effectLst/>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This </a:t>
            </a:r>
            <a:r>
              <a:rPr lang="en-US" dirty="0"/>
              <a:t>project has been exploring how we can use AI to make IEPs easier to (SAFELY) access, understand, and use at scale, so to derive insights from across students – for example, by disability group or grade level, or across schools, districts, or states. Also – note that while I’ve been describing IEPs, these questions and this presentation are equally applicable to IFSPs/Part C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ndParaRPr>
          </a:p>
          <a:p>
            <a:r>
              <a:rPr lang="en-US" dirty="0"/>
              <a:t>Under the SEAMLESS project, we created 2 complementary/modular tools – first is ZR, which takes a set of PDFs and does 2 things: (1) redacts user-specified sensitive info, and (2) converts those PDFs into a structured dataset that can support both student-level profiles and aggregate district analytics. ZR is flexible/customizable so it works on any IEP from any software system.</a:t>
            </a:r>
          </a:p>
          <a:p>
            <a:endParaRPr lang="en-US" dirty="0"/>
          </a:p>
          <a:p>
            <a:r>
              <a:rPr lang="en-US" dirty="0"/>
              <a:t>Then, once we have converted a corpus of documents into a single, de-identified dataset, we use </a:t>
            </a:r>
            <a:r>
              <a:rPr lang="en-US" dirty="0" err="1"/>
              <a:t>ClassifyED</a:t>
            </a:r>
            <a:r>
              <a:rPr lang="en-US" dirty="0"/>
              <a:t> to help make sense of the open-ended narrative text within IEPs.</a:t>
            </a:r>
          </a:p>
        </p:txBody>
      </p:sp>
      <p:sp>
        <p:nvSpPr>
          <p:cNvPr id="4" name="Slide Number Placeholder 3"/>
          <p:cNvSpPr>
            <a:spLocks noGrp="1"/>
          </p:cNvSpPr>
          <p:nvPr>
            <p:ph type="sldNum" sz="quarter" idx="5"/>
          </p:nvPr>
        </p:nvSpPr>
        <p:spPr/>
        <p:txBody>
          <a:bodyPr/>
          <a:lstStyle/>
          <a:p>
            <a:fld id="{F4434565-42B4-C848-93CA-6EFDD925A7C8}" type="slidenum">
              <a:rPr lang="en-US" smtClean="0"/>
              <a:t>7</a:t>
            </a:fld>
            <a:endParaRPr lang="en-US"/>
          </a:p>
        </p:txBody>
      </p:sp>
    </p:spTree>
    <p:extLst>
      <p:ext uri="{BB962C8B-B14F-4D97-AF65-F5344CB8AC3E}">
        <p14:creationId xmlns:p14="http://schemas.microsoft.com/office/powerpoint/2010/main" val="2798789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D498FD-29F8-B340-8227-EE6B7463FBCF}" type="slidenum">
              <a:rPr lang="en-US" smtClean="0"/>
              <a:t>8</a:t>
            </a:fld>
            <a:endParaRPr lang="en-US"/>
          </a:p>
        </p:txBody>
      </p:sp>
    </p:spTree>
    <p:extLst>
      <p:ext uri="{BB962C8B-B14F-4D97-AF65-F5344CB8AC3E}">
        <p14:creationId xmlns:p14="http://schemas.microsoft.com/office/powerpoint/2010/main" val="1559861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12B30-E1F1-83B9-25C1-A6688BACF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3348E5-0B7D-874F-A164-35753DC54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7C167-9760-25FD-6765-303ECEFC3F09}"/>
              </a:ext>
            </a:extLst>
          </p:cNvPr>
          <p:cNvSpPr>
            <a:spLocks noGrp="1"/>
          </p:cNvSpPr>
          <p:nvPr>
            <p:ph type="body" idx="1"/>
          </p:nvPr>
        </p:nvSpPr>
        <p:spPr/>
        <p:txBody>
          <a:bodyPr/>
          <a:lstStyle/>
          <a:p>
            <a:r>
              <a:rPr lang="en-US" sz="1200" dirty="0">
                <a:latin typeface="+mn-lt"/>
              </a:rPr>
              <a:t>IEPs are the primary source of information on the special education services and accommodations that a child with a disability is scheduled to receive. </a:t>
            </a:r>
          </a:p>
          <a:p>
            <a:r>
              <a:rPr lang="en-US" sz="1200" dirty="0">
                <a:latin typeface="+mn-lt"/>
              </a:rPr>
              <a:t>But they’re difficult to access and use at scale, meaning beyond serving as a reference document for an individual student</a:t>
            </a:r>
          </a:p>
        </p:txBody>
      </p:sp>
      <p:sp>
        <p:nvSpPr>
          <p:cNvPr id="4" name="Slide Number Placeholder 3">
            <a:extLst>
              <a:ext uri="{FF2B5EF4-FFF2-40B4-BE49-F238E27FC236}">
                <a16:creationId xmlns:a16="http://schemas.microsoft.com/office/drawing/2014/main" id="{1623812C-4C6C-DE2F-82FA-9C411170A5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498FD-29F8-B340-8227-EE6B7463FB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62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…because they are:</a:t>
            </a:r>
          </a:p>
          <a:p>
            <a:r>
              <a:rPr lang="en-US" sz="1200" dirty="0">
                <a:latin typeface="+mn-lt"/>
              </a:rPr>
              <a:t>(1) mostly narrative text-based – if you wanted to combine info across IEPs, you’d have to come up with a way to code that </a:t>
            </a:r>
          </a:p>
          <a:p>
            <a:r>
              <a:rPr lang="en-US" sz="1200" dirty="0">
                <a:latin typeface="+mn-lt"/>
              </a:rPr>
              <a:t>(2) full of sensitive personally identifiable information, which has been redacted in this example and makes it hard to share IEPs with folks who might have the capabilities to combine IEPs and analyze what’s in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(3) Another complication is that while IEPs are all legally required to contain certain information, their format can vary across districts depending on the specific IEP software that a district may use. </a:t>
            </a:r>
          </a:p>
        </p:txBody>
      </p:sp>
      <p:sp>
        <p:nvSpPr>
          <p:cNvPr id="4" name="Slide Number Placeholder 3"/>
          <p:cNvSpPr>
            <a:spLocks noGrp="1"/>
          </p:cNvSpPr>
          <p:nvPr>
            <p:ph type="sldNum" sz="quarter" idx="5"/>
          </p:nvPr>
        </p:nvSpPr>
        <p:spPr/>
        <p:txBody>
          <a:bodyPr/>
          <a:lstStyle/>
          <a:p>
            <a:fld id="{19427950-2AB4-C243-AA81-CA4D9C4C8983}" type="slidenum">
              <a:rPr lang="en-US" smtClean="0"/>
              <a:t>10</a:t>
            </a:fld>
            <a:endParaRPr lang="en-US"/>
          </a:p>
        </p:txBody>
      </p:sp>
    </p:spTree>
    <p:extLst>
      <p:ext uri="{BB962C8B-B14F-4D97-AF65-F5344CB8AC3E}">
        <p14:creationId xmlns:p14="http://schemas.microsoft.com/office/powerpoint/2010/main" val="81658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quick note on c</a:t>
            </a:r>
            <a:r>
              <a:rPr lang="en-US" dirty="0">
                <a:solidFill>
                  <a:schemeClr val="accent1"/>
                </a:solidFill>
              </a:rPr>
              <a:t>onfidentiality, student privacy, and the ethics of obtaining IEP data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We have been thinking deeply about how to maintain student privacy while enabling folks to share their IEP data with us so we can help them evaluate their systems and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This means that ANY technology used to access or analyze IEPs needs to maintain compliance with FERPA, HIPAA, and – if you’re working with a research firm or academic institution – IRB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Typically need to either obtain parent consent to share an IEP with an evaluator, or you need to de-identify the documents if sharing outside of LEA or SEA (and that can include for FOIA public records requests).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sharing or use agreements should be in place – FERPA also has an exception to its protections if an entity is acting as an evaluator for a district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should NOT just be uploading IEPs into LLMs and asking them to redact – EVEN if you have a corporate license or workspace!!</a:t>
            </a:r>
          </a:p>
        </p:txBody>
      </p:sp>
      <p:sp>
        <p:nvSpPr>
          <p:cNvPr id="4" name="Slide Number Placeholder 3"/>
          <p:cNvSpPr>
            <a:spLocks noGrp="1"/>
          </p:cNvSpPr>
          <p:nvPr>
            <p:ph type="sldNum" sz="quarter" idx="5"/>
          </p:nvPr>
        </p:nvSpPr>
        <p:spPr/>
        <p:txBody>
          <a:bodyPr/>
          <a:lstStyle/>
          <a:p>
            <a:fld id="{B5D498FD-29F8-B340-8227-EE6B7463FBCF}" type="slidenum">
              <a:rPr lang="en-US" smtClean="0"/>
              <a:t>11</a:t>
            </a:fld>
            <a:endParaRPr lang="en-US"/>
          </a:p>
        </p:txBody>
      </p:sp>
    </p:spTree>
    <p:extLst>
      <p:ext uri="{BB962C8B-B14F-4D97-AF65-F5344CB8AC3E}">
        <p14:creationId xmlns:p14="http://schemas.microsoft.com/office/powerpoint/2010/main" val="1927528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why do we care about this? What is important about being able to improve access to and use of IEP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Better access to data improves folks’ ability to use data, which itself leads to improved data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as that self-improving cycle repeats, key players are better able to make data-informed decisions that will ultimately and eventually lead to improved student outcomes</a:t>
            </a:r>
          </a:p>
        </p:txBody>
      </p:sp>
      <p:sp>
        <p:nvSpPr>
          <p:cNvPr id="4" name="Slide Number Placeholder 3"/>
          <p:cNvSpPr>
            <a:spLocks noGrp="1"/>
          </p:cNvSpPr>
          <p:nvPr>
            <p:ph type="sldNum" sz="quarter" idx="5"/>
          </p:nvPr>
        </p:nvSpPr>
        <p:spPr/>
        <p:txBody>
          <a:bodyPr/>
          <a:lstStyle/>
          <a:p>
            <a:fld id="{B5D498FD-29F8-B340-8227-EE6B7463FBCF}" type="slidenum">
              <a:rPr lang="en-US" smtClean="0"/>
              <a:t>12</a:t>
            </a:fld>
            <a:endParaRPr lang="en-US"/>
          </a:p>
        </p:txBody>
      </p:sp>
    </p:spTree>
    <p:extLst>
      <p:ext uri="{BB962C8B-B14F-4D97-AF65-F5344CB8AC3E}">
        <p14:creationId xmlns:p14="http://schemas.microsoft.com/office/powerpoint/2010/main" val="2822312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Most of us are accustomed to using IEP information as street data: looking closely at one student’s strengths, needs, goals, services, and experiences.</a:t>
            </a:r>
          </a:p>
          <a:p>
            <a:pPr lvl="0"/>
            <a:r>
              <a:rPr lang="en-US" dirty="0"/>
              <a:t>That small grain size is essential because the IEP is fundamentally an individualized document—but it makes it difficult to see patterns across hundreds or thousands of students.</a:t>
            </a:r>
          </a:p>
          <a:p>
            <a:pPr lvl="0"/>
            <a:r>
              <a:rPr lang="en-US" dirty="0"/>
              <a:t>When I talk about analyzing IEP data at scale, I’m talking about moving up to the map or satellite level: looking across students, schools, districts or other LEAs, and potentially an entire state.</a:t>
            </a:r>
          </a:p>
          <a:p>
            <a:pPr lvl="0"/>
            <a:r>
              <a:rPr lang="en-US" dirty="0"/>
              <a:t>At the map level (with current district partners), we might ask: What needs appear most frequently? How well do goals align with those needs? Where might there be gaps in services or supports?</a:t>
            </a:r>
          </a:p>
          <a:p>
            <a:pPr lvl="0"/>
            <a:r>
              <a:rPr lang="en-US" dirty="0"/>
              <a:t>At the satellite level, we can examine broader patterns—such as whether students’ experiences differ across grade levels, disability categories, schools, or LEAs.</a:t>
            </a:r>
          </a:p>
          <a:p>
            <a:pPr lvl="0"/>
            <a:r>
              <a:rPr lang="en-US" dirty="0"/>
              <a:t>The goal is not to replace the street-level view or lose the individual student’s story. Map and satellite data help us identify where to look more closely; street data help us understand what is happening and decide what to do.</a:t>
            </a:r>
          </a:p>
        </p:txBody>
      </p:sp>
      <p:sp>
        <p:nvSpPr>
          <p:cNvPr id="4" name="Slide Number Placeholder 3"/>
          <p:cNvSpPr>
            <a:spLocks noGrp="1"/>
          </p:cNvSpPr>
          <p:nvPr>
            <p:ph type="sldNum" sz="quarter" idx="5"/>
          </p:nvPr>
        </p:nvSpPr>
        <p:spPr/>
        <p:txBody>
          <a:bodyPr/>
          <a:lstStyle/>
          <a:p>
            <a:fld id="{39917182-FE89-F24B-A0F6-557123F3C3F8}" type="slidenum">
              <a:rPr lang="en-US" smtClean="0"/>
              <a:t>13</a:t>
            </a:fld>
            <a:endParaRPr lang="en-US"/>
          </a:p>
        </p:txBody>
      </p:sp>
    </p:spTree>
    <p:extLst>
      <p:ext uri="{BB962C8B-B14F-4D97-AF65-F5344CB8AC3E}">
        <p14:creationId xmlns:p14="http://schemas.microsoft.com/office/powerpoint/2010/main" val="3257361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917182-FE89-F24B-A0F6-557123F3C3F8}" type="slidenum">
              <a:rPr lang="en-US" smtClean="0"/>
              <a:t>14</a:t>
            </a:fld>
            <a:endParaRPr lang="en-US"/>
          </a:p>
        </p:txBody>
      </p:sp>
    </p:spTree>
    <p:extLst>
      <p:ext uri="{BB962C8B-B14F-4D97-AF65-F5344CB8AC3E}">
        <p14:creationId xmlns:p14="http://schemas.microsoft.com/office/powerpoint/2010/main" val="4280154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you don’t have a mandated platform and many or all of your districts use different platforms… if you want to extract insights, you’ll need to do a LOT of data harmonization</a:t>
            </a:r>
          </a:p>
          <a:p>
            <a:r>
              <a:rPr lang="en-US" dirty="0"/>
              <a:t>- Might fall on individual districts to do, which could be harder for smaller districts who lack an IT/data management dept</a:t>
            </a:r>
          </a:p>
          <a:p>
            <a:endParaRPr lang="en-US" dirty="0"/>
          </a:p>
          <a:p>
            <a:r>
              <a:rPr lang="en-US" dirty="0"/>
              <a:t>If you wanted to switch to a new IEP platform…</a:t>
            </a:r>
          </a:p>
          <a:p>
            <a:pPr marL="171450" indent="-171450">
              <a:buFontTx/>
              <a:buChar char="-"/>
            </a:pPr>
            <a:r>
              <a:rPr lang="en-US" dirty="0"/>
              <a:t>Districts are going to stress about this harmonization, AND</a:t>
            </a:r>
          </a:p>
          <a:p>
            <a:pPr marL="171450" indent="-171450">
              <a:buFontTx/>
              <a:buChar char="-"/>
            </a:pPr>
            <a:r>
              <a:rPr lang="en-US" dirty="0"/>
              <a:t>If you ever wanted to “look back” at historical data, you’d need to harmonize that as well</a:t>
            </a:r>
          </a:p>
        </p:txBody>
      </p:sp>
      <p:sp>
        <p:nvSpPr>
          <p:cNvPr id="4" name="Slide Number Placeholder 3"/>
          <p:cNvSpPr>
            <a:spLocks noGrp="1"/>
          </p:cNvSpPr>
          <p:nvPr>
            <p:ph type="sldNum" sz="quarter" idx="5"/>
          </p:nvPr>
        </p:nvSpPr>
        <p:spPr/>
        <p:txBody>
          <a:bodyPr/>
          <a:lstStyle/>
          <a:p>
            <a:fld id="{39917182-FE89-F24B-A0F6-557123F3C3F8}" type="slidenum">
              <a:rPr lang="en-US" smtClean="0"/>
              <a:t>15</a:t>
            </a:fld>
            <a:endParaRPr lang="en-US"/>
          </a:p>
        </p:txBody>
      </p:sp>
    </p:spTree>
    <p:extLst>
      <p:ext uri="{BB962C8B-B14F-4D97-AF65-F5344CB8AC3E}">
        <p14:creationId xmlns:p14="http://schemas.microsoft.com/office/powerpoint/2010/main" val="569182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mean by “cleaned” and “coded?” Here’s an example from one state ED database. Because the fields for the child’s proposed services were free text entry-based, folks were writing in different variations of essentially the same service. E.g., 54 different ways that folks indicated the child was receiving speech and language services.</a:t>
            </a:r>
          </a:p>
          <a:p>
            <a:endParaRPr lang="en-US" dirty="0"/>
          </a:p>
          <a:p>
            <a:r>
              <a:rPr lang="en-US" dirty="0"/>
              <a:t>This is a common problem that you encounter with text-based data, and it exacerbates as the number of IEPs increases (and the number of authors of IEPs, who all have a slightly different way of describing the same thing)</a:t>
            </a:r>
          </a:p>
        </p:txBody>
      </p:sp>
      <p:sp>
        <p:nvSpPr>
          <p:cNvPr id="4" name="Slide Number Placeholder 3"/>
          <p:cNvSpPr>
            <a:spLocks noGrp="1"/>
          </p:cNvSpPr>
          <p:nvPr>
            <p:ph type="sldNum" sz="quarter" idx="5"/>
          </p:nvPr>
        </p:nvSpPr>
        <p:spPr/>
        <p:txBody>
          <a:bodyPr/>
          <a:lstStyle/>
          <a:p>
            <a:fld id="{B5D498FD-29F8-B340-8227-EE6B7463FBCF}" type="slidenum">
              <a:rPr lang="en-US" smtClean="0"/>
              <a:t>16</a:t>
            </a:fld>
            <a:endParaRPr lang="en-US"/>
          </a:p>
        </p:txBody>
      </p:sp>
    </p:spTree>
    <p:extLst>
      <p:ext uri="{BB962C8B-B14F-4D97-AF65-F5344CB8AC3E}">
        <p14:creationId xmlns:p14="http://schemas.microsoft.com/office/powerpoint/2010/main" val="2718084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example, and I’ll also show how we addressed this with SEAMLESS – to the left, we created an expert coding taxonomy of skill domains and subskills listed in IEPs. Three of those domains are EF, SEL, BR</a:t>
            </a:r>
          </a:p>
          <a:p>
            <a:r>
              <a:rPr lang="en-US" dirty="0"/>
              <a:t>To the right is a list of all the annual goal areas that were written into this district’s IEPs that our AI-based system coded as having an EF, SEL, BR goal.</a:t>
            </a:r>
          </a:p>
          <a:p>
            <a:r>
              <a:rPr lang="en-US" dirty="0"/>
              <a:t>You can see again that a lot of these are very similar in name, some more descriptive than others. </a:t>
            </a:r>
          </a:p>
          <a:p>
            <a:endParaRPr lang="en-US" dirty="0"/>
          </a:p>
          <a:p>
            <a:r>
              <a:rPr lang="en-US" dirty="0"/>
              <a:t>Sometimes, these skill domains overlap – so a goal could be both about </a:t>
            </a:r>
          </a:p>
          <a:p>
            <a:pPr marL="171450" indent="-171450">
              <a:buFontTx/>
              <a:buChar char="-"/>
            </a:pPr>
            <a:r>
              <a:rPr lang="en-US" dirty="0"/>
              <a:t>executive functioning (organizing materials) and behavioral regulation (paying attention); OR </a:t>
            </a:r>
          </a:p>
          <a:p>
            <a:pPr marL="171450" indent="-171450">
              <a:buFontTx/>
              <a:buChar char="-"/>
            </a:pPr>
            <a:r>
              <a:rPr lang="en-US" dirty="0"/>
              <a:t>Social-emotional skills (Responsible decision-making) and behavioral regulation (emotional regulation)</a:t>
            </a:r>
          </a:p>
          <a:p>
            <a:pPr marL="171450" indent="-171450">
              <a:buFontTx/>
              <a:buChar char="-"/>
            </a:pPr>
            <a:endParaRPr lang="en-US" dirty="0"/>
          </a:p>
          <a:p>
            <a:pPr marL="0" indent="0">
              <a:buFontTx/>
              <a:buNone/>
            </a:pPr>
            <a:r>
              <a:rPr lang="en-US" dirty="0"/>
              <a:t>Allows for flexibility with the messiness inherent in really individualized data without forcing categories onto folks.</a:t>
            </a:r>
          </a:p>
          <a:p>
            <a:pPr marL="0" indent="0">
              <a:buFontTx/>
              <a:buNone/>
            </a:pPr>
            <a:r>
              <a:rPr lang="en-US" dirty="0"/>
              <a:t>But if you didn’t have our system, you’d probably have to do all of this by hand – and you can see that in this one district there were over 2000 goal statements alone.</a:t>
            </a:r>
          </a:p>
        </p:txBody>
      </p:sp>
      <p:sp>
        <p:nvSpPr>
          <p:cNvPr id="4" name="Slide Number Placeholder 3"/>
          <p:cNvSpPr>
            <a:spLocks noGrp="1"/>
          </p:cNvSpPr>
          <p:nvPr>
            <p:ph type="sldNum" sz="quarter" idx="5"/>
          </p:nvPr>
        </p:nvSpPr>
        <p:spPr/>
        <p:txBody>
          <a:bodyPr/>
          <a:lstStyle/>
          <a:p>
            <a:fld id="{8AA267E3-AFB1-C24D-B288-366B550CA91B}" type="slidenum">
              <a:rPr lang="en-US" smtClean="0"/>
              <a:t>17</a:t>
            </a:fld>
            <a:endParaRPr lang="en-US"/>
          </a:p>
        </p:txBody>
      </p:sp>
    </p:spTree>
    <p:extLst>
      <p:ext uri="{BB962C8B-B14F-4D97-AF65-F5344CB8AC3E}">
        <p14:creationId xmlns:p14="http://schemas.microsoft.com/office/powerpoint/2010/main" val="1507859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minutes?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padlet.com</a:t>
            </a:r>
            <a:r>
              <a:rPr lang="en-US" dirty="0"/>
              <a:t>/</a:t>
            </a:r>
            <a:r>
              <a:rPr lang="en-US" dirty="0" err="1"/>
              <a:t>adriennewoods</a:t>
            </a:r>
            <a:r>
              <a:rPr lang="en-US" dirty="0"/>
              <a:t>/what-insights-can-you-currently-extract-from-your-iep-data-a-s0242ny0gqa1rfqn83s0 </a:t>
            </a:r>
          </a:p>
          <a:p>
            <a:endParaRPr lang="en-US" dirty="0"/>
          </a:p>
        </p:txBody>
      </p:sp>
      <p:sp>
        <p:nvSpPr>
          <p:cNvPr id="4" name="Slide Number Placeholder 3"/>
          <p:cNvSpPr>
            <a:spLocks noGrp="1"/>
          </p:cNvSpPr>
          <p:nvPr>
            <p:ph type="sldNum" sz="quarter" idx="5"/>
          </p:nvPr>
        </p:nvSpPr>
        <p:spPr/>
        <p:txBody>
          <a:bodyPr/>
          <a:lstStyle/>
          <a:p>
            <a:fld id="{B5D498FD-29F8-B340-8227-EE6B7463FBCF}" type="slidenum">
              <a:rPr lang="en-US" smtClean="0"/>
              <a:t>18</a:t>
            </a:fld>
            <a:endParaRPr lang="en-US"/>
          </a:p>
        </p:txBody>
      </p:sp>
    </p:spTree>
    <p:extLst>
      <p:ext uri="{BB962C8B-B14F-4D97-AF65-F5344CB8AC3E}">
        <p14:creationId xmlns:p14="http://schemas.microsoft.com/office/powerpoint/2010/main" val="2948561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I’d love to take a few moments to share more about how the SEAMLESS tools work before we start thinking about what we can do with our IEPs.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This project and these tools arose because we were approached by a district who had questions about their student population and special ed programming, and they were overwhelmed by the number of IEPs they’d need to go through. Right now, leaders who want to better understand these systems-level questions would need to spend hours/days combing through individual documents to manually compile information or fighting with their IEP software provider to produce custom ad hoc reports that were still often limited in scope. (CLICK) They wanted to know if our research could help turn this paperwork into actionable insights.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This is where we realized that before we were able to analyze any information across students or schools or programs, we needed to figure out how to actually gain access to those IEPs in a safe and ethical way and convert them into a more usable set of data…</a:t>
            </a:r>
          </a:p>
        </p:txBody>
      </p:sp>
      <p:sp>
        <p:nvSpPr>
          <p:cNvPr id="4" name="Slide Number Placeholder 3"/>
          <p:cNvSpPr>
            <a:spLocks noGrp="1"/>
          </p:cNvSpPr>
          <p:nvPr>
            <p:ph type="sldNum" sz="quarter" idx="5"/>
          </p:nvPr>
        </p:nvSpPr>
        <p:spPr/>
        <p:txBody>
          <a:bodyPr/>
          <a:lstStyle/>
          <a:p>
            <a:fld id="{1D936042-7FDE-2440-B18F-131E2632BDDF}" type="slidenum">
              <a:rPr lang="en-US" smtClean="0"/>
              <a:t>19</a:t>
            </a:fld>
            <a:endParaRPr lang="en-US"/>
          </a:p>
        </p:txBody>
      </p:sp>
    </p:spTree>
    <p:extLst>
      <p:ext uri="{BB962C8B-B14F-4D97-AF65-F5344CB8AC3E}">
        <p14:creationId xmlns:p14="http://schemas.microsoft.com/office/powerpoint/2010/main" val="3244038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0A2F5-D1D4-DE51-A894-693E5474F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D6EA27-9A0E-F67E-FA08-49A79E2801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85661-6BAA-7652-56C2-D62F974A031B}"/>
              </a:ext>
            </a:extLst>
          </p:cNvPr>
          <p:cNvSpPr>
            <a:spLocks noGrp="1"/>
          </p:cNvSpPr>
          <p:nvPr>
            <p:ph type="body" idx="1"/>
          </p:nvPr>
        </p:nvSpPr>
        <p:spPr/>
        <p:txBody>
          <a:bodyPr/>
          <a:lstStyle/>
          <a:p>
            <a:pPr>
              <a:lnSpc>
                <a:spcPct val="100000"/>
              </a:lnSpc>
            </a:pPr>
            <a:r>
              <a:rPr lang="en-US" sz="1200" dirty="0">
                <a:effectLst/>
                <a:latin typeface="Times New Roman" panose="02020603050405020304" pitchFamily="18" charset="0"/>
                <a:ea typeface="Times New Roman" panose="02020603050405020304" pitchFamily="18" charset="0"/>
              </a:rPr>
              <a:t>The only way that district would share the IEPs with us as researchers was to either have staff manually redact them (and they had tens of thousands) or try to obtain parental consent. This initial partnership actually fell apart because they knew it was going to be too time-consuming to do either option. (CLICK) </a:t>
            </a:r>
            <a:r>
              <a:rPr lang="en-US" sz="1200" dirty="0">
                <a:effectLst/>
                <a:latin typeface="+mn-lt"/>
                <a:ea typeface="Times New Roman" panose="02020603050405020304" pitchFamily="18" charset="0"/>
              </a:rPr>
              <a:t>So </a:t>
            </a:r>
            <a:r>
              <a:rPr lang="en-US" dirty="0">
                <a:latin typeface="+mn-lt"/>
              </a:rPr>
              <a:t>we have created Zone Redactor to r</a:t>
            </a:r>
            <a:r>
              <a:rPr lang="en-US" dirty="0"/>
              <a:t>educe that difficulty access. </a:t>
            </a:r>
          </a:p>
          <a:p>
            <a:pPr>
              <a:lnSpc>
                <a:spcPct val="100000"/>
              </a:lnSpc>
            </a:pPr>
            <a:endParaRPr lang="en-US" dirty="0">
              <a:latin typeface="+mn-lt"/>
            </a:endParaRPr>
          </a:p>
          <a:p>
            <a:pPr>
              <a:lnSpc>
                <a:spcPct val="100000"/>
              </a:lnSpc>
            </a:pPr>
            <a:r>
              <a:rPr lang="en-US" dirty="0">
                <a:latin typeface="+mn-lt"/>
              </a:rPr>
              <a:t>Whereas one of our district partners estimated that manually redacting 6 IEPs took her ~1.5 </a:t>
            </a:r>
            <a:r>
              <a:rPr lang="en-US" dirty="0" err="1">
                <a:latin typeface="+mn-lt"/>
              </a:rPr>
              <a:t>hr</a:t>
            </a:r>
            <a:r>
              <a:rPr lang="en-US" dirty="0">
                <a:latin typeface="+mn-lt"/>
              </a:rPr>
              <a:t>, ZR redacts 6 IEPs in about 30 seconds. The burden of using Zone Redactor is roughly the same whether you feed it a handful of IEPs or hundreds of IEPs. </a:t>
            </a:r>
          </a:p>
          <a:p>
            <a:pPr>
              <a:lnSpc>
                <a:spcPct val="100000"/>
              </a:lnSpc>
            </a:pPr>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ZR is also a system that our partners could choose to operate entirely on their end so they have full control over all student data and only ever share the de-identified versions with us. </a:t>
            </a:r>
          </a:p>
        </p:txBody>
      </p:sp>
      <p:sp>
        <p:nvSpPr>
          <p:cNvPr id="4" name="Slide Number Placeholder 3">
            <a:extLst>
              <a:ext uri="{FF2B5EF4-FFF2-40B4-BE49-F238E27FC236}">
                <a16:creationId xmlns:a16="http://schemas.microsoft.com/office/drawing/2014/main" id="{066EE408-7C99-DAA5-075C-1ECDE2C56FD3}"/>
              </a:ext>
            </a:extLst>
          </p:cNvPr>
          <p:cNvSpPr>
            <a:spLocks noGrp="1"/>
          </p:cNvSpPr>
          <p:nvPr>
            <p:ph type="sldNum" sz="quarter" idx="5"/>
          </p:nvPr>
        </p:nvSpPr>
        <p:spPr/>
        <p:txBody>
          <a:bodyPr/>
          <a:lstStyle/>
          <a:p>
            <a:fld id="{EB27F787-601F-6748-9F52-156FB2E6E542}" type="slidenum">
              <a:rPr lang="en-US" smtClean="0"/>
              <a:t>20</a:t>
            </a:fld>
            <a:endParaRPr lang="en-US"/>
          </a:p>
        </p:txBody>
      </p:sp>
    </p:spTree>
    <p:extLst>
      <p:ext uri="{BB962C8B-B14F-4D97-AF65-F5344CB8AC3E}">
        <p14:creationId xmlns:p14="http://schemas.microsoft.com/office/powerpoint/2010/main" val="1841061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If you were our partner, here’s what you’d see with Zone Redactor.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First, you will put all of the IEPs you want to redact in a folder somewhere on your computer.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BY THE WAY – this also works with spreadsheets that you could download from an IEP platform – this example uses PDFs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Then, you navigate to a website that is hosted in a protected environment inside SRI. </a:t>
            </a:r>
            <a:endParaRPr lang="en-US" i="0" dirty="0">
              <a:solidFill>
                <a:schemeClr val="accent1"/>
              </a:solidFill>
              <a:latin typeface="Georgia" panose="02040502050405020303" pitchFamily="18" charset="0"/>
            </a:endParaRPr>
          </a:p>
          <a:p>
            <a:r>
              <a:rPr lang="en-US" dirty="0"/>
              <a:t>Each participating organization has a different access code (PLAY) that tells the software which IEP platform or template you use. </a:t>
            </a:r>
          </a:p>
          <a:p>
            <a:r>
              <a:rPr lang="en-US" dirty="0"/>
              <a:t>When you’re in, you select the folder of data and then confirm redaction.</a:t>
            </a:r>
          </a:p>
          <a:p>
            <a:r>
              <a:rPr lang="en-US" dirty="0"/>
              <a:t>This folder contains only two files for demonstration, but Zone Redactor can handle as many files as needed.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Any files that you upload here are only stored temporarily inside this protected environment and deleted as soon as redaction is complete. Nobody can retrieve these files on the back end.</a:t>
            </a:r>
            <a:endParaRPr lang="en-US" dirty="0"/>
          </a:p>
          <a:p>
            <a:r>
              <a:rPr lang="en-US" dirty="0"/>
              <a:t>As you can see, redaction takes about ten seconds or less per file.</a:t>
            </a:r>
          </a:p>
          <a:p>
            <a:r>
              <a:rPr lang="en-US" dirty="0"/>
              <a:t>Once it’s complete, you have the option to download a zip file with the redacted documents included.</a:t>
            </a:r>
          </a:p>
        </p:txBody>
      </p:sp>
      <p:sp>
        <p:nvSpPr>
          <p:cNvPr id="4" name="Slide Number Placeholder 3"/>
          <p:cNvSpPr>
            <a:spLocks noGrp="1"/>
          </p:cNvSpPr>
          <p:nvPr>
            <p:ph type="sldNum" sz="quarter" idx="5"/>
          </p:nvPr>
        </p:nvSpPr>
        <p:spPr/>
        <p:txBody>
          <a:bodyPr/>
          <a:lstStyle/>
          <a:p>
            <a:fld id="{F4434565-42B4-C848-93CA-6EFDD925A7C8}" type="slidenum">
              <a:rPr lang="en-US" smtClean="0"/>
              <a:t>21</a:t>
            </a:fld>
            <a:endParaRPr lang="en-US"/>
          </a:p>
        </p:txBody>
      </p:sp>
    </p:spTree>
    <p:extLst>
      <p:ext uri="{BB962C8B-B14F-4D97-AF65-F5344CB8AC3E}">
        <p14:creationId xmlns:p14="http://schemas.microsoft.com/office/powerpoint/2010/main" val="8571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IEPs also contain sensitive info in the file names. So ZR renames each redacted file to prevent this and creates a crosswalk to link back to the original file. Clients can then review the redaction for each file to confirm it worked as expected and share these files outside of their organization.</a:t>
            </a:r>
          </a:p>
        </p:txBody>
      </p:sp>
      <p:sp>
        <p:nvSpPr>
          <p:cNvPr id="4" name="Slide Number Placeholder 3"/>
          <p:cNvSpPr>
            <a:spLocks noGrp="1"/>
          </p:cNvSpPr>
          <p:nvPr>
            <p:ph type="sldNum" sz="quarter" idx="5"/>
          </p:nvPr>
        </p:nvSpPr>
        <p:spPr/>
        <p:txBody>
          <a:bodyPr/>
          <a:lstStyle/>
          <a:p>
            <a:fld id="{F4434565-42B4-C848-93CA-6EFDD925A7C8}" type="slidenum">
              <a:rPr lang="en-US" smtClean="0"/>
              <a:t>22</a:t>
            </a:fld>
            <a:endParaRPr lang="en-US"/>
          </a:p>
        </p:txBody>
      </p:sp>
    </p:spTree>
    <p:extLst>
      <p:ext uri="{BB962C8B-B14F-4D97-AF65-F5344CB8AC3E}">
        <p14:creationId xmlns:p14="http://schemas.microsoft.com/office/powerpoint/2010/main" val="4284465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before and after – you can see that all sensitive info including names &amp; IDs are replaced with a series of XXXX’s</a:t>
            </a:r>
          </a:p>
          <a:p>
            <a:endParaRPr lang="en-US" dirty="0"/>
          </a:p>
        </p:txBody>
      </p:sp>
      <p:sp>
        <p:nvSpPr>
          <p:cNvPr id="4" name="Slide Number Placeholder 3"/>
          <p:cNvSpPr>
            <a:spLocks noGrp="1"/>
          </p:cNvSpPr>
          <p:nvPr>
            <p:ph type="sldNum" sz="quarter" idx="5"/>
          </p:nvPr>
        </p:nvSpPr>
        <p:spPr/>
        <p:txBody>
          <a:bodyPr/>
          <a:lstStyle/>
          <a:p>
            <a:fld id="{B5D498FD-29F8-B340-8227-EE6B7463FBCF}" type="slidenum">
              <a:rPr lang="en-US" smtClean="0"/>
              <a:t>23</a:t>
            </a:fld>
            <a:endParaRPr lang="en-US"/>
          </a:p>
        </p:txBody>
      </p:sp>
    </p:spTree>
    <p:extLst>
      <p:ext uri="{BB962C8B-B14F-4D97-AF65-F5344CB8AC3E}">
        <p14:creationId xmlns:p14="http://schemas.microsoft.com/office/powerpoint/2010/main" val="566925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Take those PDFs and turn them into de-identified spreadsheets…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If you had hundreds of IEPs, you could set up ZR to run, go get a coffee or go to a meeting, and when you come back – not only do you have de-identified data, but you also have a dataset of information instead of individual documents. </a:t>
            </a:r>
            <a:r>
              <a:rPr lang="en-US" sz="1200" dirty="0">
                <a:latin typeface="+mn-lt"/>
              </a:rPr>
              <a:t>The idea from there as researchers was once we had access to IEPs, we could analyze them and help districts make data-informed decisions.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also point this out to show you – Let’s say you already have a state dataset of your IEPs. Odds are, even if your data are already in some sort of downloadable spreadsheet or report, they’re still full of PII because so much of the IEP is free text entry and full of names </a:t>
            </a:r>
            <a:r>
              <a:rPr lang="en-US" i="0" dirty="0"/>
              <a:t>(see XXX’s), and they may be minimally cleaned or organized or coded, if at 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5"/>
          </p:nvPr>
        </p:nvSpPr>
        <p:spPr/>
        <p:txBody>
          <a:bodyPr/>
          <a:lstStyle/>
          <a:p>
            <a:fld id="{B5D498FD-29F8-B340-8227-EE6B7463FBCF}" type="slidenum">
              <a:rPr lang="en-US" smtClean="0"/>
              <a:t>24</a:t>
            </a:fld>
            <a:endParaRPr lang="en-US"/>
          </a:p>
        </p:txBody>
      </p:sp>
    </p:spTree>
    <p:extLst>
      <p:ext uri="{BB962C8B-B14F-4D97-AF65-F5344CB8AC3E}">
        <p14:creationId xmlns:p14="http://schemas.microsoft.com/office/powerpoint/2010/main" val="1710742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those spreadsheets de-identified, you upload them into our second tool, </a:t>
            </a:r>
            <a:r>
              <a:rPr lang="en-US" dirty="0" err="1"/>
              <a:t>ClassifyED</a:t>
            </a:r>
            <a:r>
              <a:rPr lang="en-US" dirty="0"/>
              <a:t>, which allows the user to specify their own coding schemas and how they want the coded data to appear; users can code whole sections of an IEP or go sentence-by-sentence.</a:t>
            </a:r>
          </a:p>
        </p:txBody>
      </p:sp>
      <p:sp>
        <p:nvSpPr>
          <p:cNvPr id="4" name="Slide Number Placeholder 3"/>
          <p:cNvSpPr>
            <a:spLocks noGrp="1"/>
          </p:cNvSpPr>
          <p:nvPr>
            <p:ph type="sldNum" sz="quarter" idx="5"/>
          </p:nvPr>
        </p:nvSpPr>
        <p:spPr/>
        <p:txBody>
          <a:bodyPr/>
          <a:lstStyle/>
          <a:p>
            <a:fld id="{39917182-FE89-F24B-A0F6-557123F3C3F8}" type="slidenum">
              <a:rPr lang="en-US" smtClean="0"/>
              <a:t>25</a:t>
            </a:fld>
            <a:endParaRPr lang="en-US"/>
          </a:p>
        </p:txBody>
      </p:sp>
    </p:spTree>
    <p:extLst>
      <p:ext uri="{BB962C8B-B14F-4D97-AF65-F5344CB8AC3E}">
        <p14:creationId xmlns:p14="http://schemas.microsoft.com/office/powerpoint/2010/main" val="3468660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25CB8-9EBE-D19C-B2B0-CAAB38145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DC67B-591D-EC10-BD61-FA7E92D4B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1B78E-0A12-D5A2-FF46-430AE42BD0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the end of it all, you have moved from unstructured, messy files to cleaned, coded, analysis-ready datasets.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This system is vendor-agnostic, meaning it works with IEPs from any IEP software platform, AND it’s document-agnostic – could work with any set of documents that follow the same layout beside just IEPs</a:t>
            </a:r>
          </a:p>
        </p:txBody>
      </p:sp>
      <p:sp>
        <p:nvSpPr>
          <p:cNvPr id="4" name="Slide Number Placeholder 3">
            <a:extLst>
              <a:ext uri="{FF2B5EF4-FFF2-40B4-BE49-F238E27FC236}">
                <a16:creationId xmlns:a16="http://schemas.microsoft.com/office/drawing/2014/main" id="{9B4AD2FB-8548-F44E-A6C2-65A82D4A6B1E}"/>
              </a:ext>
            </a:extLst>
          </p:cNvPr>
          <p:cNvSpPr>
            <a:spLocks noGrp="1"/>
          </p:cNvSpPr>
          <p:nvPr>
            <p:ph type="sldNum" sz="quarter" idx="5"/>
          </p:nvPr>
        </p:nvSpPr>
        <p:spPr/>
        <p:txBody>
          <a:bodyPr/>
          <a:lstStyle/>
          <a:p>
            <a:fld id="{19427950-2AB4-C243-AA81-CA4D9C4C8983}" type="slidenum">
              <a:rPr lang="en-US" smtClean="0"/>
              <a:t>26</a:t>
            </a:fld>
            <a:endParaRPr lang="en-US"/>
          </a:p>
        </p:txBody>
      </p:sp>
    </p:spTree>
    <p:extLst>
      <p:ext uri="{BB962C8B-B14F-4D97-AF65-F5344CB8AC3E}">
        <p14:creationId xmlns:p14="http://schemas.microsoft.com/office/powerpoint/2010/main" val="1969675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Helvetica Neue" panose="02000503000000020004" pitchFamily="2" charset="0"/>
              </a:rPr>
              <a:t>I’m not going to spend too much time here, suffice to say that we’ve built and tested this system with about a dozen district partners, so we’ve been focused on the column to the left – but we think there could be just as if not more value in the insights we’re derived from IEPs at the state level, including to help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effectLst/>
                <a:latin typeface="Helvetica Neue" panose="02000503000000020004" pitchFamily="2" charset="0"/>
              </a:rPr>
              <a:t>Link data across systems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effectLst/>
                <a:latin typeface="Helvetica Neue" panose="02000503000000020004" pitchFamily="2" charset="0"/>
              </a:rPr>
              <a:t>Speed up funding &amp; compliance reporting, including SPP/APR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effectLst/>
                <a:latin typeface="Helvetica Neue" panose="02000503000000020004" pitchFamily="2" charset="0"/>
              </a:rPr>
              <a:t>Identify which LEAs within your state are doing really well and which ones need support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effectLst/>
                <a:latin typeface="Helvetica Neue" panose="02000503000000020004" pitchFamily="2" charset="0"/>
              </a:rPr>
              <a:t>Evaluate and improve policy/guidance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Helvetica Neue" panose="02000503000000020004" pitchFamily="2" charset="0"/>
              </a:rPr>
              <a:t>I also say this because for every single district we’ve delivered insights to, their first question is always “How are we doing relative to other districts in our state that you’ve worked with?” And frankly, we don’t have the answer yet – because we’d need more data points across/within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Helvetica Neue" panose="02000503000000020004" pitchFamily="2" charset="0"/>
              </a:rPr>
              <a:t>If the following slides or ideas resonate with you, please reach out – we’d love to connect to see how we can better support you.</a:t>
            </a:r>
          </a:p>
        </p:txBody>
      </p:sp>
      <p:sp>
        <p:nvSpPr>
          <p:cNvPr id="4" name="Slide Number Placeholder 3"/>
          <p:cNvSpPr>
            <a:spLocks noGrp="1"/>
          </p:cNvSpPr>
          <p:nvPr>
            <p:ph type="sldNum" sz="quarter" idx="5"/>
          </p:nvPr>
        </p:nvSpPr>
        <p:spPr/>
        <p:txBody>
          <a:bodyPr/>
          <a:lstStyle/>
          <a:p>
            <a:fld id="{EB27F787-601F-6748-9F52-156FB2E6E542}" type="slidenum">
              <a:rPr lang="en-US" smtClean="0"/>
              <a:t>27</a:t>
            </a:fld>
            <a:endParaRPr lang="en-US"/>
          </a:p>
        </p:txBody>
      </p:sp>
    </p:spTree>
    <p:extLst>
      <p:ext uri="{BB962C8B-B14F-4D97-AF65-F5344CB8AC3E}">
        <p14:creationId xmlns:p14="http://schemas.microsoft.com/office/powerpoint/2010/main" val="3223691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with that – let’s talk more about how YOU would want to work with your IEPs at scale!</a:t>
            </a:r>
          </a:p>
          <a:p>
            <a:r>
              <a:rPr lang="en-US" dirty="0"/>
              <a:t>…poll…</a:t>
            </a:r>
          </a:p>
          <a:p>
            <a:r>
              <a:rPr lang="en-US" dirty="0"/>
              <a:t>Next, let’s talk about some ideas for using your IEP data at scale, meaning across districts within states.</a:t>
            </a:r>
          </a:p>
        </p:txBody>
      </p:sp>
      <p:sp>
        <p:nvSpPr>
          <p:cNvPr id="4" name="Slide Number Placeholder 3"/>
          <p:cNvSpPr>
            <a:spLocks noGrp="1"/>
          </p:cNvSpPr>
          <p:nvPr>
            <p:ph type="sldNum" sz="quarter" idx="5"/>
          </p:nvPr>
        </p:nvSpPr>
        <p:spPr/>
        <p:txBody>
          <a:bodyPr/>
          <a:lstStyle/>
          <a:p>
            <a:fld id="{39917182-FE89-F24B-A0F6-557123F3C3F8}" type="slidenum">
              <a:rPr lang="en-US" smtClean="0"/>
              <a:t>28</a:t>
            </a:fld>
            <a:endParaRPr lang="en-US"/>
          </a:p>
        </p:txBody>
      </p:sp>
    </p:spTree>
    <p:extLst>
      <p:ext uri="{BB962C8B-B14F-4D97-AF65-F5344CB8AC3E}">
        <p14:creationId xmlns:p14="http://schemas.microsoft.com/office/powerpoint/2010/main" val="2647463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But what are those questions? What should data users, such as program directors, advocates, and policymakers, be asking?</a:t>
            </a:r>
          </a:p>
          <a:p>
            <a:r>
              <a:rPr lang="en-US" b="0" dirty="0"/>
              <a:t>SRI has led the DaSy Center for almost 15 years</a:t>
            </a:r>
          </a:p>
          <a:p>
            <a:r>
              <a:rPr lang="en-US" b="0" dirty="0"/>
              <a:t>Developed a list of critical questions that leaders can ask with regard to Part C EARLY CHILDHOOD special ed., but these are also useful for brainstorming parallel questions about Part B K-12 special ed</a:t>
            </a:r>
          </a:p>
          <a:p>
            <a:endParaRPr lang="en-US" b="0" dirty="0"/>
          </a:p>
          <a:p>
            <a:r>
              <a:rPr lang="en-US" b="0" dirty="0"/>
              <a:t>&lt;put link in the chat&gt;</a:t>
            </a:r>
          </a:p>
        </p:txBody>
      </p:sp>
      <p:sp>
        <p:nvSpPr>
          <p:cNvPr id="4" name="Slide Number Placeholder 3"/>
          <p:cNvSpPr>
            <a:spLocks noGrp="1"/>
          </p:cNvSpPr>
          <p:nvPr>
            <p:ph type="sldNum" sz="quarter" idx="5"/>
          </p:nvPr>
        </p:nvSpPr>
        <p:spPr/>
        <p:txBody>
          <a:bodyPr/>
          <a:lstStyle/>
          <a:p>
            <a:fld id="{39917182-FE89-F24B-A0F6-557123F3C3F8}" type="slidenum">
              <a:rPr lang="en-US" smtClean="0"/>
              <a:t>29</a:t>
            </a:fld>
            <a:endParaRPr lang="en-US"/>
          </a:p>
        </p:txBody>
      </p:sp>
    </p:spTree>
    <p:extLst>
      <p:ext uri="{BB962C8B-B14F-4D97-AF65-F5344CB8AC3E}">
        <p14:creationId xmlns:p14="http://schemas.microsoft.com/office/powerpoint/2010/main" val="2320885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Here’s one set of questions to peruse – in a nutshell: how many children are planned to receive difference types of services, vs. how many children actually received those services? Did the planned frequency/intensity, total service hours map onto the actual amount of services received?</a:t>
            </a:r>
          </a:p>
        </p:txBody>
      </p:sp>
      <p:sp>
        <p:nvSpPr>
          <p:cNvPr id="4" name="Slide Number Placeholder 3"/>
          <p:cNvSpPr>
            <a:spLocks noGrp="1"/>
          </p:cNvSpPr>
          <p:nvPr>
            <p:ph type="sldNum" sz="quarter" idx="5"/>
          </p:nvPr>
        </p:nvSpPr>
        <p:spPr/>
        <p:txBody>
          <a:bodyPr/>
          <a:lstStyle/>
          <a:p>
            <a:fld id="{B5D498FD-29F8-B340-8227-EE6B7463FBCF}" type="slidenum">
              <a:rPr lang="en-US" smtClean="0"/>
              <a:t>30</a:t>
            </a:fld>
            <a:endParaRPr lang="en-US"/>
          </a:p>
        </p:txBody>
      </p:sp>
    </p:spTree>
    <p:extLst>
      <p:ext uri="{BB962C8B-B14F-4D97-AF65-F5344CB8AC3E}">
        <p14:creationId xmlns:p14="http://schemas.microsoft.com/office/powerpoint/2010/main" val="4178651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that vein, here’s an example of an initial analysis we did to start identifying types and amounts of services. Every district partner we’ve had has wanted to know how much service time they have written into IEPs for different kinds of special ed. programs/services to make sure they are staffing the appropriate number of providers.</a:t>
            </a:r>
          </a:p>
          <a:p>
            <a:endParaRPr lang="en-US" dirty="0"/>
          </a:p>
          <a:p>
            <a:r>
              <a:rPr lang="en-US" dirty="0"/>
              <a:t>Total weekly duration per IEP &amp; across IEPs – can then start to link that back to other types of data to answer those critical questions</a:t>
            </a:r>
          </a:p>
        </p:txBody>
      </p:sp>
      <p:sp>
        <p:nvSpPr>
          <p:cNvPr id="4" name="Slide Number Placeholder 3"/>
          <p:cNvSpPr>
            <a:spLocks noGrp="1"/>
          </p:cNvSpPr>
          <p:nvPr>
            <p:ph type="sldNum" sz="quarter" idx="5"/>
          </p:nvPr>
        </p:nvSpPr>
        <p:spPr/>
        <p:txBody>
          <a:bodyPr/>
          <a:lstStyle/>
          <a:p>
            <a:fld id="{F4434565-42B4-C848-93CA-6EFDD925A7C8}" type="slidenum">
              <a:rPr lang="en-US" smtClean="0"/>
              <a:t>31</a:t>
            </a:fld>
            <a:endParaRPr lang="en-US"/>
          </a:p>
        </p:txBody>
      </p:sp>
    </p:spTree>
    <p:extLst>
      <p:ext uri="{BB962C8B-B14F-4D97-AF65-F5344CB8AC3E}">
        <p14:creationId xmlns:p14="http://schemas.microsoft.com/office/powerpoint/2010/main" val="36639775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could also evaluate the quality or content of your IEPs, which is something many states are already taking on (drop a thumbs up in the chat if you’re one of them!)</a:t>
            </a:r>
          </a:p>
          <a:p>
            <a:endParaRPr lang="en-US" dirty="0"/>
          </a:p>
          <a:p>
            <a:r>
              <a:rPr lang="en-US" dirty="0"/>
              <a:t>Even though states are increasingly investing in the development of high-quality IEPs (e.g., through rubrics, coaches, or other resources), it seems like they’re mostly </a:t>
            </a:r>
            <a:r>
              <a:rPr lang="en-US" i="0" dirty="0"/>
              <a:t>relying on districts to provide this information </a:t>
            </a:r>
          </a:p>
          <a:p>
            <a:r>
              <a:rPr lang="en-US" i="0" dirty="0"/>
              <a:t>– and, a</a:t>
            </a:r>
            <a:r>
              <a:rPr lang="en-US" dirty="0"/>
              <a:t>lmost all districts are conducting these periodic reviews by assessing IEPs one at a time including against a rubric or checklist. I’ll show you an example.</a:t>
            </a:r>
          </a:p>
          <a:p>
            <a:endParaRPr lang="en-US" dirty="0"/>
          </a:p>
        </p:txBody>
      </p:sp>
      <p:sp>
        <p:nvSpPr>
          <p:cNvPr id="4" name="Slide Number Placeholder 3"/>
          <p:cNvSpPr>
            <a:spLocks noGrp="1"/>
          </p:cNvSpPr>
          <p:nvPr>
            <p:ph type="sldNum" sz="quarter" idx="5"/>
          </p:nvPr>
        </p:nvSpPr>
        <p:spPr/>
        <p:txBody>
          <a:bodyPr/>
          <a:lstStyle/>
          <a:p>
            <a:fld id="{B5D498FD-29F8-B340-8227-EE6B7463FBCF}" type="slidenum">
              <a:rPr lang="en-US" smtClean="0"/>
              <a:t>32</a:t>
            </a:fld>
            <a:endParaRPr lang="en-US"/>
          </a:p>
        </p:txBody>
      </p:sp>
    </p:spTree>
    <p:extLst>
      <p:ext uri="{BB962C8B-B14F-4D97-AF65-F5344CB8AC3E}">
        <p14:creationId xmlns:p14="http://schemas.microsoft.com/office/powerpoint/2010/main" val="1793322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States must have a reasonably designed general supervision system where LEA ISD is monitored at least one time within a six-year cycle. Michigan’s OSE is monitoring their ISDs in cohorts of 10 participants each year. The first cohort was initiated in the fall of 2024.</a:t>
            </a:r>
          </a:p>
          <a:p>
            <a:endParaRPr lang="en-US" dirty="0"/>
          </a:p>
          <a:p>
            <a:r>
              <a:rPr lang="en-US" dirty="0"/>
              <a:t>This checklist has ~25 questions about the IEP setting and LRE, and was created to review student records for one student at a time.</a:t>
            </a:r>
          </a:p>
          <a:p>
            <a:endParaRPr lang="en-US" dirty="0"/>
          </a:p>
          <a:p>
            <a:r>
              <a:rPr lang="en-US" dirty="0"/>
              <a:t>One district estimated that it took a team of folks a full hour to go through this checklist with something like 2 IEPs. If you could automate this process, you would save tremendous amount of time and money, and it would allow states and districts to make better use of their own data to prepare for these kinds of audits. </a:t>
            </a:r>
          </a:p>
        </p:txBody>
      </p:sp>
      <p:sp>
        <p:nvSpPr>
          <p:cNvPr id="4" name="Slide Number Placeholder 3"/>
          <p:cNvSpPr>
            <a:spLocks noGrp="1"/>
          </p:cNvSpPr>
          <p:nvPr>
            <p:ph type="sldNum" sz="quarter" idx="5"/>
          </p:nvPr>
        </p:nvSpPr>
        <p:spPr/>
        <p:txBody>
          <a:bodyPr/>
          <a:lstStyle/>
          <a:p>
            <a:fld id="{B5D498FD-29F8-B340-8227-EE6B7463FBCF}" type="slidenum">
              <a:rPr lang="en-US" smtClean="0"/>
              <a:t>33</a:t>
            </a:fld>
            <a:endParaRPr lang="en-US"/>
          </a:p>
        </p:txBody>
      </p:sp>
    </p:spTree>
    <p:extLst>
      <p:ext uri="{BB962C8B-B14F-4D97-AF65-F5344CB8AC3E}">
        <p14:creationId xmlns:p14="http://schemas.microsoft.com/office/powerpoint/2010/main" val="1161016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A3709-4DA9-7EC9-7206-D14BF2557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56306B-6CF0-C584-3B4F-3E31C6973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75B9C-AF42-B1A1-5E05-38C822F0CEBA}"/>
              </a:ext>
            </a:extLst>
          </p:cNvPr>
          <p:cNvSpPr>
            <a:spLocks noGrp="1"/>
          </p:cNvSpPr>
          <p:nvPr>
            <p:ph type="body" idx="1"/>
          </p:nvPr>
        </p:nvSpPr>
        <p:spPr/>
        <p:txBody>
          <a:bodyPr/>
          <a:lstStyle/>
          <a:p>
            <a:r>
              <a:rPr lang="en-US" dirty="0"/>
              <a:t>I’m going to show you 2 examples of questions from this LRE checklist that we helped review for our MI district partners</a:t>
            </a:r>
          </a:p>
        </p:txBody>
      </p:sp>
      <p:sp>
        <p:nvSpPr>
          <p:cNvPr id="4" name="Slide Number Placeholder 3">
            <a:extLst>
              <a:ext uri="{FF2B5EF4-FFF2-40B4-BE49-F238E27FC236}">
                <a16:creationId xmlns:a16="http://schemas.microsoft.com/office/drawing/2014/main" id="{65E548DB-C270-B125-7B87-DECEC2CC0D52}"/>
              </a:ext>
            </a:extLst>
          </p:cNvPr>
          <p:cNvSpPr>
            <a:spLocks noGrp="1"/>
          </p:cNvSpPr>
          <p:nvPr>
            <p:ph type="sldNum" sz="quarter" idx="5"/>
          </p:nvPr>
        </p:nvSpPr>
        <p:spPr/>
        <p:txBody>
          <a:bodyPr/>
          <a:lstStyle/>
          <a:p>
            <a:fld id="{8AA267E3-AFB1-C24D-B288-366B550CA91B}" type="slidenum">
              <a:rPr lang="en-US" smtClean="0"/>
              <a:t>34</a:t>
            </a:fld>
            <a:endParaRPr lang="en-US"/>
          </a:p>
        </p:txBody>
      </p:sp>
    </p:spTree>
    <p:extLst>
      <p:ext uri="{BB962C8B-B14F-4D97-AF65-F5344CB8AC3E}">
        <p14:creationId xmlns:p14="http://schemas.microsoft.com/office/powerpoint/2010/main" val="24486337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5A5AD-CAC9-A352-3D6F-557A6E98E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4A9A7-DC01-2825-1810-E69631961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70BCE3-84E0-0C12-3A0E-5EC538A0C3B5}"/>
              </a:ext>
            </a:extLst>
          </p:cNvPr>
          <p:cNvSpPr>
            <a:spLocks noGrp="1"/>
          </p:cNvSpPr>
          <p:nvPr>
            <p:ph type="body" idx="1"/>
          </p:nvPr>
        </p:nvSpPr>
        <p:spPr/>
        <p:txBody>
          <a:bodyPr/>
          <a:lstStyle/>
          <a:p>
            <a:r>
              <a:rPr lang="en-US" dirty="0"/>
              <a:t>Avg Date of first invite about 2.5-3 weeks before IEP meeting, avg date of last invite was about 1 week before.</a:t>
            </a:r>
          </a:p>
          <a:p>
            <a:r>
              <a:rPr lang="en-US" dirty="0"/>
              <a:t>Comparing the IEPs of parents who did or did not attend, we did not observe significant differences in how early the ISD FIRST invited parents – but we DID observe that in district 1, the final invitations were sent significantly closer to the IEP meeting date – and about a quarter of IEPs strangely contained a date of last invite that occurred after the IEP meeting, suggesting maybe their staff were using this field as a general documentation of parent contact that didn’t make much sense.</a:t>
            </a:r>
          </a:p>
          <a:p>
            <a:endParaRPr lang="en-US" dirty="0"/>
          </a:p>
          <a:p>
            <a:r>
              <a:rPr lang="en-US" dirty="0"/>
              <a:t>So our advice to ISD #1 was to review IEP documentation guidance and to review policies for inviting parents to make sure they’re getting reminders earlier </a:t>
            </a:r>
          </a:p>
        </p:txBody>
      </p:sp>
      <p:sp>
        <p:nvSpPr>
          <p:cNvPr id="4" name="Slide Number Placeholder 3">
            <a:extLst>
              <a:ext uri="{FF2B5EF4-FFF2-40B4-BE49-F238E27FC236}">
                <a16:creationId xmlns:a16="http://schemas.microsoft.com/office/drawing/2014/main" id="{5FAFFB13-1BA2-0B9B-2CF0-397408EB9CF1}"/>
              </a:ext>
            </a:extLst>
          </p:cNvPr>
          <p:cNvSpPr>
            <a:spLocks noGrp="1"/>
          </p:cNvSpPr>
          <p:nvPr>
            <p:ph type="sldNum" sz="quarter" idx="5"/>
          </p:nvPr>
        </p:nvSpPr>
        <p:spPr/>
        <p:txBody>
          <a:bodyPr/>
          <a:lstStyle/>
          <a:p>
            <a:fld id="{8AA267E3-AFB1-C24D-B288-366B550CA91B}" type="slidenum">
              <a:rPr lang="en-US" smtClean="0"/>
              <a:t>35</a:t>
            </a:fld>
            <a:endParaRPr lang="en-US"/>
          </a:p>
        </p:txBody>
      </p:sp>
    </p:spTree>
    <p:extLst>
      <p:ext uri="{BB962C8B-B14F-4D97-AF65-F5344CB8AC3E}">
        <p14:creationId xmlns:p14="http://schemas.microsoft.com/office/powerpoint/2010/main" val="1504283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primer/review of IEP sections &amp; how they work together as we move into our next section… these are the sections that typically appear in IEPs.</a:t>
            </a:r>
          </a:p>
          <a:p>
            <a:r>
              <a:rPr lang="en-US" dirty="0"/>
              <a:t>How do different sections of the IEP map together to explain a student’s needs, goals, and the services she requires to be successful?</a:t>
            </a:r>
          </a:p>
          <a:p>
            <a:endParaRPr lang="en-US" dirty="0"/>
          </a:p>
          <a:p>
            <a:r>
              <a:rPr lang="en-US" dirty="0"/>
              <a:t>Next, I’m going to have you think like a data scientist!</a:t>
            </a:r>
          </a:p>
        </p:txBody>
      </p:sp>
      <p:sp>
        <p:nvSpPr>
          <p:cNvPr id="4" name="Slide Number Placeholder 3"/>
          <p:cNvSpPr>
            <a:spLocks noGrp="1"/>
          </p:cNvSpPr>
          <p:nvPr>
            <p:ph type="sldNum" sz="quarter" idx="5"/>
          </p:nvPr>
        </p:nvSpPr>
        <p:spPr/>
        <p:txBody>
          <a:bodyPr/>
          <a:lstStyle/>
          <a:p>
            <a:fld id="{8AA267E3-AFB1-C24D-B288-366B550CA91B}" type="slidenum">
              <a:rPr lang="en-US" smtClean="0"/>
              <a:t>36</a:t>
            </a:fld>
            <a:endParaRPr lang="en-US"/>
          </a:p>
        </p:txBody>
      </p:sp>
    </p:spTree>
    <p:extLst>
      <p:ext uri="{BB962C8B-B14F-4D97-AF65-F5344CB8AC3E}">
        <p14:creationId xmlns:p14="http://schemas.microsoft.com/office/powerpoint/2010/main" val="3115979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mins) Legend @ right = sections from last slide</a:t>
            </a:r>
          </a:p>
          <a:p>
            <a:r>
              <a:rPr lang="en-US" dirty="0"/>
              <a:t>X-axis = skill domains we coded for (functional skills = adaptive, self-help, life skills, independent living, etc.)</a:t>
            </a:r>
          </a:p>
          <a:p>
            <a:r>
              <a:rPr lang="en-US" dirty="0"/>
              <a:t>Y-axis = percent of all IEPs in that ISD that mentioned the skill somewhere in that section.</a:t>
            </a:r>
          </a:p>
          <a:p>
            <a:r>
              <a:rPr lang="en-US" dirty="0"/>
              <a:t>e.g., ~65% of ISD #1’s IEPs mention reading skills somewhere in the student’s present levels section.</a:t>
            </a:r>
          </a:p>
          <a:p>
            <a:r>
              <a:rPr lang="en-US" dirty="0"/>
              <a:t>Feel free to come off mute or drop observations in the chat!</a:t>
            </a:r>
          </a:p>
          <a:p>
            <a:endParaRPr lang="en-US" dirty="0"/>
          </a:p>
          <a:p>
            <a:r>
              <a:rPr lang="en-US" u="sng" dirty="0"/>
              <a:t>Some similarities:</a:t>
            </a:r>
          </a:p>
          <a:p>
            <a:pPr marL="171450" indent="-171450">
              <a:buFontTx/>
              <a:buChar char="-"/>
            </a:pPr>
            <a:r>
              <a:rPr lang="en-US" dirty="0"/>
              <a:t>Similar prevalence trends across both ISDs: e.g., about 50-60% of IEPs mention reading skills in PLAAFP, A Goal, ST Objectives</a:t>
            </a:r>
          </a:p>
          <a:p>
            <a:pPr marL="171450" indent="-171450">
              <a:buFontTx/>
              <a:buChar char="-"/>
            </a:pPr>
            <a:r>
              <a:rPr lang="en-US" dirty="0"/>
              <a:t>Parent concerns reference these skill categories least often – why? Do they just not have concerns, or are they describing something else about their child than their skills?</a:t>
            </a:r>
          </a:p>
          <a:p>
            <a:pPr marL="171450" indent="-171450">
              <a:buFontTx/>
              <a:buChar char="-"/>
            </a:pPr>
            <a:r>
              <a:rPr lang="en-US" dirty="0"/>
              <a:t>Largest gaps: EF, Beh showing up far more often in needs/present levels and not in goals – could that present an issue with substantive compliance?</a:t>
            </a:r>
          </a:p>
          <a:p>
            <a:pPr marL="0" indent="0">
              <a:buFontTx/>
              <a:buNone/>
            </a:pPr>
            <a:r>
              <a:rPr lang="en-US" u="sng" dirty="0"/>
              <a:t>Some differences:</a:t>
            </a:r>
          </a:p>
          <a:p>
            <a:pPr marL="171450" indent="-171450">
              <a:buFontTx/>
              <a:buChar char="-"/>
            </a:pPr>
            <a:r>
              <a:rPr lang="en-US" dirty="0"/>
              <a:t>ISD #2’s IEP software contains a section for student needs, whereas ISD #1’s software does not! And, while clearly related, Needs seem to more closely parallel ISD #1’s present levels than ISD #2’s present levels.</a:t>
            </a:r>
          </a:p>
          <a:p>
            <a:pPr marL="171450" indent="-171450">
              <a:buFontTx/>
              <a:buChar char="-"/>
            </a:pPr>
            <a:r>
              <a:rPr lang="en-US" dirty="0"/>
              <a:t>ISD #1 Strengths: maybe they’re overly focusing on student strengths re: social-emotional skills but </a:t>
            </a:r>
            <a:r>
              <a:rPr lang="en-US" dirty="0" err="1"/>
              <a:t>underfocusing</a:t>
            </a:r>
            <a:r>
              <a:rPr lang="en-US" dirty="0"/>
              <a:t> on other skill strengths (e.g., math skills that are strengths)</a:t>
            </a:r>
          </a:p>
          <a:p>
            <a:pPr marL="171450" indent="-171450">
              <a:buFontTx/>
              <a:buChar char="-"/>
            </a:pPr>
            <a:r>
              <a:rPr lang="en-US" dirty="0"/>
              <a:t>ISD #2 strengths: they may be better at creating person-centered IEPs than ISD #1</a:t>
            </a:r>
          </a:p>
          <a:p>
            <a:pPr marL="171450" indent="-171450">
              <a:buFontTx/>
              <a:buChar char="-"/>
            </a:pPr>
            <a:r>
              <a:rPr lang="en-US" dirty="0"/>
              <a:t>ISD #2: functional skills: identified as need, but not being addressed? Showing up in transition plans instead of goals sections?</a:t>
            </a:r>
          </a:p>
        </p:txBody>
      </p:sp>
      <p:sp>
        <p:nvSpPr>
          <p:cNvPr id="4" name="Slide Number Placeholder 3"/>
          <p:cNvSpPr>
            <a:spLocks noGrp="1"/>
          </p:cNvSpPr>
          <p:nvPr>
            <p:ph type="sldNum" sz="quarter" idx="5"/>
          </p:nvPr>
        </p:nvSpPr>
        <p:spPr/>
        <p:txBody>
          <a:bodyPr/>
          <a:lstStyle/>
          <a:p>
            <a:fld id="{39917182-FE89-F24B-A0F6-557123F3C3F8}" type="slidenum">
              <a:rPr lang="en-US" smtClean="0"/>
              <a:t>37</a:t>
            </a:fld>
            <a:endParaRPr lang="en-US"/>
          </a:p>
        </p:txBody>
      </p:sp>
    </p:spTree>
    <p:extLst>
      <p:ext uri="{BB962C8B-B14F-4D97-AF65-F5344CB8AC3E}">
        <p14:creationId xmlns:p14="http://schemas.microsoft.com/office/powerpoint/2010/main" val="8447436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thing you could do is to identify case studies or opportunities for PD – OR districts doing it well and districts that need help</a:t>
            </a:r>
          </a:p>
          <a:p>
            <a:r>
              <a:rPr lang="en-US" dirty="0"/>
              <a:t>Digging back into behavior on IEPs, here’s another way to visualize this gap between behavioral skills and other IEP sections – this time, x-axis is across grade level</a:t>
            </a:r>
          </a:p>
          <a:p>
            <a:r>
              <a:rPr lang="en-US" dirty="0"/>
              <a:t>Most often appear in earlier grades </a:t>
            </a:r>
          </a:p>
          <a:p>
            <a:r>
              <a:rPr lang="en-US" dirty="0"/>
              <a:t>Gap between needs &amp; goal/objectives is consistent from 3</a:t>
            </a:r>
            <a:r>
              <a:rPr lang="en-US" baseline="30000" dirty="0"/>
              <a:t>rd</a:t>
            </a:r>
            <a:r>
              <a:rPr lang="en-US" dirty="0"/>
              <a:t> grade on</a:t>
            </a:r>
          </a:p>
          <a:p>
            <a:r>
              <a:rPr lang="en-US" dirty="0"/>
              <a:t>Now that we see this ”map data” (remember?), let’s move to more fine-grained “street data” – </a:t>
            </a:r>
          </a:p>
        </p:txBody>
      </p:sp>
      <p:sp>
        <p:nvSpPr>
          <p:cNvPr id="4" name="Slide Number Placeholder 3"/>
          <p:cNvSpPr>
            <a:spLocks noGrp="1"/>
          </p:cNvSpPr>
          <p:nvPr>
            <p:ph type="sldNum" sz="quarter" idx="5"/>
          </p:nvPr>
        </p:nvSpPr>
        <p:spPr/>
        <p:txBody>
          <a:bodyPr/>
          <a:lstStyle/>
          <a:p>
            <a:fld id="{39917182-FE89-F24B-A0F6-557123F3C3F8}" type="slidenum">
              <a:rPr lang="en-US" smtClean="0"/>
              <a:t>38</a:t>
            </a:fld>
            <a:endParaRPr lang="en-US"/>
          </a:p>
        </p:txBody>
      </p:sp>
    </p:spTree>
    <p:extLst>
      <p:ext uri="{BB962C8B-B14F-4D97-AF65-F5344CB8AC3E}">
        <p14:creationId xmlns:p14="http://schemas.microsoft.com/office/powerpoint/2010/main" val="3379552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pulled some example IEPs that had behavior listed in needs but not in goals to identify what’s going on. This is an example where the student has a clear behavioral need that is inhibiting performance on task completion objectives in their transition need/goal, but the behavior is not being addressed in either the goal/objectives. The team could use this as an example of an IEP that might be more appropriately targeting the behavior that’s interfering with his ability to perform the pre-vocational tasks, rather than targeting the prevocational tasks themselves.</a:t>
            </a:r>
          </a:p>
          <a:p>
            <a:endParaRPr lang="en-US" dirty="0"/>
          </a:p>
          <a:p>
            <a:r>
              <a:rPr lang="en-US" dirty="0"/>
              <a:t>Our system allows them to (a) find these examples much quicker, and (b) create redacted versions of the IEPs that they could then share or work from in PD environments to improve their practices and policies.</a:t>
            </a:r>
          </a:p>
        </p:txBody>
      </p:sp>
      <p:sp>
        <p:nvSpPr>
          <p:cNvPr id="4" name="Slide Number Placeholder 3"/>
          <p:cNvSpPr>
            <a:spLocks noGrp="1"/>
          </p:cNvSpPr>
          <p:nvPr>
            <p:ph type="sldNum" sz="quarter" idx="5"/>
          </p:nvPr>
        </p:nvSpPr>
        <p:spPr/>
        <p:txBody>
          <a:bodyPr/>
          <a:lstStyle/>
          <a:p>
            <a:fld id="{8AA267E3-AFB1-C24D-B288-366B550CA91B}" type="slidenum">
              <a:rPr lang="en-US" smtClean="0"/>
              <a:t>39</a:t>
            </a:fld>
            <a:endParaRPr lang="en-US"/>
          </a:p>
        </p:txBody>
      </p:sp>
    </p:spTree>
    <p:extLst>
      <p:ext uri="{BB962C8B-B14F-4D97-AF65-F5344CB8AC3E}">
        <p14:creationId xmlns:p14="http://schemas.microsoft.com/office/powerpoint/2010/main" val="2330867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isn’t everything you could do, but wanted to share a few of our future directions and upcoming work before turning the floor back over to you all</a:t>
            </a:r>
          </a:p>
        </p:txBody>
      </p:sp>
      <p:sp>
        <p:nvSpPr>
          <p:cNvPr id="4" name="Slide Number Placeholder 3"/>
          <p:cNvSpPr>
            <a:spLocks noGrp="1"/>
          </p:cNvSpPr>
          <p:nvPr>
            <p:ph type="sldNum" sz="quarter" idx="5"/>
          </p:nvPr>
        </p:nvSpPr>
        <p:spPr/>
        <p:txBody>
          <a:bodyPr/>
          <a:lstStyle/>
          <a:p>
            <a:fld id="{39917182-FE89-F24B-A0F6-557123F3C3F8}" type="slidenum">
              <a:rPr lang="en-US" smtClean="0"/>
              <a:t>40</a:t>
            </a:fld>
            <a:endParaRPr lang="en-US"/>
          </a:p>
        </p:txBody>
      </p:sp>
    </p:spTree>
    <p:extLst>
      <p:ext uri="{BB962C8B-B14F-4D97-AF65-F5344CB8AC3E}">
        <p14:creationId xmlns:p14="http://schemas.microsoft.com/office/powerpoint/2010/main" val="711133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our district partners in MA is interested in better understanding their student vision statements and student strengths sections, understanding how those show up in other parts of the IEP including goals</a:t>
            </a:r>
          </a:p>
        </p:txBody>
      </p:sp>
      <p:sp>
        <p:nvSpPr>
          <p:cNvPr id="4" name="Slide Number Placeholder 3"/>
          <p:cNvSpPr>
            <a:spLocks noGrp="1"/>
          </p:cNvSpPr>
          <p:nvPr>
            <p:ph type="sldNum" sz="quarter" idx="5"/>
          </p:nvPr>
        </p:nvSpPr>
        <p:spPr/>
        <p:txBody>
          <a:bodyPr/>
          <a:lstStyle/>
          <a:p>
            <a:fld id="{39917182-FE89-F24B-A0F6-557123F3C3F8}" type="slidenum">
              <a:rPr lang="en-US" smtClean="0"/>
              <a:t>41</a:t>
            </a:fld>
            <a:endParaRPr lang="en-US"/>
          </a:p>
        </p:txBody>
      </p:sp>
    </p:spTree>
    <p:extLst>
      <p:ext uri="{BB962C8B-B14F-4D97-AF65-F5344CB8AC3E}">
        <p14:creationId xmlns:p14="http://schemas.microsoft.com/office/powerpoint/2010/main" val="1385107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long-term plans include scoring IEPs for quality, specifically looking at how often IEP goals are SMART</a:t>
            </a:r>
          </a:p>
          <a:p>
            <a:endParaRPr lang="en-US" dirty="0"/>
          </a:p>
          <a:p>
            <a:r>
              <a:rPr lang="en-US" dirty="0"/>
              <a:t>Connecting IEPs to student outcomes and other data sources like MTSS data that enable whole-child decision-making</a:t>
            </a:r>
          </a:p>
        </p:txBody>
      </p:sp>
      <p:sp>
        <p:nvSpPr>
          <p:cNvPr id="4" name="Slide Number Placeholder 3"/>
          <p:cNvSpPr>
            <a:spLocks noGrp="1"/>
          </p:cNvSpPr>
          <p:nvPr>
            <p:ph type="sldNum" sz="quarter" idx="5"/>
          </p:nvPr>
        </p:nvSpPr>
        <p:spPr/>
        <p:txBody>
          <a:bodyPr/>
          <a:lstStyle/>
          <a:p>
            <a:fld id="{39917182-FE89-F24B-A0F6-557123F3C3F8}" type="slidenum">
              <a:rPr lang="en-US" smtClean="0"/>
              <a:t>42</a:t>
            </a:fld>
            <a:endParaRPr lang="en-US"/>
          </a:p>
        </p:txBody>
      </p:sp>
    </p:spTree>
    <p:extLst>
      <p:ext uri="{BB962C8B-B14F-4D97-AF65-F5344CB8AC3E}">
        <p14:creationId xmlns:p14="http://schemas.microsoft.com/office/powerpoint/2010/main" val="27115449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I’ve given you a very broad swath of ideas that have mostly been ideated and explored at the district level, so now I want to hear more from you all at the state level – </a:t>
            </a:r>
          </a:p>
          <a:p>
            <a:r>
              <a:rPr lang="en-US" dirty="0"/>
              <a:t>If you could wave a magic wand and all of the issues we discussed with accessing/analyzing IEP data were not a factor, what do you wish you could do? What would you want to learn?</a:t>
            </a:r>
          </a:p>
          <a:p>
            <a:endParaRPr lang="en-US" dirty="0"/>
          </a:p>
          <a:p>
            <a:r>
              <a:rPr lang="en-US" dirty="0"/>
              <a:t>Put link to </a:t>
            </a:r>
            <a:r>
              <a:rPr lang="en-US" dirty="0" err="1"/>
              <a:t>padlet</a:t>
            </a:r>
            <a:r>
              <a:rPr lang="en-US" dirty="0"/>
              <a:t> in chat, then put into breakout rooms</a:t>
            </a:r>
          </a:p>
          <a:p>
            <a:endParaRPr lang="en-US" dirty="0"/>
          </a:p>
          <a:p>
            <a:r>
              <a:rPr lang="en-US" dirty="0"/>
              <a:t>Come back together to share out? Or just come back together to sign off?</a:t>
            </a:r>
          </a:p>
          <a:p>
            <a:endParaRPr lang="en-US" sz="1200" dirty="0">
              <a:solidFill>
                <a:schemeClr val="bg1"/>
              </a:solidFill>
            </a:endParaRPr>
          </a:p>
        </p:txBody>
      </p:sp>
      <p:sp>
        <p:nvSpPr>
          <p:cNvPr id="4" name="Slide Number Placeholder 3"/>
          <p:cNvSpPr>
            <a:spLocks noGrp="1"/>
          </p:cNvSpPr>
          <p:nvPr>
            <p:ph type="sldNum" sz="quarter" idx="5"/>
          </p:nvPr>
        </p:nvSpPr>
        <p:spPr/>
        <p:txBody>
          <a:bodyPr/>
          <a:lstStyle/>
          <a:p>
            <a:fld id="{B5D498FD-29F8-B340-8227-EE6B7463FBCF}" type="slidenum">
              <a:rPr lang="en-US" smtClean="0"/>
              <a:t>43</a:t>
            </a:fld>
            <a:endParaRPr lang="en-US"/>
          </a:p>
        </p:txBody>
      </p:sp>
    </p:spTree>
    <p:extLst>
      <p:ext uri="{BB962C8B-B14F-4D97-AF65-F5344CB8AC3E}">
        <p14:creationId xmlns:p14="http://schemas.microsoft.com/office/powerpoint/2010/main" val="2185733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interested in learning more or potentially working together to evaluate your state’s IEP data, please scan the QR code or follow this link to leave your name, affiliation, and email, and I will follow up with you. You can also head to this page to leave questions/suggestions including anonymously if you don’t want to enter any contact information.</a:t>
            </a:r>
          </a:p>
        </p:txBody>
      </p:sp>
      <p:sp>
        <p:nvSpPr>
          <p:cNvPr id="4" name="Slide Number Placeholder 3"/>
          <p:cNvSpPr>
            <a:spLocks noGrp="1"/>
          </p:cNvSpPr>
          <p:nvPr>
            <p:ph type="sldNum" sz="quarter" idx="5"/>
          </p:nvPr>
        </p:nvSpPr>
        <p:spPr/>
        <p:txBody>
          <a:bodyPr/>
          <a:lstStyle/>
          <a:p>
            <a:fld id="{19427950-2AB4-C243-AA81-CA4D9C4C8983}" type="slidenum">
              <a:rPr lang="en-US" smtClean="0"/>
              <a:t>44</a:t>
            </a:fld>
            <a:endParaRPr lang="en-US"/>
          </a:p>
        </p:txBody>
      </p:sp>
    </p:spTree>
    <p:extLst>
      <p:ext uri="{BB962C8B-B14F-4D97-AF65-F5344CB8AC3E}">
        <p14:creationId xmlns:p14="http://schemas.microsoft.com/office/powerpoint/2010/main" val="3000724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future cub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446D4-0B43-53D4-ABCE-233DE6065D41}"/>
              </a:ext>
            </a:extLst>
          </p:cNvPr>
          <p:cNvSpPr>
            <a:spLocks noGrp="1"/>
          </p:cNvSpPr>
          <p:nvPr>
            <p:ph type="ctrTitle"/>
          </p:nvPr>
        </p:nvSpPr>
        <p:spPr>
          <a:xfrm>
            <a:off x="631825" y="2595977"/>
            <a:ext cx="5280778" cy="1329595"/>
          </a:xfrm>
          <a:prstGeom prst="rect">
            <a:avLst/>
          </a:prstGeom>
        </p:spPr>
        <p:txBody>
          <a:bodyPr rIns="0" bIns="0" anchor="t" anchorCtr="0">
            <a:sp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FD057EB-8F52-6BC7-4CF7-A7891DDC2F24}"/>
              </a:ext>
            </a:extLst>
          </p:cNvPr>
          <p:cNvSpPr>
            <a:spLocks noGrp="1"/>
          </p:cNvSpPr>
          <p:nvPr>
            <p:ph type="subTitle" idx="1" hasCustomPrompt="1"/>
          </p:nvPr>
        </p:nvSpPr>
        <p:spPr>
          <a:xfrm>
            <a:off x="631825" y="5355053"/>
            <a:ext cx="5280778" cy="455198"/>
          </a:xfrm>
        </p:spPr>
        <p:txBody>
          <a:bodyPr lIns="0" tIns="0" rIns="0" bIns="0" anchor="t" anchorCtr="0">
            <a:noAutofit/>
          </a:bodyPr>
          <a:lstStyle>
            <a:lvl1pPr marL="0" indent="0" algn="l">
              <a:buNone/>
              <a:defRPr sz="1200">
                <a:solidFill>
                  <a:schemeClr val="bg2"/>
                </a:solidFill>
                <a:latin typeface="Andale Mono" panose="020B05090000000000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January 1, 2025</a:t>
            </a:r>
          </a:p>
        </p:txBody>
      </p:sp>
      <p:pic>
        <p:nvPicPr>
          <p:cNvPr id="4" name="Picture 3">
            <a:extLst>
              <a:ext uri="{FF2B5EF4-FFF2-40B4-BE49-F238E27FC236}">
                <a16:creationId xmlns:a16="http://schemas.microsoft.com/office/drawing/2014/main" id="{01FB6C24-E13C-A22E-D287-A25F1DD3EEB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75" r="-3253"/>
          <a:stretch/>
        </p:blipFill>
        <p:spPr>
          <a:xfrm>
            <a:off x="329184" y="440436"/>
            <a:ext cx="2011060" cy="718760"/>
          </a:xfrm>
          <a:prstGeom prst="rect">
            <a:avLst/>
          </a:prstGeom>
        </p:spPr>
      </p:pic>
      <p:sp>
        <p:nvSpPr>
          <p:cNvPr id="8" name="TextBox 7">
            <a:extLst>
              <a:ext uri="{FF2B5EF4-FFF2-40B4-BE49-F238E27FC236}">
                <a16:creationId xmlns:a16="http://schemas.microsoft.com/office/drawing/2014/main" id="{19A9C2C0-8EF9-1495-FA0B-2F101A1F5ABD}"/>
              </a:ext>
            </a:extLst>
          </p:cNvPr>
          <p:cNvSpPr txBox="1"/>
          <p:nvPr userDrawn="1"/>
        </p:nvSpPr>
        <p:spPr>
          <a:xfrm>
            <a:off x="627888" y="6477000"/>
            <a:ext cx="3527569"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mn-lt"/>
                <a:ea typeface="+mn-ea"/>
                <a:cs typeface="+mn-cs"/>
              </a:rPr>
              <a:t>©2025 SRI INTERNATIONAL. ALL RIGHTS RESERVED. PROPRIETARY.</a:t>
            </a:r>
          </a:p>
        </p:txBody>
      </p:sp>
      <p:grpSp>
        <p:nvGrpSpPr>
          <p:cNvPr id="9" name="Graphic 6">
            <a:extLst>
              <a:ext uri="{FF2B5EF4-FFF2-40B4-BE49-F238E27FC236}">
                <a16:creationId xmlns:a16="http://schemas.microsoft.com/office/drawing/2014/main" id="{1415602B-2807-5992-DE90-9557BFDBDD0A}"/>
              </a:ext>
            </a:extLst>
          </p:cNvPr>
          <p:cNvGrpSpPr/>
          <p:nvPr/>
        </p:nvGrpSpPr>
        <p:grpSpPr>
          <a:xfrm>
            <a:off x="6165042" y="1455420"/>
            <a:ext cx="5375304" cy="4749956"/>
            <a:chOff x="6165042" y="1455420"/>
            <a:chExt cx="5375304" cy="4749956"/>
          </a:xfrm>
        </p:grpSpPr>
        <p:sp>
          <p:nvSpPr>
            <p:cNvPr id="10" name="Freeform 9">
              <a:extLst>
                <a:ext uri="{FF2B5EF4-FFF2-40B4-BE49-F238E27FC236}">
                  <a16:creationId xmlns:a16="http://schemas.microsoft.com/office/drawing/2014/main" id="{10F25BC3-85AC-D13D-71B5-B7F711ED2517}"/>
                </a:ext>
              </a:extLst>
            </p:cNvPr>
            <p:cNvSpPr/>
            <p:nvPr/>
          </p:nvSpPr>
          <p:spPr>
            <a:xfrm>
              <a:off x="6165042" y="1455420"/>
              <a:ext cx="3525750" cy="4489279"/>
            </a:xfrm>
            <a:custGeom>
              <a:avLst/>
              <a:gdLst>
                <a:gd name="connsiteX0" fmla="*/ 2554369 w 3525750"/>
                <a:gd name="connsiteY0" fmla="*/ 0 h 4489279"/>
                <a:gd name="connsiteX1" fmla="*/ 0 w 3525750"/>
                <a:gd name="connsiteY1" fmla="*/ 1929089 h 4489279"/>
                <a:gd name="connsiteX2" fmla="*/ 1924912 w 3525750"/>
                <a:gd name="connsiteY2" fmla="*/ 4489279 h 4489279"/>
                <a:gd name="connsiteX3" fmla="*/ 1924912 w 3525750"/>
                <a:gd name="connsiteY3" fmla="*/ 4117054 h 4489279"/>
                <a:gd name="connsiteX4" fmla="*/ 313051 w 3525750"/>
                <a:gd name="connsiteY4" fmla="*/ 1973275 h 4489279"/>
                <a:gd name="connsiteX5" fmla="*/ 2510400 w 3525750"/>
                <a:gd name="connsiteY5" fmla="*/ 313750 h 4489279"/>
                <a:gd name="connsiteX6" fmla="*/ 3245885 w 3525750"/>
                <a:gd name="connsiteY6" fmla="*/ 1291983 h 4489279"/>
                <a:gd name="connsiteX7" fmla="*/ 3525750 w 3525750"/>
                <a:gd name="connsiteY7" fmla="*/ 1291983 h 4489279"/>
                <a:gd name="connsiteX8" fmla="*/ 2554369 w 3525750"/>
                <a:gd name="connsiteY8" fmla="*/ 0 h 4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5750" h="4489279">
                  <a:moveTo>
                    <a:pt x="2554369" y="0"/>
                  </a:moveTo>
                  <a:lnTo>
                    <a:pt x="0" y="1929089"/>
                  </a:lnTo>
                  <a:lnTo>
                    <a:pt x="1924912" y="4489279"/>
                  </a:lnTo>
                  <a:lnTo>
                    <a:pt x="1924912" y="4117054"/>
                  </a:lnTo>
                  <a:lnTo>
                    <a:pt x="313051" y="1973275"/>
                  </a:lnTo>
                  <a:lnTo>
                    <a:pt x="2510400" y="313750"/>
                  </a:lnTo>
                  <a:lnTo>
                    <a:pt x="3245885" y="1291983"/>
                  </a:lnTo>
                  <a:lnTo>
                    <a:pt x="3525750" y="1291983"/>
                  </a:lnTo>
                  <a:lnTo>
                    <a:pt x="2554369" y="0"/>
                  </a:lnTo>
                  <a:close/>
                </a:path>
              </a:pathLst>
            </a:custGeom>
            <a:solidFill>
              <a:schemeClr val="accent1"/>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99BCD5C-7D7A-EC45-4FB3-5D005D758BBF}"/>
                </a:ext>
              </a:extLst>
            </p:cNvPr>
            <p:cNvSpPr/>
            <p:nvPr/>
          </p:nvSpPr>
          <p:spPr>
            <a:xfrm>
              <a:off x="8089953" y="2747402"/>
              <a:ext cx="3450392" cy="3457974"/>
            </a:xfrm>
            <a:custGeom>
              <a:avLst/>
              <a:gdLst>
                <a:gd name="connsiteX0" fmla="*/ 1860936 w 3450392"/>
                <a:gd name="connsiteY0" fmla="*/ 0 h 3457974"/>
                <a:gd name="connsiteX1" fmla="*/ 2845256 w 3450392"/>
                <a:gd name="connsiteY1" fmla="*/ 1309153 h 3457974"/>
                <a:gd name="connsiteX2" fmla="*/ 0 w 3450392"/>
                <a:gd name="connsiteY2" fmla="*/ 3457975 h 3457974"/>
                <a:gd name="connsiteX3" fmla="*/ 3450393 w 3450392"/>
                <a:gd name="connsiteY3" fmla="*/ 3457975 h 3457974"/>
                <a:gd name="connsiteX4" fmla="*/ 3450393 w 3450392"/>
                <a:gd name="connsiteY4" fmla="*/ 0 h 3457974"/>
                <a:gd name="connsiteX5" fmla="*/ 1860816 w 3450392"/>
                <a:gd name="connsiteY5" fmla="*/ 0 h 3457974"/>
                <a:gd name="connsiteX6" fmla="*/ 1600839 w 3450392"/>
                <a:gd name="connsiteY6" fmla="*/ 0 h 3457974"/>
                <a:gd name="connsiteX7" fmla="*/ 0 w 3450392"/>
                <a:gd name="connsiteY7" fmla="*/ 0 h 3457974"/>
                <a:gd name="connsiteX8" fmla="*/ 0 w 3450392"/>
                <a:gd name="connsiteY8" fmla="*/ 3197297 h 3457974"/>
                <a:gd name="connsiteX9" fmla="*/ 2554369 w 3450392"/>
                <a:gd name="connsiteY9" fmla="*/ 1268208 h 3457974"/>
                <a:gd name="connsiteX10" fmla="*/ 1600839 w 3450392"/>
                <a:gd name="connsiteY10" fmla="*/ 0 h 345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50392" h="3457974">
                  <a:moveTo>
                    <a:pt x="1860936" y="0"/>
                  </a:moveTo>
                  <a:lnTo>
                    <a:pt x="2845256" y="1309153"/>
                  </a:lnTo>
                  <a:lnTo>
                    <a:pt x="0" y="3457975"/>
                  </a:lnTo>
                  <a:lnTo>
                    <a:pt x="3450393" y="3457975"/>
                  </a:lnTo>
                  <a:lnTo>
                    <a:pt x="3450393" y="0"/>
                  </a:lnTo>
                  <a:lnTo>
                    <a:pt x="1860816" y="0"/>
                  </a:lnTo>
                  <a:close/>
                  <a:moveTo>
                    <a:pt x="1600839" y="0"/>
                  </a:moveTo>
                  <a:lnTo>
                    <a:pt x="0" y="0"/>
                  </a:lnTo>
                  <a:lnTo>
                    <a:pt x="0" y="3197297"/>
                  </a:lnTo>
                  <a:lnTo>
                    <a:pt x="2554369" y="1268208"/>
                  </a:lnTo>
                  <a:lnTo>
                    <a:pt x="1600839" y="0"/>
                  </a:lnTo>
                  <a:close/>
                </a:path>
              </a:pathLst>
            </a:custGeom>
            <a:solidFill>
              <a:schemeClr val="accent1"/>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306165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grey no footer">
    <p:bg>
      <p:bgPr>
        <a:solidFill>
          <a:schemeClr val="bg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9A9C2C0-8EF9-1495-FA0B-2F101A1F5ABD}"/>
              </a:ext>
            </a:extLst>
          </p:cNvPr>
          <p:cNvSpPr txBox="1"/>
          <p:nvPr userDrawn="1"/>
        </p:nvSpPr>
        <p:spPr>
          <a:xfrm>
            <a:off x="627888" y="6477000"/>
            <a:ext cx="3527569"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mn-lt"/>
                <a:ea typeface="+mn-ea"/>
                <a:cs typeface="+mn-cs"/>
              </a:rPr>
              <a:t>©2025 SRI INTERNATIONAL. ALL RIGHTS RESERVED. PROPRIETARY.</a:t>
            </a:r>
          </a:p>
        </p:txBody>
      </p:sp>
    </p:spTree>
    <p:extLst>
      <p:ext uri="{BB962C8B-B14F-4D97-AF65-F5344CB8AC3E}">
        <p14:creationId xmlns:p14="http://schemas.microsoft.com/office/powerpoint/2010/main" val="433047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blended cub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446D4-0B43-53D4-ABCE-233DE6065D41}"/>
              </a:ext>
            </a:extLst>
          </p:cNvPr>
          <p:cNvSpPr>
            <a:spLocks noGrp="1"/>
          </p:cNvSpPr>
          <p:nvPr>
            <p:ph type="ctrTitle"/>
          </p:nvPr>
        </p:nvSpPr>
        <p:spPr>
          <a:xfrm>
            <a:off x="631826" y="2192339"/>
            <a:ext cx="3370332" cy="1994392"/>
          </a:xfrm>
          <a:prstGeom prst="rect">
            <a:avLst/>
          </a:prstGeom>
        </p:spPr>
        <p:txBody>
          <a:bodyPr wrap="square" rIns="0" bIns="0" anchor="t" anchorCtr="0">
            <a:sp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FD057EB-8F52-6BC7-4CF7-A7891DDC2F24}"/>
              </a:ext>
            </a:extLst>
          </p:cNvPr>
          <p:cNvSpPr>
            <a:spLocks noGrp="1"/>
          </p:cNvSpPr>
          <p:nvPr>
            <p:ph type="subTitle" idx="1" hasCustomPrompt="1"/>
          </p:nvPr>
        </p:nvSpPr>
        <p:spPr>
          <a:xfrm>
            <a:off x="631825" y="5355053"/>
            <a:ext cx="5280778" cy="455198"/>
          </a:xfrm>
        </p:spPr>
        <p:txBody>
          <a:bodyPr lIns="0" tIns="0" rIns="0" bIns="0" anchor="t" anchorCtr="0">
            <a:noAutofit/>
          </a:bodyPr>
          <a:lstStyle>
            <a:lvl1pPr marL="0" indent="0" algn="l">
              <a:buNone/>
              <a:defRPr sz="1200">
                <a:solidFill>
                  <a:schemeClr val="bg1"/>
                </a:solidFill>
                <a:latin typeface="Andale Mono" panose="020B05090000000000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January 1, 2025</a:t>
            </a:r>
          </a:p>
        </p:txBody>
      </p:sp>
      <p:pic>
        <p:nvPicPr>
          <p:cNvPr id="4" name="Picture 3">
            <a:extLst>
              <a:ext uri="{FF2B5EF4-FFF2-40B4-BE49-F238E27FC236}">
                <a16:creationId xmlns:a16="http://schemas.microsoft.com/office/drawing/2014/main" id="{01FB6C24-E13C-A22E-D287-A25F1DD3EEB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75" r="-3369"/>
          <a:stretch/>
        </p:blipFill>
        <p:spPr>
          <a:xfrm>
            <a:off x="329184" y="440436"/>
            <a:ext cx="2013324" cy="718760"/>
          </a:xfrm>
          <a:prstGeom prst="rect">
            <a:avLst/>
          </a:prstGeom>
        </p:spPr>
      </p:pic>
      <p:sp>
        <p:nvSpPr>
          <p:cNvPr id="8" name="TextBox 7">
            <a:extLst>
              <a:ext uri="{FF2B5EF4-FFF2-40B4-BE49-F238E27FC236}">
                <a16:creationId xmlns:a16="http://schemas.microsoft.com/office/drawing/2014/main" id="{19A9C2C0-8EF9-1495-FA0B-2F101A1F5ABD}"/>
              </a:ext>
            </a:extLst>
          </p:cNvPr>
          <p:cNvSpPr txBox="1"/>
          <p:nvPr userDrawn="1"/>
        </p:nvSpPr>
        <p:spPr>
          <a:xfrm>
            <a:off x="627888" y="6477000"/>
            <a:ext cx="3527569"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mn-lt"/>
                <a:ea typeface="+mn-ea"/>
                <a:cs typeface="+mn-cs"/>
              </a:rPr>
              <a:t>©2025 SRI INTERNATIONAL. ALL RIGHTS RESERVED. PROPRIETARY.</a:t>
            </a:r>
          </a:p>
        </p:txBody>
      </p:sp>
      <p:pic>
        <p:nvPicPr>
          <p:cNvPr id="6" name="Picture 5" descr="A picture containing shape&#10;&#10;Description automatically generated">
            <a:extLst>
              <a:ext uri="{FF2B5EF4-FFF2-40B4-BE49-F238E27FC236}">
                <a16:creationId xmlns:a16="http://schemas.microsoft.com/office/drawing/2014/main" id="{42111662-7BEF-350F-4B2C-A2AE0E8D7832}"/>
              </a:ext>
            </a:extLst>
          </p:cNvPr>
          <p:cNvPicPr>
            <a:picLocks noChangeAspect="1"/>
          </p:cNvPicPr>
          <p:nvPr userDrawn="1"/>
        </p:nvPicPr>
        <p:blipFill rotWithShape="1">
          <a:blip r:embed="rId3"/>
          <a:srcRect l="7457" t="14463" r="7681" b="12393"/>
          <a:stretch/>
        </p:blipFill>
        <p:spPr>
          <a:xfrm>
            <a:off x="4134678" y="-86804"/>
            <a:ext cx="8057322" cy="6944804"/>
          </a:xfrm>
          <a:prstGeom prst="rect">
            <a:avLst/>
          </a:prstGeom>
        </p:spPr>
      </p:pic>
    </p:spTree>
    <p:extLst>
      <p:ext uri="{BB962C8B-B14F-4D97-AF65-F5344CB8AC3E}">
        <p14:creationId xmlns:p14="http://schemas.microsoft.com/office/powerpoint/2010/main" val="4014333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impl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EDCF-4EF6-7B33-5321-8498A0F9727D}"/>
              </a:ext>
            </a:extLst>
          </p:cNvPr>
          <p:cNvSpPr>
            <a:spLocks noGrp="1"/>
          </p:cNvSpPr>
          <p:nvPr>
            <p:ph type="title"/>
          </p:nvPr>
        </p:nvSpPr>
        <p:spPr>
          <a:xfrm>
            <a:off x="631825" y="519193"/>
            <a:ext cx="9966158" cy="703475"/>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6BDFE3-49FB-D84D-825F-31FE1EDB6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aphic 6">
            <a:extLst>
              <a:ext uri="{FF2B5EF4-FFF2-40B4-BE49-F238E27FC236}">
                <a16:creationId xmlns:a16="http://schemas.microsoft.com/office/drawing/2014/main" id="{CB16AC61-85F3-14E1-CB47-E0B3B2DDFC1E}"/>
              </a:ext>
            </a:extLst>
          </p:cNvPr>
          <p:cNvGrpSpPr/>
          <p:nvPr userDrawn="1"/>
        </p:nvGrpSpPr>
        <p:grpSpPr>
          <a:xfrm>
            <a:off x="11097476" y="519193"/>
            <a:ext cx="483973" cy="427290"/>
            <a:chOff x="11097476" y="519193"/>
            <a:chExt cx="483973" cy="427290"/>
          </a:xfrm>
          <a:solidFill>
            <a:srgbClr val="000000"/>
          </a:solidFill>
        </p:grpSpPr>
        <p:sp>
          <p:nvSpPr>
            <p:cNvPr id="5" name="Freeform 4">
              <a:extLst>
                <a:ext uri="{FF2B5EF4-FFF2-40B4-BE49-F238E27FC236}">
                  <a16:creationId xmlns:a16="http://schemas.microsoft.com/office/drawing/2014/main" id="{0D666C7A-9170-0CD3-3532-29C072F2E770}"/>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B34C3369-DC11-C01F-5063-A2ED05E6633C}"/>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7" name="TextBox 6">
            <a:extLst>
              <a:ext uri="{FF2B5EF4-FFF2-40B4-BE49-F238E27FC236}">
                <a16:creationId xmlns:a16="http://schemas.microsoft.com/office/drawing/2014/main" id="{275584E1-35C8-557B-95B7-723C7CF90A76}"/>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1520461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er no phot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E40B-55F5-2519-2051-306FAA67C7E8}"/>
              </a:ext>
            </a:extLst>
          </p:cNvPr>
          <p:cNvSpPr>
            <a:spLocks noGrp="1"/>
          </p:cNvSpPr>
          <p:nvPr>
            <p:ph type="title" hasCustomPrompt="1"/>
          </p:nvPr>
        </p:nvSpPr>
        <p:spPr>
          <a:xfrm>
            <a:off x="3619100" y="2642995"/>
            <a:ext cx="7728350" cy="1264962"/>
          </a:xfrm>
          <a:prstGeom prst="rect">
            <a:avLst/>
          </a:prstGeom>
        </p:spPr>
        <p:txBody>
          <a:bodyPr anchor="t"/>
          <a:lstStyle>
            <a:lvl1pPr>
              <a:defRPr sz="4400"/>
            </a:lvl1pPr>
          </a:lstStyle>
          <a:p>
            <a:r>
              <a:rPr lang="en-US"/>
              <a:t>Breaker page without photo two-line title here</a:t>
            </a:r>
          </a:p>
        </p:txBody>
      </p:sp>
      <p:pic>
        <p:nvPicPr>
          <p:cNvPr id="11" name="Graphic 10">
            <a:extLst>
              <a:ext uri="{FF2B5EF4-FFF2-40B4-BE49-F238E27FC236}">
                <a16:creationId xmlns:a16="http://schemas.microsoft.com/office/drawing/2014/main" id="{319EECEB-10E6-45D2-22F2-EA91B054406F}"/>
              </a:ext>
            </a:extLst>
          </p:cNvPr>
          <p:cNvPicPr>
            <a:picLocks noChangeAspect="1"/>
          </p:cNvPicPr>
          <p:nvPr userDrawn="1"/>
        </p:nvPicPr>
        <p:blipFill>
          <a:blip>
            <a:extLst>
              <a:ext uri="{96DAC541-7B7A-43D3-8B79-37D633B846F1}">
                <asvg:svgBlip xmlns:asvg="http://schemas.microsoft.com/office/drawing/2016/SVG/main" r:embed="rId2"/>
              </a:ext>
            </a:extLst>
          </a:blip>
          <a:srcRect t="5075" r="12221" b="2212"/>
          <a:stretch>
            <a:fillRect/>
          </a:stretch>
        </p:blipFill>
        <p:spPr>
          <a:xfrm rot="10800000">
            <a:off x="0" y="0"/>
            <a:ext cx="6345484" cy="6858000"/>
          </a:xfrm>
          <a:custGeom>
            <a:avLst/>
            <a:gdLst>
              <a:gd name="connsiteX0" fmla="*/ 6345484 w 6345484"/>
              <a:gd name="connsiteY0" fmla="*/ 6858000 h 6858000"/>
              <a:gd name="connsiteX1" fmla="*/ 0 w 6345484"/>
              <a:gd name="connsiteY1" fmla="*/ 6858000 h 6858000"/>
              <a:gd name="connsiteX2" fmla="*/ 0 w 6345484"/>
              <a:gd name="connsiteY2" fmla="*/ 0 h 6858000"/>
              <a:gd name="connsiteX3" fmla="*/ 6345484 w 6345484"/>
              <a:gd name="connsiteY3" fmla="*/ 0 h 6858000"/>
            </a:gdLst>
            <a:ahLst/>
            <a:cxnLst>
              <a:cxn ang="0">
                <a:pos x="connsiteX0" y="connsiteY0"/>
              </a:cxn>
              <a:cxn ang="0">
                <a:pos x="connsiteX1" y="connsiteY1"/>
              </a:cxn>
              <a:cxn ang="0">
                <a:pos x="connsiteX2" y="connsiteY2"/>
              </a:cxn>
              <a:cxn ang="0">
                <a:pos x="connsiteX3" y="connsiteY3"/>
              </a:cxn>
            </a:cxnLst>
            <a:rect l="l" t="t" r="r" b="b"/>
            <a:pathLst>
              <a:path w="6345484" h="6858000">
                <a:moveTo>
                  <a:pt x="6345484" y="6858000"/>
                </a:moveTo>
                <a:lnTo>
                  <a:pt x="0" y="6858000"/>
                </a:lnTo>
                <a:lnTo>
                  <a:pt x="0" y="0"/>
                </a:lnTo>
                <a:lnTo>
                  <a:pt x="6345484" y="0"/>
                </a:lnTo>
                <a:close/>
              </a:path>
            </a:pathLst>
          </a:custGeom>
        </p:spPr>
      </p:pic>
      <p:grpSp>
        <p:nvGrpSpPr>
          <p:cNvPr id="12" name="Graphic 6">
            <a:extLst>
              <a:ext uri="{FF2B5EF4-FFF2-40B4-BE49-F238E27FC236}">
                <a16:creationId xmlns:a16="http://schemas.microsoft.com/office/drawing/2014/main" id="{6AD48B8A-2219-9CE9-96DB-7A30FA9D6CAC}"/>
              </a:ext>
            </a:extLst>
          </p:cNvPr>
          <p:cNvGrpSpPr/>
          <p:nvPr userDrawn="1"/>
        </p:nvGrpSpPr>
        <p:grpSpPr>
          <a:xfrm>
            <a:off x="11097476" y="519193"/>
            <a:ext cx="483973" cy="427290"/>
            <a:chOff x="11097476" y="519193"/>
            <a:chExt cx="483973" cy="427290"/>
          </a:xfrm>
          <a:solidFill>
            <a:srgbClr val="000000"/>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3011251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photo breaker">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92E595-82A8-D420-D4E1-433299029891}"/>
              </a:ext>
            </a:extLst>
          </p:cNvPr>
          <p:cNvSpPr>
            <a:spLocks noGrp="1"/>
          </p:cNvSpPr>
          <p:nvPr>
            <p:ph type="pic" sz="quarter" idx="10"/>
          </p:nvPr>
        </p:nvSpPr>
        <p:spPr>
          <a:xfrm>
            <a:off x="0" y="0"/>
            <a:ext cx="12192000" cy="6858000"/>
          </a:xfrm>
        </p:spPr>
        <p:txBody>
          <a:bodyPr/>
          <a:lstStyle/>
          <a:p>
            <a:r>
              <a:rPr lang="en-US"/>
              <a:t>Click icon to add picture</a:t>
            </a:r>
          </a:p>
        </p:txBody>
      </p:sp>
      <p:grpSp>
        <p:nvGrpSpPr>
          <p:cNvPr id="12" name="Graphic 6">
            <a:extLst>
              <a:ext uri="{FF2B5EF4-FFF2-40B4-BE49-F238E27FC236}">
                <a16:creationId xmlns:a16="http://schemas.microsoft.com/office/drawing/2014/main" id="{6AD48B8A-2219-9CE9-96DB-7A30FA9D6CAC}"/>
              </a:ext>
            </a:extLst>
          </p:cNvPr>
          <p:cNvGrpSpPr/>
          <p:nvPr userDrawn="1"/>
        </p:nvGrpSpPr>
        <p:grpSpPr>
          <a:xfrm>
            <a:off x="11097476" y="519193"/>
            <a:ext cx="483973" cy="427290"/>
            <a:chOff x="11097476" y="519193"/>
            <a:chExt cx="483973" cy="427290"/>
          </a:xfrm>
          <a:solidFill>
            <a:schemeClr val="tx1"/>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4" name="TextBox 3">
            <a:extLst>
              <a:ext uri="{FF2B5EF4-FFF2-40B4-BE49-F238E27FC236}">
                <a16:creationId xmlns:a16="http://schemas.microsoft.com/office/drawing/2014/main" id="{2E84B0BE-489F-741E-01F7-CE11821868E3}"/>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2214583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hoto with caption">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92E595-82A8-D420-D4E1-433299029891}"/>
              </a:ext>
            </a:extLst>
          </p:cNvPr>
          <p:cNvSpPr>
            <a:spLocks noGrp="1"/>
          </p:cNvSpPr>
          <p:nvPr>
            <p:ph type="pic" sz="quarter" idx="10"/>
          </p:nvPr>
        </p:nvSpPr>
        <p:spPr>
          <a:xfrm>
            <a:off x="0" y="0"/>
            <a:ext cx="12192000" cy="6858000"/>
          </a:xfrm>
        </p:spPr>
        <p:txBody>
          <a:bodyPr/>
          <a:lstStyle/>
          <a:p>
            <a:r>
              <a:rPr lang="en-US"/>
              <a:t>Click icon to add picture</a:t>
            </a:r>
          </a:p>
        </p:txBody>
      </p:sp>
      <p:grpSp>
        <p:nvGrpSpPr>
          <p:cNvPr id="12" name="Graphic 6">
            <a:extLst>
              <a:ext uri="{FF2B5EF4-FFF2-40B4-BE49-F238E27FC236}">
                <a16:creationId xmlns:a16="http://schemas.microsoft.com/office/drawing/2014/main" id="{6AD48B8A-2219-9CE9-96DB-7A30FA9D6CAC}"/>
              </a:ext>
            </a:extLst>
          </p:cNvPr>
          <p:cNvGrpSpPr/>
          <p:nvPr userDrawn="1"/>
        </p:nvGrpSpPr>
        <p:grpSpPr>
          <a:xfrm>
            <a:off x="11097476" y="519193"/>
            <a:ext cx="483973" cy="427290"/>
            <a:chOff x="11097476" y="519193"/>
            <a:chExt cx="483973" cy="427290"/>
          </a:xfrm>
          <a:solidFill>
            <a:schemeClr val="tx1"/>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4" name="TextBox 3">
            <a:extLst>
              <a:ext uri="{FF2B5EF4-FFF2-40B4-BE49-F238E27FC236}">
                <a16:creationId xmlns:a16="http://schemas.microsoft.com/office/drawing/2014/main" id="{2E84B0BE-489F-741E-01F7-CE11821868E3}"/>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
        <p:nvSpPr>
          <p:cNvPr id="7" name="Text Placeholder 6">
            <a:extLst>
              <a:ext uri="{FF2B5EF4-FFF2-40B4-BE49-F238E27FC236}">
                <a16:creationId xmlns:a16="http://schemas.microsoft.com/office/drawing/2014/main" id="{4BAA0812-4A9B-0DF7-49FF-1C5DAAE88F13}"/>
              </a:ext>
            </a:extLst>
          </p:cNvPr>
          <p:cNvSpPr>
            <a:spLocks noGrp="1"/>
          </p:cNvSpPr>
          <p:nvPr>
            <p:ph type="body" sz="quarter" idx="11" hasCustomPrompt="1"/>
          </p:nvPr>
        </p:nvSpPr>
        <p:spPr>
          <a:xfrm>
            <a:off x="631824" y="3729774"/>
            <a:ext cx="5225635" cy="914400"/>
          </a:xfrm>
          <a:solidFill>
            <a:schemeClr val="tx1"/>
          </a:solidFill>
        </p:spPr>
        <p:txBody>
          <a:bodyPr vert="horz" lIns="91440" tIns="91440" rIns="182880" bIns="91440" rtlCol="0" anchor="ctr" anchorCtr="0">
            <a:noAutofit/>
          </a:bodyPr>
          <a:lstStyle>
            <a:lvl1pPr>
              <a:defRPr lang="en-US" sz="2800" b="1" dirty="0">
                <a:solidFill>
                  <a:schemeClr val="bg1"/>
                </a:solidFill>
                <a:latin typeface="+mj-lt"/>
                <a:ea typeface="+mj-ea"/>
                <a:cs typeface="+mj-cs"/>
              </a:defRPr>
            </a:lvl1pPr>
          </a:lstStyle>
          <a:p>
            <a:pPr lvl="0">
              <a:spcBef>
                <a:spcPct val="0"/>
              </a:spcBef>
            </a:pPr>
            <a:r>
              <a:rPr lang="en-US" dirty="0"/>
              <a:t>Black caption box</a:t>
            </a:r>
          </a:p>
        </p:txBody>
      </p:sp>
      <p:sp>
        <p:nvSpPr>
          <p:cNvPr id="8" name="Text Placeholder 6">
            <a:extLst>
              <a:ext uri="{FF2B5EF4-FFF2-40B4-BE49-F238E27FC236}">
                <a16:creationId xmlns:a16="http://schemas.microsoft.com/office/drawing/2014/main" id="{9640D54F-47FD-4E25-6B0E-5D3FFD493B00}"/>
              </a:ext>
            </a:extLst>
          </p:cNvPr>
          <p:cNvSpPr>
            <a:spLocks noGrp="1"/>
          </p:cNvSpPr>
          <p:nvPr>
            <p:ph type="body" sz="quarter" idx="12" hasCustomPrompt="1"/>
          </p:nvPr>
        </p:nvSpPr>
        <p:spPr>
          <a:xfrm>
            <a:off x="631824" y="4948974"/>
            <a:ext cx="5225635" cy="914400"/>
          </a:xfrm>
          <a:solidFill>
            <a:schemeClr val="bg1"/>
          </a:solidFill>
        </p:spPr>
        <p:txBody>
          <a:bodyPr vert="horz" lIns="91440" tIns="91440" rIns="182880" bIns="91440" rtlCol="0" anchor="ctr" anchorCtr="0">
            <a:noAutofit/>
          </a:bodyPr>
          <a:lstStyle>
            <a:lvl1pPr>
              <a:defRPr lang="en-US" sz="2800" b="1" dirty="0">
                <a:solidFill>
                  <a:schemeClr val="tx1"/>
                </a:solidFill>
                <a:latin typeface="+mj-lt"/>
                <a:ea typeface="+mj-ea"/>
                <a:cs typeface="+mj-cs"/>
              </a:defRPr>
            </a:lvl1pPr>
          </a:lstStyle>
          <a:p>
            <a:pPr lvl="0">
              <a:spcBef>
                <a:spcPct val="0"/>
              </a:spcBef>
            </a:pPr>
            <a:r>
              <a:rPr lang="en-US" dirty="0"/>
              <a:t>White caption box</a:t>
            </a:r>
          </a:p>
        </p:txBody>
      </p:sp>
    </p:spTree>
    <p:extLst>
      <p:ext uri="{BB962C8B-B14F-4D97-AF65-F5344CB8AC3E}">
        <p14:creationId xmlns:p14="http://schemas.microsoft.com/office/powerpoint/2010/main" val="2830267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colo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E40B-55F5-2519-2051-306FAA67C7E8}"/>
              </a:ext>
            </a:extLst>
          </p:cNvPr>
          <p:cNvSpPr>
            <a:spLocks noGrp="1"/>
          </p:cNvSpPr>
          <p:nvPr>
            <p:ph type="title" hasCustomPrompt="1"/>
          </p:nvPr>
        </p:nvSpPr>
        <p:spPr>
          <a:xfrm>
            <a:off x="631825" y="2642994"/>
            <a:ext cx="5464175" cy="1264962"/>
          </a:xfrm>
          <a:prstGeom prst="rect">
            <a:avLst/>
          </a:prstGeom>
        </p:spPr>
        <p:txBody>
          <a:bodyPr anchor="t"/>
          <a:lstStyle>
            <a:lvl1pPr>
              <a:defRPr sz="4400">
                <a:solidFill>
                  <a:schemeClr val="bg1"/>
                </a:solidFill>
              </a:defRPr>
            </a:lvl1pPr>
          </a:lstStyle>
          <a:p>
            <a:r>
              <a:rPr lang="en-US"/>
              <a:t>Breaker page with simple color design</a:t>
            </a:r>
          </a:p>
        </p:txBody>
      </p:sp>
      <p:pic>
        <p:nvPicPr>
          <p:cNvPr id="17" name="Graphic 16">
            <a:extLst>
              <a:ext uri="{FF2B5EF4-FFF2-40B4-BE49-F238E27FC236}">
                <a16:creationId xmlns:a16="http://schemas.microsoft.com/office/drawing/2014/main" id="{CCA0955D-9E5C-306C-4667-F2545B304C68}"/>
              </a:ext>
            </a:extLst>
          </p:cNvPr>
          <p:cNvPicPr>
            <a:picLocks noChangeAspect="1"/>
          </p:cNvPicPr>
          <p:nvPr userDrawn="1"/>
        </p:nvPicPr>
        <p:blipFill>
          <a:blip>
            <a:extLst>
              <a:ext uri="{96DAC541-7B7A-43D3-8B79-37D633B846F1}">
                <asvg:svgBlip xmlns:asvg="http://schemas.microsoft.com/office/drawing/2016/SVG/main" r:embed="rId2"/>
              </a:ext>
            </a:extLst>
          </a:blip>
          <a:srcRect l="29978" t="5075" r="23539" b="14166"/>
          <a:stretch>
            <a:fillRect/>
          </a:stretch>
        </p:blipFill>
        <p:spPr>
          <a:xfrm rot="16200000">
            <a:off x="2667000" y="-2667001"/>
            <a:ext cx="6858000" cy="12192000"/>
          </a:xfrm>
          <a:custGeom>
            <a:avLst/>
            <a:gdLst>
              <a:gd name="connsiteX0" fmla="*/ 6858000 w 6858000"/>
              <a:gd name="connsiteY0" fmla="*/ 0 h 12192000"/>
              <a:gd name="connsiteX1" fmla="*/ 6858000 w 6858000"/>
              <a:gd name="connsiteY1" fmla="*/ 12192000 h 12192000"/>
              <a:gd name="connsiteX2" fmla="*/ 0 w 6858000"/>
              <a:gd name="connsiteY2" fmla="*/ 12192000 h 12192000"/>
              <a:gd name="connsiteX3" fmla="*/ 0 w 6858000"/>
              <a:gd name="connsiteY3" fmla="*/ 0 h 12192000"/>
              <a:gd name="connsiteX4" fmla="*/ 6858000 w 6858000"/>
              <a:gd name="connsiteY4" fmla="*/ 0 h 121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2192000">
                <a:moveTo>
                  <a:pt x="6858000" y="0"/>
                </a:moveTo>
                <a:lnTo>
                  <a:pt x="6858000" y="12192000"/>
                </a:lnTo>
                <a:lnTo>
                  <a:pt x="0" y="12192000"/>
                </a:lnTo>
                <a:lnTo>
                  <a:pt x="0" y="0"/>
                </a:lnTo>
                <a:lnTo>
                  <a:pt x="6858000" y="0"/>
                </a:lnTo>
                <a:close/>
              </a:path>
            </a:pathLst>
          </a:custGeom>
        </p:spPr>
      </p:pic>
      <p:grpSp>
        <p:nvGrpSpPr>
          <p:cNvPr id="12" name="Graphic 6">
            <a:extLst>
              <a:ext uri="{FF2B5EF4-FFF2-40B4-BE49-F238E27FC236}">
                <a16:creationId xmlns:a16="http://schemas.microsoft.com/office/drawing/2014/main" id="{6AD48B8A-2219-9CE9-96DB-7A30FA9D6CAC}"/>
              </a:ext>
            </a:extLst>
          </p:cNvPr>
          <p:cNvGrpSpPr/>
          <p:nvPr userDrawn="1"/>
        </p:nvGrpSpPr>
        <p:grpSpPr>
          <a:xfrm>
            <a:off x="11097476" y="519193"/>
            <a:ext cx="483973" cy="427290"/>
            <a:chOff x="11097476" y="519193"/>
            <a:chExt cx="483973" cy="427290"/>
          </a:xfrm>
          <a:solidFill>
            <a:srgbClr val="000000"/>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8" name="TextBox 17">
            <a:extLst>
              <a:ext uri="{FF2B5EF4-FFF2-40B4-BE49-F238E27FC236}">
                <a16:creationId xmlns:a16="http://schemas.microsoft.com/office/drawing/2014/main" id="{E0960E0F-1472-5707-41E2-BA5FC20A4D8B}"/>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bg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3854568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color breaker alt">
    <p:bg>
      <p:bgPr>
        <a:solidFill>
          <a:schemeClr val="bg2"/>
        </a:solidFill>
        <a:effectLst/>
      </p:bgPr>
    </p:bg>
    <p:spTree>
      <p:nvGrpSpPr>
        <p:cNvPr id="1" name=""/>
        <p:cNvGrpSpPr/>
        <p:nvPr/>
      </p:nvGrpSpPr>
      <p:grpSpPr>
        <a:xfrm>
          <a:off x="0" y="0"/>
          <a:ext cx="0" cy="0"/>
          <a:chOff x="0" y="0"/>
          <a:chExt cx="0" cy="0"/>
        </a:xfrm>
      </p:grpSpPr>
      <p:sp>
        <p:nvSpPr>
          <p:cNvPr id="39" name="Freeform 38">
            <a:extLst>
              <a:ext uri="{FF2B5EF4-FFF2-40B4-BE49-F238E27FC236}">
                <a16:creationId xmlns:a16="http://schemas.microsoft.com/office/drawing/2014/main" id="{02E5E9CE-AEAC-E50B-68D1-EDE18EC5652D}"/>
              </a:ext>
            </a:extLst>
          </p:cNvPr>
          <p:cNvSpPr/>
          <p:nvPr userDrawn="1"/>
        </p:nvSpPr>
        <p:spPr>
          <a:xfrm>
            <a:off x="5939686" y="0"/>
            <a:ext cx="6252315" cy="6058374"/>
          </a:xfrm>
          <a:custGeom>
            <a:avLst/>
            <a:gdLst>
              <a:gd name="connsiteX0" fmla="*/ 1004397 w 6252315"/>
              <a:gd name="connsiteY0" fmla="*/ 0 h 6058374"/>
              <a:gd name="connsiteX1" fmla="*/ 6252315 w 6252315"/>
              <a:gd name="connsiteY1" fmla="*/ 0 h 6058374"/>
              <a:gd name="connsiteX2" fmla="*/ 6252315 w 6252315"/>
              <a:gd name="connsiteY2" fmla="*/ 6058374 h 6058374"/>
              <a:gd name="connsiteX3" fmla="*/ 3840870 w 6252315"/>
              <a:gd name="connsiteY3" fmla="*/ 4226117 h 6058374"/>
              <a:gd name="connsiteX4" fmla="*/ 0 w 6252315"/>
              <a:gd name="connsiteY4" fmla="*/ 1332567 h 6058374"/>
              <a:gd name="connsiteX5" fmla="*/ 1004397 w 6252315"/>
              <a:gd name="connsiteY5" fmla="*/ 0 h 605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52315" h="6058374">
                <a:moveTo>
                  <a:pt x="1004397" y="0"/>
                </a:moveTo>
                <a:lnTo>
                  <a:pt x="6252315" y="0"/>
                </a:lnTo>
                <a:lnTo>
                  <a:pt x="6252315" y="6058374"/>
                </a:lnTo>
                <a:lnTo>
                  <a:pt x="3840870" y="4226117"/>
                </a:lnTo>
                <a:lnTo>
                  <a:pt x="0" y="1332567"/>
                </a:lnTo>
                <a:lnTo>
                  <a:pt x="1004397"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B2E40B-55F5-2519-2051-306FAA67C7E8}"/>
              </a:ext>
            </a:extLst>
          </p:cNvPr>
          <p:cNvSpPr>
            <a:spLocks noGrp="1"/>
          </p:cNvSpPr>
          <p:nvPr>
            <p:ph type="title" hasCustomPrompt="1"/>
          </p:nvPr>
        </p:nvSpPr>
        <p:spPr>
          <a:xfrm>
            <a:off x="631825" y="2642994"/>
            <a:ext cx="5464175" cy="1264962"/>
          </a:xfrm>
          <a:prstGeom prst="rect">
            <a:avLst/>
          </a:prstGeom>
        </p:spPr>
        <p:txBody>
          <a:bodyPr anchor="t"/>
          <a:lstStyle>
            <a:lvl1pPr>
              <a:defRPr sz="4400">
                <a:solidFill>
                  <a:schemeClr val="tx1"/>
                </a:solidFill>
              </a:defRPr>
            </a:lvl1pPr>
          </a:lstStyle>
          <a:p>
            <a:r>
              <a:rPr lang="en-US"/>
              <a:t>Breaker page with simple color design</a:t>
            </a:r>
          </a:p>
        </p:txBody>
      </p:sp>
      <p:grpSp>
        <p:nvGrpSpPr>
          <p:cNvPr id="12" name="Graphic 6">
            <a:extLst>
              <a:ext uri="{FF2B5EF4-FFF2-40B4-BE49-F238E27FC236}">
                <a16:creationId xmlns:a16="http://schemas.microsoft.com/office/drawing/2014/main" id="{6AD48B8A-2219-9CE9-96DB-7A30FA9D6CAC}"/>
              </a:ext>
            </a:extLst>
          </p:cNvPr>
          <p:cNvGrpSpPr/>
          <p:nvPr userDrawn="1"/>
        </p:nvGrpSpPr>
        <p:grpSpPr>
          <a:xfrm>
            <a:off x="11097476" y="519193"/>
            <a:ext cx="483973" cy="427290"/>
            <a:chOff x="11097476" y="519193"/>
            <a:chExt cx="483973" cy="427290"/>
          </a:xfrm>
          <a:solidFill>
            <a:schemeClr val="bg1"/>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18" name="TextBox 17">
            <a:extLst>
              <a:ext uri="{FF2B5EF4-FFF2-40B4-BE49-F238E27FC236}">
                <a16:creationId xmlns:a16="http://schemas.microsoft.com/office/drawing/2014/main" id="{E0960E0F-1472-5707-41E2-BA5FC20A4D8B}"/>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pic>
        <p:nvPicPr>
          <p:cNvPr id="31" name="Graphic 30">
            <a:extLst>
              <a:ext uri="{FF2B5EF4-FFF2-40B4-BE49-F238E27FC236}">
                <a16:creationId xmlns:a16="http://schemas.microsoft.com/office/drawing/2014/main" id="{CEF135EE-B28F-E262-5F04-A9AC4730E9C7}"/>
              </a:ext>
            </a:extLst>
          </p:cNvPr>
          <p:cNvPicPr>
            <a:picLocks noChangeAspect="1"/>
          </p:cNvPicPr>
          <p:nvPr userDrawn="1"/>
        </p:nvPicPr>
        <p:blipFill>
          <a:blip>
            <a:extLst>
              <a:ext uri="{96DAC541-7B7A-43D3-8B79-37D633B846F1}">
                <asvg:svgBlip xmlns:asvg="http://schemas.microsoft.com/office/drawing/2016/SVG/main" r:embed="rId2"/>
              </a:ext>
            </a:extLst>
          </a:blip>
          <a:srcRect l="-18220" t="29931" r="43343" b="11790"/>
          <a:stretch>
            <a:fillRect/>
          </a:stretch>
        </p:blipFill>
        <p:spPr>
          <a:xfrm rot="20640416">
            <a:off x="4287480" y="-817733"/>
            <a:ext cx="8441799" cy="6570508"/>
          </a:xfrm>
          <a:custGeom>
            <a:avLst/>
            <a:gdLst>
              <a:gd name="connsiteX0" fmla="*/ 1714457 w 8441799"/>
              <a:gd name="connsiteY0" fmla="*/ 0 h 6570508"/>
              <a:gd name="connsiteX1" fmla="*/ 8441799 w 8441799"/>
              <a:gd name="connsiteY1" fmla="*/ 1928154 h 6570508"/>
              <a:gd name="connsiteX2" fmla="*/ 2054173 w 8441799"/>
              <a:gd name="connsiteY2" fmla="*/ 97369 h 6570508"/>
              <a:gd name="connsiteX3" fmla="*/ 2054174 w 8441799"/>
              <a:gd name="connsiteY3" fmla="*/ 6570508 h 6570508"/>
              <a:gd name="connsiteX4" fmla="*/ 0 w 8441799"/>
              <a:gd name="connsiteY4" fmla="*/ 5981752 h 6570508"/>
              <a:gd name="connsiteX5" fmla="*/ 1714457 w 8441799"/>
              <a:gd name="connsiteY5" fmla="*/ 0 h 657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1799" h="6570508">
                <a:moveTo>
                  <a:pt x="1714457" y="0"/>
                </a:moveTo>
                <a:lnTo>
                  <a:pt x="8441799" y="1928154"/>
                </a:lnTo>
                <a:lnTo>
                  <a:pt x="2054173" y="97369"/>
                </a:lnTo>
                <a:lnTo>
                  <a:pt x="2054174" y="6570508"/>
                </a:lnTo>
                <a:lnTo>
                  <a:pt x="0" y="5981752"/>
                </a:lnTo>
                <a:lnTo>
                  <a:pt x="1714457" y="0"/>
                </a:lnTo>
                <a:close/>
              </a:path>
            </a:pathLst>
          </a:custGeom>
        </p:spPr>
      </p:pic>
      <p:pic>
        <p:nvPicPr>
          <p:cNvPr id="29" name="Graphic 28">
            <a:extLst>
              <a:ext uri="{FF2B5EF4-FFF2-40B4-BE49-F238E27FC236}">
                <a16:creationId xmlns:a16="http://schemas.microsoft.com/office/drawing/2014/main" id="{82120659-643B-9C37-AA4B-7762FC58E9DA}"/>
              </a:ext>
            </a:extLst>
          </p:cNvPr>
          <p:cNvPicPr>
            <a:picLocks noChangeAspect="1"/>
          </p:cNvPicPr>
          <p:nvPr userDrawn="1"/>
        </p:nvPicPr>
        <p:blipFill>
          <a:blip>
            <a:extLst>
              <a:ext uri="{96DAC541-7B7A-43D3-8B79-37D633B846F1}">
                <asvg:svgBlip xmlns:asvg="http://schemas.microsoft.com/office/drawing/2016/SVG/main" r:embed="rId2"/>
              </a:ext>
            </a:extLst>
          </a:blip>
          <a:srcRect t="88210" r="58863"/>
          <a:stretch>
            <a:fillRect/>
          </a:stretch>
        </p:blipFill>
        <p:spPr>
          <a:xfrm rot="20640416">
            <a:off x="7424043" y="5557953"/>
            <a:ext cx="4637902" cy="1329289"/>
          </a:xfrm>
          <a:custGeom>
            <a:avLst/>
            <a:gdLst>
              <a:gd name="connsiteX0" fmla="*/ 0 w 4637902"/>
              <a:gd name="connsiteY0" fmla="*/ 0 h 1329289"/>
              <a:gd name="connsiteX1" fmla="*/ 4637902 w 4637902"/>
              <a:gd name="connsiteY1" fmla="*/ 1329289 h 1329289"/>
              <a:gd name="connsiteX2" fmla="*/ 2331713 w 4637902"/>
              <a:gd name="connsiteY2" fmla="*/ 1329289 h 1329289"/>
              <a:gd name="connsiteX3" fmla="*/ 0 w 4637902"/>
              <a:gd name="connsiteY3" fmla="*/ 660986 h 1329289"/>
              <a:gd name="connsiteX4" fmla="*/ 0 w 4637902"/>
              <a:gd name="connsiteY4" fmla="*/ 0 h 1329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7902" h="1329289">
                <a:moveTo>
                  <a:pt x="0" y="0"/>
                </a:moveTo>
                <a:lnTo>
                  <a:pt x="4637902" y="1329289"/>
                </a:lnTo>
                <a:lnTo>
                  <a:pt x="2331713" y="1329289"/>
                </a:lnTo>
                <a:lnTo>
                  <a:pt x="0" y="660986"/>
                </a:lnTo>
                <a:lnTo>
                  <a:pt x="0" y="0"/>
                </a:lnTo>
                <a:close/>
              </a:path>
            </a:pathLst>
          </a:custGeom>
        </p:spPr>
      </p:pic>
    </p:spTree>
    <p:extLst>
      <p:ext uri="{BB962C8B-B14F-4D97-AF65-F5344CB8AC3E}">
        <p14:creationId xmlns:p14="http://schemas.microsoft.com/office/powerpoint/2010/main" val="2075929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olumn with image">
    <p:bg>
      <p:bgPr>
        <a:solidFill>
          <a:schemeClr val="bg2"/>
        </a:solidFill>
        <a:effectLst/>
      </p:bgPr>
    </p:bg>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93AAE127-96BC-1570-2DFA-8EFBD528B18D}"/>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grpSp>
        <p:nvGrpSpPr>
          <p:cNvPr id="8" name="Graphic 6">
            <a:extLst>
              <a:ext uri="{FF2B5EF4-FFF2-40B4-BE49-F238E27FC236}">
                <a16:creationId xmlns:a16="http://schemas.microsoft.com/office/drawing/2014/main" id="{C4431A8D-69C6-5554-FE34-AF0859BE64F0}"/>
              </a:ext>
            </a:extLst>
          </p:cNvPr>
          <p:cNvGrpSpPr/>
          <p:nvPr userDrawn="1"/>
        </p:nvGrpSpPr>
        <p:grpSpPr>
          <a:xfrm>
            <a:off x="11097476" y="519193"/>
            <a:ext cx="483973" cy="427290"/>
            <a:chOff x="11097476" y="519193"/>
            <a:chExt cx="483973" cy="427290"/>
          </a:xfrm>
          <a:solidFill>
            <a:srgbClr val="000000"/>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412316"/>
            <a:ext cx="5464175" cy="4114801"/>
          </a:xfrm>
        </p:spPr>
        <p:txBody>
          <a:bodyPr/>
          <a:lstStyle/>
          <a:p>
            <a:pPr lvl="0"/>
            <a:r>
              <a:rPr lang="en-US"/>
              <a:t>Lorem ipsum dolor sit </a:t>
            </a:r>
            <a:r>
              <a:rPr lang="en-US" err="1"/>
              <a:t>amet</a:t>
            </a:r>
            <a:r>
              <a:rPr lang="en-US"/>
              <a:t>, </a:t>
            </a: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16" name="Picture Placeholder 15">
            <a:extLst>
              <a:ext uri="{FF2B5EF4-FFF2-40B4-BE49-F238E27FC236}">
                <a16:creationId xmlns:a16="http://schemas.microsoft.com/office/drawing/2014/main" id="{48A07E24-3290-8C29-961A-4E7EC9C06F96}"/>
              </a:ext>
            </a:extLst>
          </p:cNvPr>
          <p:cNvSpPr>
            <a:spLocks noGrp="1" noChangeAspect="1"/>
          </p:cNvSpPr>
          <p:nvPr>
            <p:ph type="pic" sz="quarter" idx="11"/>
          </p:nvPr>
        </p:nvSpPr>
        <p:spPr>
          <a:xfrm>
            <a:off x="6729413" y="1398587"/>
            <a:ext cx="4114799" cy="4114800"/>
          </a:xfrm>
        </p:spPr>
        <p:txBody>
          <a:bodyPr/>
          <a:lstStyle/>
          <a:p>
            <a:r>
              <a:rPr lang="en-US"/>
              <a:t>Click icon to add picture</a:t>
            </a:r>
          </a:p>
        </p:txBody>
      </p:sp>
      <p:sp>
        <p:nvSpPr>
          <p:cNvPr id="17" name="TextBox 16">
            <a:extLst>
              <a:ext uri="{FF2B5EF4-FFF2-40B4-BE49-F238E27FC236}">
                <a16:creationId xmlns:a16="http://schemas.microsoft.com/office/drawing/2014/main" id="{89157D4E-E5A7-4350-B490-8385C779A4DF}"/>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17001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p:bg>
      <p:bgPr>
        <a:solidFill>
          <a:schemeClr val="bg1"/>
        </a:solidFill>
        <a:effectLst/>
      </p:bgPr>
    </p:bg>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93AAE127-96BC-1570-2DFA-8EFBD528B18D}"/>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grpSp>
        <p:nvGrpSpPr>
          <p:cNvPr id="8" name="Graphic 6">
            <a:extLst>
              <a:ext uri="{FF2B5EF4-FFF2-40B4-BE49-F238E27FC236}">
                <a16:creationId xmlns:a16="http://schemas.microsoft.com/office/drawing/2014/main" id="{C4431A8D-69C6-5554-FE34-AF0859BE64F0}"/>
              </a:ext>
            </a:extLst>
          </p:cNvPr>
          <p:cNvGrpSpPr/>
          <p:nvPr userDrawn="1"/>
        </p:nvGrpSpPr>
        <p:grpSpPr>
          <a:xfrm>
            <a:off x="11097476" y="519193"/>
            <a:ext cx="483973" cy="427290"/>
            <a:chOff x="11097476" y="519193"/>
            <a:chExt cx="483973" cy="427290"/>
          </a:xfrm>
          <a:solidFill>
            <a:srgbClr val="000000"/>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412316"/>
            <a:ext cx="5257800" cy="4786313"/>
          </a:xfrm>
        </p:spPr>
        <p:txBody>
          <a:bodyPr/>
          <a:lstStyle/>
          <a:p>
            <a:pPr lvl="0"/>
            <a:r>
              <a:rPr lang="en-US"/>
              <a:t>Lorem ipsum dolor sit </a:t>
            </a:r>
            <a:r>
              <a:rPr lang="en-US" err="1"/>
              <a:t>amet</a:t>
            </a:r>
            <a:r>
              <a:rPr lang="en-US"/>
              <a:t>, </a:t>
            </a: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2" name="Text Placeholder 13">
            <a:extLst>
              <a:ext uri="{FF2B5EF4-FFF2-40B4-BE49-F238E27FC236}">
                <a16:creationId xmlns:a16="http://schemas.microsoft.com/office/drawing/2014/main" id="{D9C2CC36-FBAC-7235-5661-B754FB1701A7}"/>
              </a:ext>
            </a:extLst>
          </p:cNvPr>
          <p:cNvSpPr>
            <a:spLocks noGrp="1"/>
          </p:cNvSpPr>
          <p:nvPr>
            <p:ph type="body" sz="quarter" idx="11" hasCustomPrompt="1"/>
          </p:nvPr>
        </p:nvSpPr>
        <p:spPr>
          <a:xfrm>
            <a:off x="6324600" y="1412316"/>
            <a:ext cx="5257800" cy="4786313"/>
          </a:xfrm>
        </p:spPr>
        <p:txBody>
          <a:bodyPr/>
          <a:lstStyle/>
          <a:p>
            <a:pPr lvl="0"/>
            <a:r>
              <a:rPr lang="en-US"/>
              <a:t>Lorem ipsum dolor sit </a:t>
            </a:r>
            <a:r>
              <a:rPr lang="en-US" err="1"/>
              <a:t>amet</a:t>
            </a:r>
            <a:r>
              <a:rPr lang="en-US"/>
              <a:t>, </a:t>
            </a: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1AC23DB5-4E18-09FA-91D6-7FC9DE597606}"/>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3561413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ngle column with corner image">
    <p:bg>
      <p:bgPr>
        <a:solidFill>
          <a:schemeClr val="bg2"/>
        </a:solidFill>
        <a:effectLst/>
      </p:bgPr>
    </p:bg>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93AAE127-96BC-1570-2DFA-8EFBD528B18D}"/>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grpSp>
        <p:nvGrpSpPr>
          <p:cNvPr id="8" name="Graphic 6">
            <a:extLst>
              <a:ext uri="{FF2B5EF4-FFF2-40B4-BE49-F238E27FC236}">
                <a16:creationId xmlns:a16="http://schemas.microsoft.com/office/drawing/2014/main" id="{C4431A8D-69C6-5554-FE34-AF0859BE64F0}"/>
              </a:ext>
            </a:extLst>
          </p:cNvPr>
          <p:cNvGrpSpPr/>
          <p:nvPr userDrawn="1"/>
        </p:nvGrpSpPr>
        <p:grpSpPr>
          <a:xfrm>
            <a:off x="11097476" y="519193"/>
            <a:ext cx="483973" cy="427290"/>
            <a:chOff x="11097476" y="519193"/>
            <a:chExt cx="483973" cy="427290"/>
          </a:xfrm>
          <a:solidFill>
            <a:srgbClr val="000000"/>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412316"/>
            <a:ext cx="5464175" cy="4114801"/>
          </a:xfrm>
        </p:spPr>
        <p:txBody>
          <a:bodyPr/>
          <a:lstStyle/>
          <a:p>
            <a:pPr lvl="0"/>
            <a:r>
              <a:rPr lang="en-US"/>
              <a:t>Lorem ipsum dolor sit </a:t>
            </a:r>
            <a:r>
              <a:rPr lang="en-US" err="1"/>
              <a:t>amet</a:t>
            </a:r>
            <a:br>
              <a:rPr lang="en-US"/>
            </a:b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17" name="TextBox 16">
            <a:extLst>
              <a:ext uri="{FF2B5EF4-FFF2-40B4-BE49-F238E27FC236}">
                <a16:creationId xmlns:a16="http://schemas.microsoft.com/office/drawing/2014/main" id="{89157D4E-E5A7-4350-B490-8385C779A4DF}"/>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
        <p:nvSpPr>
          <p:cNvPr id="4" name="Graphic 2">
            <a:extLst>
              <a:ext uri="{FF2B5EF4-FFF2-40B4-BE49-F238E27FC236}">
                <a16:creationId xmlns:a16="http://schemas.microsoft.com/office/drawing/2014/main" id="{D1126080-D235-D89B-4CDE-8724F2E2B400}"/>
              </a:ext>
            </a:extLst>
          </p:cNvPr>
          <p:cNvSpPr/>
          <p:nvPr/>
        </p:nvSpPr>
        <p:spPr>
          <a:xfrm flipV="1">
            <a:off x="4943355" y="1412316"/>
            <a:ext cx="7239551" cy="5444033"/>
          </a:xfrm>
          <a:custGeom>
            <a:avLst/>
            <a:gdLst>
              <a:gd name="connsiteX0" fmla="*/ 7239551 w 7239551"/>
              <a:gd name="connsiteY0" fmla="*/ 5444034 h 5444033"/>
              <a:gd name="connsiteX1" fmla="*/ 0 w 7239551"/>
              <a:gd name="connsiteY1" fmla="*/ 0 h 5444033"/>
              <a:gd name="connsiteX2" fmla="*/ 7239551 w 7239551"/>
              <a:gd name="connsiteY2" fmla="*/ 0 h 5444033"/>
              <a:gd name="connsiteX3" fmla="*/ 7239551 w 7239551"/>
              <a:gd name="connsiteY3" fmla="*/ 5444034 h 5444033"/>
            </a:gdLst>
            <a:ahLst/>
            <a:cxnLst>
              <a:cxn ang="0">
                <a:pos x="connsiteX0" y="connsiteY0"/>
              </a:cxn>
              <a:cxn ang="0">
                <a:pos x="connsiteX1" y="connsiteY1"/>
              </a:cxn>
              <a:cxn ang="0">
                <a:pos x="connsiteX2" y="connsiteY2"/>
              </a:cxn>
              <a:cxn ang="0">
                <a:pos x="connsiteX3" y="connsiteY3"/>
              </a:cxn>
            </a:cxnLst>
            <a:rect l="l" t="t" r="r" b="b"/>
            <a:pathLst>
              <a:path w="7239551" h="5444033">
                <a:moveTo>
                  <a:pt x="7239551" y="5444034"/>
                </a:moveTo>
                <a:lnTo>
                  <a:pt x="0" y="0"/>
                </a:lnTo>
                <a:lnTo>
                  <a:pt x="7239551" y="0"/>
                </a:lnTo>
                <a:lnTo>
                  <a:pt x="7239551" y="5444034"/>
                </a:lnTo>
                <a:close/>
              </a:path>
            </a:pathLst>
          </a:custGeom>
          <a:solidFill>
            <a:schemeClr val="accent1"/>
          </a:solidFill>
          <a:ln w="0" cap="flat">
            <a:noFill/>
            <a:prstDash val="solid"/>
            <a:miter/>
          </a:ln>
        </p:spPr>
        <p:txBody>
          <a:bodyPr rtlCol="0" anchor="ctr"/>
          <a:lstStyle/>
          <a:p>
            <a:endParaRPr lang="en-US"/>
          </a:p>
        </p:txBody>
      </p:sp>
      <p:sp>
        <p:nvSpPr>
          <p:cNvPr id="5" name="Text Placeholder 13">
            <a:extLst>
              <a:ext uri="{FF2B5EF4-FFF2-40B4-BE49-F238E27FC236}">
                <a16:creationId xmlns:a16="http://schemas.microsoft.com/office/drawing/2014/main" id="{6925AE0D-B3ED-5F1F-E24A-35AFB8C0207D}"/>
              </a:ext>
            </a:extLst>
          </p:cNvPr>
          <p:cNvSpPr>
            <a:spLocks noGrp="1"/>
          </p:cNvSpPr>
          <p:nvPr>
            <p:ph type="body" sz="quarter" idx="11" hasCustomPrompt="1"/>
          </p:nvPr>
        </p:nvSpPr>
        <p:spPr>
          <a:xfrm>
            <a:off x="6730010" y="1412316"/>
            <a:ext cx="3380016" cy="374989"/>
          </a:xfrm>
        </p:spPr>
        <p:txBody>
          <a:bodyPr>
            <a:noAutofit/>
          </a:bodyPr>
          <a:lstStyle>
            <a:lvl1pPr marL="0" indent="0">
              <a:buFontTx/>
              <a:buNone/>
              <a:defRPr sz="1600"/>
            </a:lvl1pPr>
          </a:lstStyle>
          <a:p>
            <a:pPr lvl="0"/>
            <a:r>
              <a:rPr lang="en-US"/>
              <a:t>Subtitle</a:t>
            </a:r>
          </a:p>
        </p:txBody>
      </p:sp>
      <p:sp>
        <p:nvSpPr>
          <p:cNvPr id="6" name="Text Placeholder 13">
            <a:extLst>
              <a:ext uri="{FF2B5EF4-FFF2-40B4-BE49-F238E27FC236}">
                <a16:creationId xmlns:a16="http://schemas.microsoft.com/office/drawing/2014/main" id="{8173ED89-372D-7976-1DA6-77C9AEFC1A79}"/>
              </a:ext>
            </a:extLst>
          </p:cNvPr>
          <p:cNvSpPr>
            <a:spLocks noGrp="1"/>
          </p:cNvSpPr>
          <p:nvPr>
            <p:ph type="body" sz="quarter" idx="12" hasCustomPrompt="1"/>
          </p:nvPr>
        </p:nvSpPr>
        <p:spPr>
          <a:xfrm>
            <a:off x="6730011" y="1912506"/>
            <a:ext cx="2337790" cy="1817901"/>
          </a:xfrm>
        </p:spPr>
        <p:txBody>
          <a:bodyPr>
            <a:noAutofit/>
          </a:bodyPr>
          <a:lstStyle>
            <a:lvl1pPr marL="285750" indent="-285750">
              <a:spcBef>
                <a:spcPts val="0"/>
              </a:spcBef>
              <a:spcAft>
                <a:spcPts val="300"/>
              </a:spcAft>
              <a:buFont typeface="System Font Regular"/>
              <a:buChar char="+"/>
              <a:defRPr sz="1600"/>
            </a:lvl1pPr>
          </a:lstStyle>
          <a:p>
            <a:pPr lvl="0"/>
            <a:r>
              <a:rPr lang="en-US"/>
              <a:t>Short bullet</a:t>
            </a:r>
          </a:p>
          <a:p>
            <a:pPr lvl="0"/>
            <a:r>
              <a:rPr lang="en-US"/>
              <a:t>Short bullet</a:t>
            </a:r>
          </a:p>
          <a:p>
            <a:pPr lvl="0"/>
            <a:r>
              <a:rPr lang="en-US"/>
              <a:t>Short bullet</a:t>
            </a:r>
          </a:p>
          <a:p>
            <a:pPr lvl="0"/>
            <a:r>
              <a:rPr lang="en-US"/>
              <a:t>Short bullet</a:t>
            </a:r>
          </a:p>
        </p:txBody>
      </p:sp>
      <p:sp>
        <p:nvSpPr>
          <p:cNvPr id="11" name="Rectangle 10">
            <a:extLst>
              <a:ext uri="{FF2B5EF4-FFF2-40B4-BE49-F238E27FC236}">
                <a16:creationId xmlns:a16="http://schemas.microsoft.com/office/drawing/2014/main" id="{CD14A6A9-8C19-01D9-C8A8-D28AFC11318A}"/>
              </a:ext>
            </a:extLst>
          </p:cNvPr>
          <p:cNvSpPr/>
          <p:nvPr userDrawn="1"/>
        </p:nvSpPr>
        <p:spPr>
          <a:xfrm>
            <a:off x="6592047" y="1412315"/>
            <a:ext cx="57231" cy="23180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1518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ange quote">
    <p:bg>
      <p:bgPr>
        <a:solidFill>
          <a:schemeClr val="accent2"/>
        </a:solidFill>
        <a:effectLst/>
      </p:bgPr>
    </p:bg>
    <p:spTree>
      <p:nvGrpSpPr>
        <p:cNvPr id="1" name=""/>
        <p:cNvGrpSpPr/>
        <p:nvPr/>
      </p:nvGrpSpPr>
      <p:grpSpPr>
        <a:xfrm>
          <a:off x="0" y="0"/>
          <a:ext cx="0" cy="0"/>
          <a:chOff x="0" y="0"/>
          <a:chExt cx="0" cy="0"/>
        </a:xfrm>
      </p:grpSpPr>
      <p:grpSp>
        <p:nvGrpSpPr>
          <p:cNvPr id="8" name="Graphic 6">
            <a:extLst>
              <a:ext uri="{FF2B5EF4-FFF2-40B4-BE49-F238E27FC236}">
                <a16:creationId xmlns:a16="http://schemas.microsoft.com/office/drawing/2014/main" id="{C4431A8D-69C6-5554-FE34-AF0859BE64F0}"/>
              </a:ext>
            </a:extLst>
          </p:cNvPr>
          <p:cNvGrpSpPr/>
          <p:nvPr userDrawn="1"/>
        </p:nvGrpSpPr>
        <p:grpSpPr>
          <a:xfrm>
            <a:off x="11097476" y="519193"/>
            <a:ext cx="483973" cy="427290"/>
            <a:chOff x="11097476" y="519193"/>
            <a:chExt cx="483973" cy="427290"/>
          </a:xfrm>
          <a:solidFill>
            <a:schemeClr val="bg1"/>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520747"/>
            <a:ext cx="4993471" cy="2986064"/>
          </a:xfrm>
        </p:spPr>
        <p:txBody>
          <a:bodyPr>
            <a:normAutofit/>
          </a:bodyPr>
          <a:lstStyle>
            <a:lvl1pPr>
              <a:defRPr sz="2400" b="1">
                <a:solidFill>
                  <a:schemeClr val="bg1"/>
                </a:solidFill>
              </a:defRPr>
            </a:lvl1pPr>
          </a:lstStyle>
          <a:p>
            <a:pPr lvl="0"/>
            <a:r>
              <a:rPr lang="en-US"/>
              <a:t>“Lorem ipsum dolor sit </a:t>
            </a:r>
            <a:r>
              <a:rPr lang="en-US" err="1"/>
              <a:t>amet</a:t>
            </a:r>
            <a:br>
              <a:rPr lang="en-US"/>
            </a:b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a:t>
            </a:r>
          </a:p>
        </p:txBody>
      </p:sp>
      <p:sp>
        <p:nvSpPr>
          <p:cNvPr id="17" name="TextBox 16">
            <a:extLst>
              <a:ext uri="{FF2B5EF4-FFF2-40B4-BE49-F238E27FC236}">
                <a16:creationId xmlns:a16="http://schemas.microsoft.com/office/drawing/2014/main" id="{89157D4E-E5A7-4350-B490-8385C779A4DF}"/>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bg1"/>
                </a:solidFill>
                <a:effectLst/>
                <a:uLnTx/>
                <a:uFillTx/>
                <a:latin typeface="+mn-lt"/>
                <a:ea typeface="+mn-ea"/>
                <a:cs typeface="+mn-cs"/>
              </a:rPr>
              <a:t> ©2025 SRI INTERNATIONAL. ALL RIGHTS RESERVED. PROPRIETARY.</a:t>
            </a:r>
          </a:p>
        </p:txBody>
      </p:sp>
      <p:sp>
        <p:nvSpPr>
          <p:cNvPr id="2" name="Picture Placeholder 15">
            <a:extLst>
              <a:ext uri="{FF2B5EF4-FFF2-40B4-BE49-F238E27FC236}">
                <a16:creationId xmlns:a16="http://schemas.microsoft.com/office/drawing/2014/main" id="{79DA9BFA-7A2B-E690-DEE2-A4805BC19782}"/>
              </a:ext>
            </a:extLst>
          </p:cNvPr>
          <p:cNvSpPr>
            <a:spLocks noGrp="1" noChangeAspect="1"/>
          </p:cNvSpPr>
          <p:nvPr>
            <p:ph type="pic" sz="quarter" idx="11"/>
          </p:nvPr>
        </p:nvSpPr>
        <p:spPr>
          <a:xfrm>
            <a:off x="6096000" y="1602659"/>
            <a:ext cx="5255339" cy="5255340"/>
          </a:xfrm>
        </p:spPr>
        <p:txBody>
          <a:bodyPr/>
          <a:lstStyle/>
          <a:p>
            <a:r>
              <a:rPr lang="en-US"/>
              <a:t>Click icon to add picture</a:t>
            </a:r>
          </a:p>
        </p:txBody>
      </p:sp>
      <p:sp>
        <p:nvSpPr>
          <p:cNvPr id="13" name="TextBox 12">
            <a:extLst>
              <a:ext uri="{FF2B5EF4-FFF2-40B4-BE49-F238E27FC236}">
                <a16:creationId xmlns:a16="http://schemas.microsoft.com/office/drawing/2014/main" id="{1A0B08BC-37E6-4C82-7EE9-1ADC6E2E48E3}"/>
              </a:ext>
            </a:extLst>
          </p:cNvPr>
          <p:cNvSpPr txBox="1"/>
          <p:nvPr userDrawn="1"/>
        </p:nvSpPr>
        <p:spPr>
          <a:xfrm>
            <a:off x="544010" y="4935693"/>
            <a:ext cx="3345788" cy="461665"/>
          </a:xfrm>
          <a:prstGeom prst="rect">
            <a:avLst/>
          </a:prstGeom>
          <a:noFill/>
        </p:spPr>
        <p:txBody>
          <a:bodyPr wrap="none" rtlCol="0">
            <a:spAutoFit/>
          </a:bodyPr>
          <a:lstStyle/>
          <a:p>
            <a:r>
              <a:rPr lang="en-US" sz="1200">
                <a:solidFill>
                  <a:schemeClr val="bg1"/>
                </a:solidFill>
                <a:latin typeface="Andale Mono" panose="020B0509000000000004" pitchFamily="49" charset="0"/>
              </a:rPr>
              <a:t>NAME OR CAPTION SET IN ANDALE MONO</a:t>
            </a:r>
          </a:p>
          <a:p>
            <a:r>
              <a:rPr lang="en-US" sz="1200">
                <a:solidFill>
                  <a:schemeClr val="bg1"/>
                </a:solidFill>
                <a:latin typeface="Andale Mono" panose="020B0509000000000004" pitchFamily="49" charset="0"/>
              </a:rPr>
              <a:t>DIRECTOR, LAB NAME HERE</a:t>
            </a:r>
          </a:p>
        </p:txBody>
      </p:sp>
    </p:spTree>
    <p:extLst>
      <p:ext uri="{BB962C8B-B14F-4D97-AF65-F5344CB8AC3E}">
        <p14:creationId xmlns:p14="http://schemas.microsoft.com/office/powerpoint/2010/main" val="1135491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quote">
    <p:bg>
      <p:bgPr>
        <a:solidFill>
          <a:schemeClr val="accent1"/>
        </a:solidFill>
        <a:effectLst/>
      </p:bgPr>
    </p:bg>
    <p:spTree>
      <p:nvGrpSpPr>
        <p:cNvPr id="1" name=""/>
        <p:cNvGrpSpPr/>
        <p:nvPr/>
      </p:nvGrpSpPr>
      <p:grpSpPr>
        <a:xfrm>
          <a:off x="0" y="0"/>
          <a:ext cx="0" cy="0"/>
          <a:chOff x="0" y="0"/>
          <a:chExt cx="0" cy="0"/>
        </a:xfrm>
      </p:grpSpPr>
      <p:grpSp>
        <p:nvGrpSpPr>
          <p:cNvPr id="8" name="Graphic 6">
            <a:extLst>
              <a:ext uri="{FF2B5EF4-FFF2-40B4-BE49-F238E27FC236}">
                <a16:creationId xmlns:a16="http://schemas.microsoft.com/office/drawing/2014/main" id="{C4431A8D-69C6-5554-FE34-AF0859BE64F0}"/>
              </a:ext>
            </a:extLst>
          </p:cNvPr>
          <p:cNvGrpSpPr/>
          <p:nvPr userDrawn="1"/>
        </p:nvGrpSpPr>
        <p:grpSpPr>
          <a:xfrm>
            <a:off x="11097476" y="519193"/>
            <a:ext cx="483973" cy="427290"/>
            <a:chOff x="11097476" y="519193"/>
            <a:chExt cx="483973" cy="427290"/>
          </a:xfrm>
          <a:solidFill>
            <a:schemeClr val="bg1"/>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4309345" y="1844633"/>
            <a:ext cx="6871799" cy="4174201"/>
          </a:xfrm>
        </p:spPr>
        <p:txBody>
          <a:bodyPr>
            <a:normAutofit/>
          </a:bodyPr>
          <a:lstStyle>
            <a:lvl1pPr>
              <a:defRPr sz="3200" b="1">
                <a:solidFill>
                  <a:schemeClr val="bg1"/>
                </a:solidFill>
              </a:defRPr>
            </a:lvl1pPr>
          </a:lstStyle>
          <a:p>
            <a:pPr lvl="0"/>
            <a:r>
              <a:rPr lang="en-US"/>
              <a:t>“Lorem ipsum dolor sit </a:t>
            </a:r>
            <a:r>
              <a:rPr lang="en-US" err="1"/>
              <a:t>amet</a:t>
            </a:r>
            <a:br>
              <a:rPr lang="en-US"/>
            </a:b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a:t>
            </a:r>
          </a:p>
        </p:txBody>
      </p:sp>
      <p:sp>
        <p:nvSpPr>
          <p:cNvPr id="17" name="TextBox 16">
            <a:extLst>
              <a:ext uri="{FF2B5EF4-FFF2-40B4-BE49-F238E27FC236}">
                <a16:creationId xmlns:a16="http://schemas.microsoft.com/office/drawing/2014/main" id="{89157D4E-E5A7-4350-B490-8385C779A4DF}"/>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bg1"/>
                </a:solidFill>
                <a:effectLst/>
                <a:uLnTx/>
                <a:uFillTx/>
                <a:latin typeface="+mn-lt"/>
                <a:ea typeface="+mn-ea"/>
                <a:cs typeface="+mn-cs"/>
              </a:rPr>
              <a:t> ©2025 SRI INTERNATIONAL. ALL RIGHTS RESERVED. PROPRIETARY.</a:t>
            </a:r>
          </a:p>
        </p:txBody>
      </p:sp>
      <p:sp>
        <p:nvSpPr>
          <p:cNvPr id="2" name="Picture Placeholder 15">
            <a:extLst>
              <a:ext uri="{FF2B5EF4-FFF2-40B4-BE49-F238E27FC236}">
                <a16:creationId xmlns:a16="http://schemas.microsoft.com/office/drawing/2014/main" id="{79DA9BFA-7A2B-E690-DEE2-A4805BC19782}"/>
              </a:ext>
            </a:extLst>
          </p:cNvPr>
          <p:cNvSpPr>
            <a:spLocks noGrp="1" noChangeAspect="1"/>
          </p:cNvSpPr>
          <p:nvPr>
            <p:ph type="pic" sz="quarter" idx="11"/>
          </p:nvPr>
        </p:nvSpPr>
        <p:spPr>
          <a:xfrm>
            <a:off x="0" y="0"/>
            <a:ext cx="3773347" cy="3773348"/>
          </a:xfrm>
        </p:spPr>
        <p:txBody>
          <a:bodyPr/>
          <a:lstStyle/>
          <a:p>
            <a:r>
              <a:rPr lang="en-US"/>
              <a:t>Click icon to add picture</a:t>
            </a:r>
          </a:p>
        </p:txBody>
      </p:sp>
    </p:spTree>
    <p:extLst>
      <p:ext uri="{BB962C8B-B14F-4D97-AF65-F5344CB8AC3E}">
        <p14:creationId xmlns:p14="http://schemas.microsoft.com/office/powerpoint/2010/main" val="1466973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8ADC-06E7-40AB-E064-ED751D23AE0F}"/>
              </a:ext>
            </a:extLst>
          </p:cNvPr>
          <p:cNvSpPr>
            <a:spLocks noGrp="1"/>
          </p:cNvSpPr>
          <p:nvPr>
            <p:ph type="title"/>
          </p:nvPr>
        </p:nvSpPr>
        <p:spPr>
          <a:xfrm>
            <a:off x="631825" y="476804"/>
            <a:ext cx="9542322" cy="703475"/>
          </a:xfrm>
          <a:prstGeom prst="rect">
            <a:avLst/>
          </a:prstGeom>
        </p:spPr>
        <p:txBody>
          <a:bodyPr/>
          <a:lstStyle/>
          <a:p>
            <a:r>
              <a:rPr lang="en-US"/>
              <a:t>Click to edit Master title style</a:t>
            </a:r>
            <a:endParaRPr lang="en-US" dirty="0"/>
          </a:p>
        </p:txBody>
      </p:sp>
      <p:grpSp>
        <p:nvGrpSpPr>
          <p:cNvPr id="3" name="Graphic 6">
            <a:extLst>
              <a:ext uri="{FF2B5EF4-FFF2-40B4-BE49-F238E27FC236}">
                <a16:creationId xmlns:a16="http://schemas.microsoft.com/office/drawing/2014/main" id="{3D3DC563-A24F-7F04-6D17-BD16D4714A07}"/>
              </a:ext>
            </a:extLst>
          </p:cNvPr>
          <p:cNvGrpSpPr/>
          <p:nvPr userDrawn="1"/>
        </p:nvGrpSpPr>
        <p:grpSpPr>
          <a:xfrm>
            <a:off x="11097476" y="519193"/>
            <a:ext cx="483973" cy="427290"/>
            <a:chOff x="11097476" y="519193"/>
            <a:chExt cx="483973" cy="427290"/>
          </a:xfrm>
          <a:solidFill>
            <a:srgbClr val="000000"/>
          </a:solidFill>
        </p:grpSpPr>
        <p:sp>
          <p:nvSpPr>
            <p:cNvPr id="4" name="Freeform 3">
              <a:extLst>
                <a:ext uri="{FF2B5EF4-FFF2-40B4-BE49-F238E27FC236}">
                  <a16:creationId xmlns:a16="http://schemas.microsoft.com/office/drawing/2014/main" id="{6B70F71A-DCFD-57A9-416B-EE32F196C35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25BE778D-1CE0-1CEC-3146-39B066F7B0D4}"/>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6" name="TextBox 5">
            <a:extLst>
              <a:ext uri="{FF2B5EF4-FFF2-40B4-BE49-F238E27FC236}">
                <a16:creationId xmlns:a16="http://schemas.microsoft.com/office/drawing/2014/main" id="{8A27A992-8DF5-3226-5B6E-B9D7476AC073}"/>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2193882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aphic 6">
            <a:extLst>
              <a:ext uri="{FF2B5EF4-FFF2-40B4-BE49-F238E27FC236}">
                <a16:creationId xmlns:a16="http://schemas.microsoft.com/office/drawing/2014/main" id="{9F352539-F5AC-B36E-DC48-9F4662FFD081}"/>
              </a:ext>
            </a:extLst>
          </p:cNvPr>
          <p:cNvGrpSpPr/>
          <p:nvPr userDrawn="1"/>
        </p:nvGrpSpPr>
        <p:grpSpPr>
          <a:xfrm>
            <a:off x="11097476" y="519193"/>
            <a:ext cx="483973" cy="427290"/>
            <a:chOff x="11097476" y="519193"/>
            <a:chExt cx="483973" cy="427290"/>
          </a:xfrm>
          <a:solidFill>
            <a:srgbClr val="000000"/>
          </a:solidFill>
        </p:grpSpPr>
        <p:sp>
          <p:nvSpPr>
            <p:cNvPr id="3" name="Freeform 2">
              <a:extLst>
                <a:ext uri="{FF2B5EF4-FFF2-40B4-BE49-F238E27FC236}">
                  <a16:creationId xmlns:a16="http://schemas.microsoft.com/office/drawing/2014/main" id="{F0890D17-41AD-9057-7CF2-3B621967AA6E}"/>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1103C6CE-A9D7-54FA-F91B-E7D86C27721A}"/>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1F11B041-B51A-05E0-8EEF-E5FCB04BCACE}"/>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Tree>
    <p:extLst>
      <p:ext uri="{BB962C8B-B14F-4D97-AF65-F5344CB8AC3E}">
        <p14:creationId xmlns:p14="http://schemas.microsoft.com/office/powerpoint/2010/main" val="4233727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no footer">
    <p:spTree>
      <p:nvGrpSpPr>
        <p:cNvPr id="1" name=""/>
        <p:cNvGrpSpPr/>
        <p:nvPr/>
      </p:nvGrpSpPr>
      <p:grpSpPr>
        <a:xfrm>
          <a:off x="0" y="0"/>
          <a:ext cx="0" cy="0"/>
          <a:chOff x="0" y="0"/>
          <a:chExt cx="0" cy="0"/>
        </a:xfrm>
      </p:grpSpPr>
      <p:grpSp>
        <p:nvGrpSpPr>
          <p:cNvPr id="2" name="Graphic 6">
            <a:extLst>
              <a:ext uri="{FF2B5EF4-FFF2-40B4-BE49-F238E27FC236}">
                <a16:creationId xmlns:a16="http://schemas.microsoft.com/office/drawing/2014/main" id="{9F352539-F5AC-B36E-DC48-9F4662FFD081}"/>
              </a:ext>
            </a:extLst>
          </p:cNvPr>
          <p:cNvGrpSpPr/>
          <p:nvPr userDrawn="1"/>
        </p:nvGrpSpPr>
        <p:grpSpPr>
          <a:xfrm>
            <a:off x="11097476" y="519193"/>
            <a:ext cx="483973" cy="427290"/>
            <a:chOff x="11097476" y="519193"/>
            <a:chExt cx="483973" cy="427290"/>
          </a:xfrm>
          <a:solidFill>
            <a:srgbClr val="000000"/>
          </a:solidFill>
        </p:grpSpPr>
        <p:sp>
          <p:nvSpPr>
            <p:cNvPr id="3" name="Freeform 2">
              <a:extLst>
                <a:ext uri="{FF2B5EF4-FFF2-40B4-BE49-F238E27FC236}">
                  <a16:creationId xmlns:a16="http://schemas.microsoft.com/office/drawing/2014/main" id="{F0890D17-41AD-9057-7CF2-3B621967AA6E}"/>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1103C6CE-A9D7-54FA-F91B-E7D86C27721A}"/>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1403521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15" name="Graphic 2">
            <a:extLst>
              <a:ext uri="{FF2B5EF4-FFF2-40B4-BE49-F238E27FC236}">
                <a16:creationId xmlns:a16="http://schemas.microsoft.com/office/drawing/2014/main" id="{7F59AF95-E2CF-DD4F-FC74-E35434DF3561}"/>
              </a:ext>
            </a:extLst>
          </p:cNvPr>
          <p:cNvSpPr/>
          <p:nvPr userDrawn="1"/>
        </p:nvSpPr>
        <p:spPr>
          <a:xfrm flipV="1">
            <a:off x="4952449" y="1413967"/>
            <a:ext cx="7239551" cy="5444033"/>
          </a:xfrm>
          <a:custGeom>
            <a:avLst/>
            <a:gdLst>
              <a:gd name="connsiteX0" fmla="*/ 7239551 w 7239551"/>
              <a:gd name="connsiteY0" fmla="*/ 5444034 h 5444033"/>
              <a:gd name="connsiteX1" fmla="*/ 0 w 7239551"/>
              <a:gd name="connsiteY1" fmla="*/ 0 h 5444033"/>
              <a:gd name="connsiteX2" fmla="*/ 7239551 w 7239551"/>
              <a:gd name="connsiteY2" fmla="*/ 0 h 5444033"/>
              <a:gd name="connsiteX3" fmla="*/ 7239551 w 7239551"/>
              <a:gd name="connsiteY3" fmla="*/ 5444034 h 5444033"/>
            </a:gdLst>
            <a:ahLst/>
            <a:cxnLst>
              <a:cxn ang="0">
                <a:pos x="connsiteX0" y="connsiteY0"/>
              </a:cxn>
              <a:cxn ang="0">
                <a:pos x="connsiteX1" y="connsiteY1"/>
              </a:cxn>
              <a:cxn ang="0">
                <a:pos x="connsiteX2" y="connsiteY2"/>
              </a:cxn>
              <a:cxn ang="0">
                <a:pos x="connsiteX3" y="connsiteY3"/>
              </a:cxn>
            </a:cxnLst>
            <a:rect l="l" t="t" r="r" b="b"/>
            <a:pathLst>
              <a:path w="7239551" h="5444033">
                <a:moveTo>
                  <a:pt x="7239551" y="5444034"/>
                </a:moveTo>
                <a:lnTo>
                  <a:pt x="0" y="0"/>
                </a:lnTo>
                <a:lnTo>
                  <a:pt x="7239551" y="0"/>
                </a:lnTo>
                <a:lnTo>
                  <a:pt x="7239551" y="5444034"/>
                </a:lnTo>
                <a:close/>
              </a:path>
            </a:pathLst>
          </a:custGeom>
          <a:solidFill>
            <a:schemeClr val="accent3"/>
          </a:solidFill>
          <a:ln w="0" cap="flat">
            <a:noFill/>
            <a:prstDash val="solid"/>
            <a:miter/>
          </a:ln>
        </p:spPr>
        <p:txBody>
          <a:bodyPr rtlCol="0" anchor="ctr"/>
          <a:lstStyle/>
          <a:p>
            <a:endParaRPr lang="en-US"/>
          </a:p>
        </p:txBody>
      </p:sp>
      <p:sp>
        <p:nvSpPr>
          <p:cNvPr id="6" name="Rectangle 5"/>
          <p:cNvSpPr>
            <a:spLocks noChangeArrowheads="1"/>
          </p:cNvSpPr>
          <p:nvPr userDrawn="1"/>
        </p:nvSpPr>
        <p:spPr bwMode="auto">
          <a:xfrm>
            <a:off x="5893392" y="845399"/>
            <a:ext cx="4893380" cy="4933063"/>
          </a:xfrm>
          <a:prstGeom prst="rect">
            <a:avLst/>
          </a:prstGeom>
          <a:solidFill>
            <a:schemeClr val="accent1"/>
          </a:solidFill>
          <a:ln w="9525" algn="ctr">
            <a:noFill/>
            <a:miter lim="800000"/>
            <a:headEnd/>
            <a:tailEnd/>
          </a:ln>
        </p:spPr>
        <p:txBody>
          <a:bodyPr wrap="none" anchor="ctr"/>
          <a:lstStyle/>
          <a:p>
            <a:endParaRPr lang="en-US">
              <a:solidFill>
                <a:srgbClr val="000000"/>
              </a:solidFill>
            </a:endParaRPr>
          </a:p>
        </p:txBody>
      </p:sp>
      <p:sp>
        <p:nvSpPr>
          <p:cNvPr id="12" name="Picture Placeholder 11"/>
          <p:cNvSpPr>
            <a:spLocks noGrp="1"/>
          </p:cNvSpPr>
          <p:nvPr>
            <p:ph type="pic" sz="quarter" idx="10"/>
          </p:nvPr>
        </p:nvSpPr>
        <p:spPr>
          <a:xfrm>
            <a:off x="6018398" y="964515"/>
            <a:ext cx="4643369" cy="4694830"/>
          </a:xfrm>
          <a:custGeom>
            <a:avLst/>
            <a:gdLst>
              <a:gd name="connsiteX0" fmla="*/ 0 w 3788111"/>
              <a:gd name="connsiteY0" fmla="*/ 0 h 1347600"/>
              <a:gd name="connsiteX1" fmla="*/ 3788111 w 3788111"/>
              <a:gd name="connsiteY1" fmla="*/ 0 h 1347600"/>
              <a:gd name="connsiteX2" fmla="*/ 3788111 w 3788111"/>
              <a:gd name="connsiteY2" fmla="*/ 1347600 h 1347600"/>
              <a:gd name="connsiteX3" fmla="*/ 0 w 3788111"/>
              <a:gd name="connsiteY3" fmla="*/ 1347600 h 1347600"/>
            </a:gdLst>
            <a:ahLst/>
            <a:cxnLst>
              <a:cxn ang="0">
                <a:pos x="connsiteX0" y="connsiteY0"/>
              </a:cxn>
              <a:cxn ang="0">
                <a:pos x="connsiteX1" y="connsiteY1"/>
              </a:cxn>
              <a:cxn ang="0">
                <a:pos x="connsiteX2" y="connsiteY2"/>
              </a:cxn>
              <a:cxn ang="0">
                <a:pos x="connsiteX3" y="connsiteY3"/>
              </a:cxn>
            </a:cxnLst>
            <a:rect l="l" t="t" r="r" b="b"/>
            <a:pathLst>
              <a:path w="3788111" h="1347600">
                <a:moveTo>
                  <a:pt x="0" y="0"/>
                </a:moveTo>
                <a:lnTo>
                  <a:pt x="3788111" y="0"/>
                </a:lnTo>
                <a:lnTo>
                  <a:pt x="3788111" y="1347600"/>
                </a:lnTo>
                <a:lnTo>
                  <a:pt x="0" y="1347600"/>
                </a:lnTo>
                <a:close/>
              </a:path>
            </a:pathLst>
          </a:custGeom>
        </p:spPr>
        <p:txBody>
          <a:bodyPr rtlCol="0">
            <a:noAutofit/>
          </a:bodyPr>
          <a:lstStyle/>
          <a:p>
            <a:pPr lvl="0"/>
            <a:r>
              <a:rPr lang="en-US" noProof="0"/>
              <a:t>Click icon to add picture</a:t>
            </a:r>
          </a:p>
        </p:txBody>
      </p:sp>
      <p:sp>
        <p:nvSpPr>
          <p:cNvPr id="8" name="Slide Number Placeholder 23"/>
          <p:cNvSpPr>
            <a:spLocks noGrp="1"/>
          </p:cNvSpPr>
          <p:nvPr>
            <p:ph type="sldNum" sz="quarter" idx="12"/>
          </p:nvPr>
        </p:nvSpPr>
        <p:spPr>
          <a:xfrm>
            <a:off x="5778500" y="6517787"/>
            <a:ext cx="635000" cy="302958"/>
          </a:xfrm>
        </p:spPr>
        <p:txBody>
          <a:bodyPr/>
          <a:lstStyle>
            <a:lvl1pPr>
              <a:defRPr baseline="0">
                <a:solidFill>
                  <a:schemeClr val="bg1"/>
                </a:solidFill>
              </a:defRPr>
            </a:lvl1pPr>
          </a:lstStyle>
          <a:p>
            <a:fld id="{0311C453-A4DB-6F42-8F82-F5F619D58FB8}" type="slidenum">
              <a:rPr lang="en-US" smtClean="0">
                <a:solidFill>
                  <a:srgbClr val="FFFFFF"/>
                </a:solidFill>
              </a:rPr>
              <a:pPr/>
              <a:t>‹#›</a:t>
            </a:fld>
            <a:endParaRPr lang="en-US" dirty="0">
              <a:solidFill>
                <a:srgbClr val="FFFFFF"/>
              </a:solidFill>
            </a:endParaRPr>
          </a:p>
        </p:txBody>
      </p:sp>
      <p:grpSp>
        <p:nvGrpSpPr>
          <p:cNvPr id="3" name="Graphic 6">
            <a:extLst>
              <a:ext uri="{FF2B5EF4-FFF2-40B4-BE49-F238E27FC236}">
                <a16:creationId xmlns:a16="http://schemas.microsoft.com/office/drawing/2014/main" id="{73D34509-0E8D-7636-0470-6DD9E57E1A2B}"/>
              </a:ext>
            </a:extLst>
          </p:cNvPr>
          <p:cNvGrpSpPr/>
          <p:nvPr userDrawn="1"/>
        </p:nvGrpSpPr>
        <p:grpSpPr>
          <a:xfrm>
            <a:off x="11097476" y="519193"/>
            <a:ext cx="483973" cy="427290"/>
            <a:chOff x="11097476" y="519193"/>
            <a:chExt cx="483973" cy="427290"/>
          </a:xfrm>
          <a:solidFill>
            <a:srgbClr val="000000"/>
          </a:solidFill>
        </p:grpSpPr>
        <p:sp>
          <p:nvSpPr>
            <p:cNvPr id="4" name="Freeform 3">
              <a:extLst>
                <a:ext uri="{FF2B5EF4-FFF2-40B4-BE49-F238E27FC236}">
                  <a16:creationId xmlns:a16="http://schemas.microsoft.com/office/drawing/2014/main" id="{9268C6D7-C327-CB52-AB2C-0C1D31208CFA}"/>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5451BBD1-A742-214B-6B3E-4093A87DAF54}"/>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0F85EEF3-6B44-C3C6-3A05-3DF8DDFC765F}"/>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
        <p:nvSpPr>
          <p:cNvPr id="10" name="Title 1">
            <a:extLst>
              <a:ext uri="{FF2B5EF4-FFF2-40B4-BE49-F238E27FC236}">
                <a16:creationId xmlns:a16="http://schemas.microsoft.com/office/drawing/2014/main" id="{FC1968CA-C06F-E500-F557-668EF86FF0F1}"/>
              </a:ext>
            </a:extLst>
          </p:cNvPr>
          <p:cNvSpPr>
            <a:spLocks noGrp="1"/>
          </p:cNvSpPr>
          <p:nvPr>
            <p:ph type="title"/>
          </p:nvPr>
        </p:nvSpPr>
        <p:spPr>
          <a:xfrm>
            <a:off x="529167" y="519193"/>
            <a:ext cx="4593422" cy="703475"/>
          </a:xfrm>
          <a:prstGeom prst="rect">
            <a:avLst/>
          </a:prstGeom>
        </p:spPr>
        <p:txBody>
          <a:body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67BAD756-91D8-E83E-645A-282FC881F86C}"/>
              </a:ext>
            </a:extLst>
          </p:cNvPr>
          <p:cNvSpPr>
            <a:spLocks noGrp="1"/>
          </p:cNvSpPr>
          <p:nvPr>
            <p:ph idx="1"/>
          </p:nvPr>
        </p:nvSpPr>
        <p:spPr>
          <a:xfrm>
            <a:off x="529166" y="1435100"/>
            <a:ext cx="507006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1140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hoto with Text 1">
    <p:bg>
      <p:bgRef idx="1001">
        <a:schemeClr val="bg1"/>
      </p:bgRef>
    </p:bg>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D86D2BE3-921A-A48D-2680-7BAC135AFB63}"/>
              </a:ext>
            </a:extLst>
          </p:cNvPr>
          <p:cNvSpPr/>
          <p:nvPr userDrawn="1"/>
        </p:nvSpPr>
        <p:spPr>
          <a:xfrm flipV="1">
            <a:off x="4952449" y="1413967"/>
            <a:ext cx="7239551" cy="5444033"/>
          </a:xfrm>
          <a:custGeom>
            <a:avLst/>
            <a:gdLst>
              <a:gd name="connsiteX0" fmla="*/ 7239551 w 7239551"/>
              <a:gd name="connsiteY0" fmla="*/ 5444034 h 5444033"/>
              <a:gd name="connsiteX1" fmla="*/ 0 w 7239551"/>
              <a:gd name="connsiteY1" fmla="*/ 0 h 5444033"/>
              <a:gd name="connsiteX2" fmla="*/ 7239551 w 7239551"/>
              <a:gd name="connsiteY2" fmla="*/ 0 h 5444033"/>
              <a:gd name="connsiteX3" fmla="*/ 7239551 w 7239551"/>
              <a:gd name="connsiteY3" fmla="*/ 5444034 h 5444033"/>
            </a:gdLst>
            <a:ahLst/>
            <a:cxnLst>
              <a:cxn ang="0">
                <a:pos x="connsiteX0" y="connsiteY0"/>
              </a:cxn>
              <a:cxn ang="0">
                <a:pos x="connsiteX1" y="connsiteY1"/>
              </a:cxn>
              <a:cxn ang="0">
                <a:pos x="connsiteX2" y="connsiteY2"/>
              </a:cxn>
              <a:cxn ang="0">
                <a:pos x="connsiteX3" y="connsiteY3"/>
              </a:cxn>
            </a:cxnLst>
            <a:rect l="l" t="t" r="r" b="b"/>
            <a:pathLst>
              <a:path w="7239551" h="5444033">
                <a:moveTo>
                  <a:pt x="7239551" y="5444034"/>
                </a:moveTo>
                <a:lnTo>
                  <a:pt x="0" y="0"/>
                </a:lnTo>
                <a:lnTo>
                  <a:pt x="7239551" y="0"/>
                </a:lnTo>
                <a:lnTo>
                  <a:pt x="7239551" y="5444034"/>
                </a:lnTo>
                <a:close/>
              </a:path>
            </a:pathLst>
          </a:custGeom>
          <a:solidFill>
            <a:schemeClr val="accent3"/>
          </a:solidFill>
          <a:ln w="0" cap="flat">
            <a:noFill/>
            <a:prstDash val="solid"/>
            <a:miter/>
          </a:ln>
        </p:spPr>
        <p:txBody>
          <a:bodyPr rtlCol="0" anchor="ctr"/>
          <a:lstStyle/>
          <a:p>
            <a:endParaRPr lang="en-US"/>
          </a:p>
        </p:txBody>
      </p:sp>
      <p:sp>
        <p:nvSpPr>
          <p:cNvPr id="7" name="Picture Placeholder 6">
            <a:extLst>
              <a:ext uri="{FF2B5EF4-FFF2-40B4-BE49-F238E27FC236}">
                <a16:creationId xmlns:a16="http://schemas.microsoft.com/office/drawing/2014/main" id="{9A66F217-0E52-4AD8-82BA-AB332C59638C}"/>
              </a:ext>
            </a:extLst>
          </p:cNvPr>
          <p:cNvSpPr>
            <a:spLocks noGrp="1" noChangeAspect="1"/>
          </p:cNvSpPr>
          <p:nvPr>
            <p:ph type="pic" sz="quarter" idx="15"/>
          </p:nvPr>
        </p:nvSpPr>
        <p:spPr>
          <a:xfrm>
            <a:off x="4741304" y="0"/>
            <a:ext cx="5852160" cy="5852160"/>
          </a:xfrm>
          <a:prstGeom prst="rect">
            <a:avLst/>
          </a:prstGeom>
        </p:spPr>
        <p:txBody>
          <a:bodyPr anchor="ctr"/>
          <a:lstStyle>
            <a:lvl1pPr marL="0" indent="0" algn="ctr">
              <a:buNone/>
              <a:defRPr>
                <a:solidFill>
                  <a:schemeClr val="bg1"/>
                </a:solidFill>
              </a:defRPr>
            </a:lvl1pPr>
          </a:lstStyle>
          <a:p>
            <a:r>
              <a:rPr lang="en-US"/>
              <a:t>Click icon to add picture</a:t>
            </a:r>
            <a:endParaRPr lang="en-US" dirty="0"/>
          </a:p>
        </p:txBody>
      </p:sp>
      <p:sp>
        <p:nvSpPr>
          <p:cNvPr id="6" name="TextBox 5">
            <a:extLst>
              <a:ext uri="{FF2B5EF4-FFF2-40B4-BE49-F238E27FC236}">
                <a16:creationId xmlns:a16="http://schemas.microsoft.com/office/drawing/2014/main" id="{99B008CC-AF34-1E47-D712-C329E3DF2643}"/>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grpSp>
        <p:nvGrpSpPr>
          <p:cNvPr id="12" name="Graphic 6">
            <a:extLst>
              <a:ext uri="{FF2B5EF4-FFF2-40B4-BE49-F238E27FC236}">
                <a16:creationId xmlns:a16="http://schemas.microsoft.com/office/drawing/2014/main" id="{3D5C08DD-D8EE-96E6-9841-FE08DEF4EAA7}"/>
              </a:ext>
            </a:extLst>
          </p:cNvPr>
          <p:cNvGrpSpPr/>
          <p:nvPr userDrawn="1"/>
        </p:nvGrpSpPr>
        <p:grpSpPr>
          <a:xfrm>
            <a:off x="11097476" y="519193"/>
            <a:ext cx="483973" cy="427290"/>
            <a:chOff x="11097476" y="519193"/>
            <a:chExt cx="483973" cy="427290"/>
          </a:xfrm>
          <a:solidFill>
            <a:srgbClr val="000000"/>
          </a:solidFill>
        </p:grpSpPr>
        <p:sp>
          <p:nvSpPr>
            <p:cNvPr id="13" name="Freeform 12">
              <a:extLst>
                <a:ext uri="{FF2B5EF4-FFF2-40B4-BE49-F238E27FC236}">
                  <a16:creationId xmlns:a16="http://schemas.microsoft.com/office/drawing/2014/main" id="{6F4B3EC1-52A5-771A-F268-4BB305E24D39}"/>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BBB4D21-3F96-60F5-B27A-9B2039D6E2B0}"/>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5" name="Content Placeholder 2">
            <a:extLst>
              <a:ext uri="{FF2B5EF4-FFF2-40B4-BE49-F238E27FC236}">
                <a16:creationId xmlns:a16="http://schemas.microsoft.com/office/drawing/2014/main" id="{38C79C9D-8425-F73D-1849-7FA179C028F4}"/>
              </a:ext>
            </a:extLst>
          </p:cNvPr>
          <p:cNvSpPr>
            <a:spLocks noGrp="1"/>
          </p:cNvSpPr>
          <p:nvPr>
            <p:ph idx="1"/>
          </p:nvPr>
        </p:nvSpPr>
        <p:spPr>
          <a:xfrm>
            <a:off x="631825" y="1435100"/>
            <a:ext cx="36775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a:extLst>
              <a:ext uri="{FF2B5EF4-FFF2-40B4-BE49-F238E27FC236}">
                <a16:creationId xmlns:a16="http://schemas.microsoft.com/office/drawing/2014/main" id="{55085D4B-B3AF-1964-C798-C17189BB70AD}"/>
              </a:ext>
            </a:extLst>
          </p:cNvPr>
          <p:cNvSpPr>
            <a:spLocks noGrp="1"/>
          </p:cNvSpPr>
          <p:nvPr>
            <p:ph type="title"/>
          </p:nvPr>
        </p:nvSpPr>
        <p:spPr>
          <a:xfrm>
            <a:off x="631825" y="519193"/>
            <a:ext cx="3677520" cy="703475"/>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7527302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hoto with Text 3">
    <p:bg>
      <p:bgPr>
        <a:solidFill>
          <a:schemeClr val="bg1"/>
        </a:solidFill>
        <a:effectLst/>
      </p:bgPr>
    </p:bg>
    <p:spTree>
      <p:nvGrpSpPr>
        <p:cNvPr id="1" name=""/>
        <p:cNvGrpSpPr/>
        <p:nvPr/>
      </p:nvGrpSpPr>
      <p:grpSpPr>
        <a:xfrm>
          <a:off x="0" y="0"/>
          <a:ext cx="0" cy="0"/>
          <a:chOff x="0" y="0"/>
          <a:chExt cx="0" cy="0"/>
        </a:xfrm>
      </p:grpSpPr>
      <p:sp>
        <p:nvSpPr>
          <p:cNvPr id="2" name="Graphic 2">
            <a:extLst>
              <a:ext uri="{FF2B5EF4-FFF2-40B4-BE49-F238E27FC236}">
                <a16:creationId xmlns:a16="http://schemas.microsoft.com/office/drawing/2014/main" id="{B6B99BFF-9FB1-73BC-5A9D-15B57511172A}"/>
              </a:ext>
            </a:extLst>
          </p:cNvPr>
          <p:cNvSpPr/>
          <p:nvPr userDrawn="1"/>
        </p:nvSpPr>
        <p:spPr>
          <a:xfrm flipV="1">
            <a:off x="4952449" y="1413967"/>
            <a:ext cx="7239551" cy="5444033"/>
          </a:xfrm>
          <a:custGeom>
            <a:avLst/>
            <a:gdLst>
              <a:gd name="connsiteX0" fmla="*/ 7239551 w 7239551"/>
              <a:gd name="connsiteY0" fmla="*/ 5444034 h 5444033"/>
              <a:gd name="connsiteX1" fmla="*/ 0 w 7239551"/>
              <a:gd name="connsiteY1" fmla="*/ 0 h 5444033"/>
              <a:gd name="connsiteX2" fmla="*/ 7239551 w 7239551"/>
              <a:gd name="connsiteY2" fmla="*/ 0 h 5444033"/>
              <a:gd name="connsiteX3" fmla="*/ 7239551 w 7239551"/>
              <a:gd name="connsiteY3" fmla="*/ 5444034 h 5444033"/>
            </a:gdLst>
            <a:ahLst/>
            <a:cxnLst>
              <a:cxn ang="0">
                <a:pos x="connsiteX0" y="connsiteY0"/>
              </a:cxn>
              <a:cxn ang="0">
                <a:pos x="connsiteX1" y="connsiteY1"/>
              </a:cxn>
              <a:cxn ang="0">
                <a:pos x="connsiteX2" y="connsiteY2"/>
              </a:cxn>
              <a:cxn ang="0">
                <a:pos x="connsiteX3" y="connsiteY3"/>
              </a:cxn>
            </a:cxnLst>
            <a:rect l="l" t="t" r="r" b="b"/>
            <a:pathLst>
              <a:path w="7239551" h="5444033">
                <a:moveTo>
                  <a:pt x="7239551" y="5444034"/>
                </a:moveTo>
                <a:lnTo>
                  <a:pt x="0" y="0"/>
                </a:lnTo>
                <a:lnTo>
                  <a:pt x="7239551" y="0"/>
                </a:lnTo>
                <a:lnTo>
                  <a:pt x="7239551" y="5444034"/>
                </a:lnTo>
                <a:close/>
              </a:path>
            </a:pathLst>
          </a:custGeom>
          <a:solidFill>
            <a:schemeClr val="accent4"/>
          </a:solidFill>
          <a:ln w="0" cap="flat">
            <a:noFill/>
            <a:prstDash val="solid"/>
            <a:miter/>
          </a:ln>
        </p:spPr>
        <p:txBody>
          <a:bodyPr rtlCol="0" anchor="ctr"/>
          <a:lstStyle/>
          <a:p>
            <a:endParaRPr lang="en-US"/>
          </a:p>
        </p:txBody>
      </p:sp>
      <p:sp>
        <p:nvSpPr>
          <p:cNvPr id="6" name="TextBox 5">
            <a:extLst>
              <a:ext uri="{FF2B5EF4-FFF2-40B4-BE49-F238E27FC236}">
                <a16:creationId xmlns:a16="http://schemas.microsoft.com/office/drawing/2014/main" id="{5DC37588-9966-9166-6BB4-A85FDF16C51A}"/>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grpSp>
        <p:nvGrpSpPr>
          <p:cNvPr id="13" name="Graphic 6">
            <a:extLst>
              <a:ext uri="{FF2B5EF4-FFF2-40B4-BE49-F238E27FC236}">
                <a16:creationId xmlns:a16="http://schemas.microsoft.com/office/drawing/2014/main" id="{60087B3D-96BD-A284-6D21-87CF215DDB4E}"/>
              </a:ext>
            </a:extLst>
          </p:cNvPr>
          <p:cNvGrpSpPr/>
          <p:nvPr userDrawn="1"/>
        </p:nvGrpSpPr>
        <p:grpSpPr>
          <a:xfrm>
            <a:off x="11097476" y="519193"/>
            <a:ext cx="483973" cy="427290"/>
            <a:chOff x="11097476" y="519193"/>
            <a:chExt cx="483973" cy="427290"/>
          </a:xfrm>
          <a:solidFill>
            <a:srgbClr val="000000"/>
          </a:solidFill>
        </p:grpSpPr>
        <p:sp>
          <p:nvSpPr>
            <p:cNvPr id="14" name="Freeform 13">
              <a:extLst>
                <a:ext uri="{FF2B5EF4-FFF2-40B4-BE49-F238E27FC236}">
                  <a16:creationId xmlns:a16="http://schemas.microsoft.com/office/drawing/2014/main" id="{0AD065B2-8369-C42A-D8D6-425BD1AF3E0B}"/>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6D7D39E6-C7A5-AFD3-C4AD-D05E19D4AA8A}"/>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7" name="Picture Placeholder 6">
            <a:extLst>
              <a:ext uri="{FF2B5EF4-FFF2-40B4-BE49-F238E27FC236}">
                <a16:creationId xmlns:a16="http://schemas.microsoft.com/office/drawing/2014/main" id="{557E8942-9944-337B-4625-FD71AB039487}"/>
              </a:ext>
            </a:extLst>
          </p:cNvPr>
          <p:cNvSpPr>
            <a:spLocks noGrp="1" noChangeAspect="1"/>
          </p:cNvSpPr>
          <p:nvPr>
            <p:ph type="pic" sz="quarter" idx="15"/>
          </p:nvPr>
        </p:nvSpPr>
        <p:spPr>
          <a:xfrm>
            <a:off x="6157688" y="1214438"/>
            <a:ext cx="4572000" cy="4572000"/>
          </a:xfrm>
          <a:prstGeom prst="rect">
            <a:avLst/>
          </a:prstGeom>
        </p:spPr>
        <p:txBody>
          <a:bodyPr anchor="ctr"/>
          <a:lstStyle>
            <a:lvl1pPr marL="0" indent="0" algn="ctr">
              <a:buNone/>
              <a:defRPr>
                <a:solidFill>
                  <a:schemeClr val="bg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id="{9D1CDDE3-77E3-2CD6-EFAD-CAD2E7B9B812}"/>
              </a:ext>
            </a:extLst>
          </p:cNvPr>
          <p:cNvSpPr>
            <a:spLocks noGrp="1"/>
          </p:cNvSpPr>
          <p:nvPr>
            <p:ph type="title"/>
          </p:nvPr>
        </p:nvSpPr>
        <p:spPr>
          <a:xfrm>
            <a:off x="631825" y="519193"/>
            <a:ext cx="5322927" cy="703475"/>
          </a:xfrm>
          <a:prstGeom prst="rect">
            <a:avLst/>
          </a:prstGeom>
        </p:spPr>
        <p:txBody>
          <a:bodyPr/>
          <a:lstStyle/>
          <a:p>
            <a:r>
              <a:rPr lang="en-US"/>
              <a:t>Click to edit Master title style</a:t>
            </a:r>
            <a:endParaRPr lang="en-US" dirty="0"/>
          </a:p>
        </p:txBody>
      </p:sp>
      <p:sp>
        <p:nvSpPr>
          <p:cNvPr id="19" name="Content Placeholder 2">
            <a:extLst>
              <a:ext uri="{FF2B5EF4-FFF2-40B4-BE49-F238E27FC236}">
                <a16:creationId xmlns:a16="http://schemas.microsoft.com/office/drawing/2014/main" id="{2D25E2D8-E3D5-00FF-405D-559ABD0B1C06}"/>
              </a:ext>
            </a:extLst>
          </p:cNvPr>
          <p:cNvSpPr>
            <a:spLocks noGrp="1"/>
          </p:cNvSpPr>
          <p:nvPr>
            <p:ph idx="1"/>
          </p:nvPr>
        </p:nvSpPr>
        <p:spPr>
          <a:xfrm>
            <a:off x="631825" y="1435100"/>
            <a:ext cx="53229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7178035"/>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hoto with Text 4">
    <p:bg>
      <p:bgPr>
        <a:solidFill>
          <a:schemeClr val="bg1"/>
        </a:solidFill>
        <a:effectLst/>
      </p:bgPr>
    </p:bg>
    <p:spTree>
      <p:nvGrpSpPr>
        <p:cNvPr id="1" name=""/>
        <p:cNvGrpSpPr/>
        <p:nvPr/>
      </p:nvGrpSpPr>
      <p:grpSpPr>
        <a:xfrm>
          <a:off x="0" y="0"/>
          <a:ext cx="0" cy="0"/>
          <a:chOff x="0" y="0"/>
          <a:chExt cx="0" cy="0"/>
        </a:xfrm>
      </p:grpSpPr>
      <p:sp>
        <p:nvSpPr>
          <p:cNvPr id="12" name="Graphic 2">
            <a:extLst>
              <a:ext uri="{FF2B5EF4-FFF2-40B4-BE49-F238E27FC236}">
                <a16:creationId xmlns:a16="http://schemas.microsoft.com/office/drawing/2014/main" id="{7D9DF30A-BFEB-9DB0-EBCD-8E32ABDC01D5}"/>
              </a:ext>
            </a:extLst>
          </p:cNvPr>
          <p:cNvSpPr/>
          <p:nvPr userDrawn="1"/>
        </p:nvSpPr>
        <p:spPr>
          <a:xfrm rot="16200000" flipV="1">
            <a:off x="6159167" y="854021"/>
            <a:ext cx="6886855" cy="5178811"/>
          </a:xfrm>
          <a:custGeom>
            <a:avLst/>
            <a:gdLst>
              <a:gd name="connsiteX0" fmla="*/ 7239551 w 7239551"/>
              <a:gd name="connsiteY0" fmla="*/ 5444034 h 5444033"/>
              <a:gd name="connsiteX1" fmla="*/ 0 w 7239551"/>
              <a:gd name="connsiteY1" fmla="*/ 0 h 5444033"/>
              <a:gd name="connsiteX2" fmla="*/ 7239551 w 7239551"/>
              <a:gd name="connsiteY2" fmla="*/ 0 h 5444033"/>
              <a:gd name="connsiteX3" fmla="*/ 7239551 w 7239551"/>
              <a:gd name="connsiteY3" fmla="*/ 5444034 h 5444033"/>
            </a:gdLst>
            <a:ahLst/>
            <a:cxnLst>
              <a:cxn ang="0">
                <a:pos x="connsiteX0" y="connsiteY0"/>
              </a:cxn>
              <a:cxn ang="0">
                <a:pos x="connsiteX1" y="connsiteY1"/>
              </a:cxn>
              <a:cxn ang="0">
                <a:pos x="connsiteX2" y="connsiteY2"/>
              </a:cxn>
              <a:cxn ang="0">
                <a:pos x="connsiteX3" y="connsiteY3"/>
              </a:cxn>
            </a:cxnLst>
            <a:rect l="l" t="t" r="r" b="b"/>
            <a:pathLst>
              <a:path w="7239551" h="5444033">
                <a:moveTo>
                  <a:pt x="7239551" y="5444034"/>
                </a:moveTo>
                <a:lnTo>
                  <a:pt x="0" y="0"/>
                </a:lnTo>
                <a:lnTo>
                  <a:pt x="7239551" y="0"/>
                </a:lnTo>
                <a:lnTo>
                  <a:pt x="7239551" y="5444034"/>
                </a:lnTo>
                <a:close/>
              </a:path>
            </a:pathLst>
          </a:custGeom>
          <a:solidFill>
            <a:schemeClr val="accent4"/>
          </a:solidFill>
          <a:ln w="0" cap="flat">
            <a:noFill/>
            <a:prstDash val="solid"/>
            <a:miter/>
          </a:ln>
        </p:spPr>
        <p:txBody>
          <a:bodyPr rtlCol="0" anchor="ctr"/>
          <a:lstStyle/>
          <a:p>
            <a:endParaRPr lang="en-US"/>
          </a:p>
        </p:txBody>
      </p:sp>
      <p:sp>
        <p:nvSpPr>
          <p:cNvPr id="15" name="Slide Number Placeholder 23">
            <a:extLst>
              <a:ext uri="{FF2B5EF4-FFF2-40B4-BE49-F238E27FC236}">
                <a16:creationId xmlns:a16="http://schemas.microsoft.com/office/drawing/2014/main" id="{2D83EE63-C2CB-C649-8D7C-24EF9BBFE464}"/>
              </a:ext>
            </a:extLst>
          </p:cNvPr>
          <p:cNvSpPr>
            <a:spLocks noGrp="1"/>
          </p:cNvSpPr>
          <p:nvPr>
            <p:ph type="sldNum" sz="quarter" idx="12"/>
          </p:nvPr>
        </p:nvSpPr>
        <p:spPr>
          <a:xfrm>
            <a:off x="5778500" y="6517787"/>
            <a:ext cx="635000" cy="302958"/>
          </a:xfrm>
        </p:spPr>
        <p:txBody>
          <a:bodyPr/>
          <a:lstStyle>
            <a:lvl1pPr>
              <a:defRPr baseline="0">
                <a:solidFill>
                  <a:schemeClr val="bg1"/>
                </a:solidFill>
              </a:defRPr>
            </a:lvl1pPr>
          </a:lstStyle>
          <a:p>
            <a:fld id="{0311C453-A4DB-6F42-8F82-F5F619D58FB8}" type="slidenum">
              <a:rPr lang="en-US" smtClean="0">
                <a:solidFill>
                  <a:srgbClr val="FFFFFF"/>
                </a:solidFill>
              </a:rPr>
              <a:pPr/>
              <a:t>‹#›</a:t>
            </a:fld>
            <a:endParaRPr lang="en-US" dirty="0">
              <a:solidFill>
                <a:srgbClr val="FFFFFF"/>
              </a:solidFill>
            </a:endParaRPr>
          </a:p>
        </p:txBody>
      </p:sp>
      <p:grpSp>
        <p:nvGrpSpPr>
          <p:cNvPr id="3" name="Graphic 6">
            <a:extLst>
              <a:ext uri="{FF2B5EF4-FFF2-40B4-BE49-F238E27FC236}">
                <a16:creationId xmlns:a16="http://schemas.microsoft.com/office/drawing/2014/main" id="{B9026344-DFEF-DA85-3B05-674B5015CFF8}"/>
              </a:ext>
            </a:extLst>
          </p:cNvPr>
          <p:cNvGrpSpPr/>
          <p:nvPr userDrawn="1"/>
        </p:nvGrpSpPr>
        <p:grpSpPr>
          <a:xfrm>
            <a:off x="11097476" y="519193"/>
            <a:ext cx="483973" cy="427290"/>
            <a:chOff x="11097476" y="519193"/>
            <a:chExt cx="483973" cy="427290"/>
          </a:xfrm>
          <a:solidFill>
            <a:srgbClr val="000000"/>
          </a:solidFill>
        </p:grpSpPr>
        <p:sp>
          <p:nvSpPr>
            <p:cNvPr id="4" name="Freeform 3">
              <a:extLst>
                <a:ext uri="{FF2B5EF4-FFF2-40B4-BE49-F238E27FC236}">
                  <a16:creationId xmlns:a16="http://schemas.microsoft.com/office/drawing/2014/main" id="{4E41A8C5-4D25-A60E-2152-391AFB48248B}"/>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4C07D352-6164-896B-EC11-2FF8E89F3C80}"/>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6" name="TextBox 5">
            <a:extLst>
              <a:ext uri="{FF2B5EF4-FFF2-40B4-BE49-F238E27FC236}">
                <a16:creationId xmlns:a16="http://schemas.microsoft.com/office/drawing/2014/main" id="{5E968EBC-0CB4-C630-9326-11243F910457}"/>
              </a:ext>
            </a:extLst>
          </p:cNvPr>
          <p:cNvSpPr txBox="1"/>
          <p:nvPr userDrawn="1"/>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©2025 SRI INTERNATIONAL. ALL RIGHTS RESERVED. PROPRIETARY.</a:t>
            </a:r>
          </a:p>
        </p:txBody>
      </p:sp>
      <p:sp>
        <p:nvSpPr>
          <p:cNvPr id="11" name="Picture Placeholder 6">
            <a:extLst>
              <a:ext uri="{FF2B5EF4-FFF2-40B4-BE49-F238E27FC236}">
                <a16:creationId xmlns:a16="http://schemas.microsoft.com/office/drawing/2014/main" id="{8E457A5D-B71A-7AC4-012A-1203E7629587}"/>
              </a:ext>
            </a:extLst>
          </p:cNvPr>
          <p:cNvSpPr>
            <a:spLocks noGrp="1" noChangeAspect="1"/>
          </p:cNvSpPr>
          <p:nvPr>
            <p:ph type="pic" sz="quarter" idx="15"/>
          </p:nvPr>
        </p:nvSpPr>
        <p:spPr>
          <a:xfrm>
            <a:off x="6157688" y="1214438"/>
            <a:ext cx="4572000" cy="4572000"/>
          </a:xfrm>
          <a:prstGeom prst="rect">
            <a:avLst/>
          </a:prstGeom>
        </p:spPr>
        <p:txBody>
          <a:bodyPr anchor="ctr"/>
          <a:lstStyle>
            <a:lvl1pPr marL="0" indent="0" algn="ctr">
              <a:buNone/>
              <a:defRPr>
                <a:solidFill>
                  <a:schemeClr val="bg1"/>
                </a:solidFill>
              </a:defRPr>
            </a:lvl1pPr>
          </a:lstStyle>
          <a:p>
            <a:r>
              <a:rPr lang="en-US"/>
              <a:t>Click icon to add picture</a:t>
            </a:r>
            <a:endParaRPr lang="en-US" dirty="0"/>
          </a:p>
        </p:txBody>
      </p:sp>
      <p:sp>
        <p:nvSpPr>
          <p:cNvPr id="13" name="Title 1">
            <a:extLst>
              <a:ext uri="{FF2B5EF4-FFF2-40B4-BE49-F238E27FC236}">
                <a16:creationId xmlns:a16="http://schemas.microsoft.com/office/drawing/2014/main" id="{C182291D-B2FD-3B54-9C41-42271A5F217F}"/>
              </a:ext>
            </a:extLst>
          </p:cNvPr>
          <p:cNvSpPr>
            <a:spLocks noGrp="1"/>
          </p:cNvSpPr>
          <p:nvPr>
            <p:ph type="title"/>
          </p:nvPr>
        </p:nvSpPr>
        <p:spPr>
          <a:xfrm>
            <a:off x="631825" y="519193"/>
            <a:ext cx="5322927" cy="703475"/>
          </a:xfrm>
          <a:prstGeom prst="rect">
            <a:avLst/>
          </a:prstGeom>
        </p:spPr>
        <p:txBody>
          <a:body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DBFDB94-83FC-9AA2-A675-73E77BDCB471}"/>
              </a:ext>
            </a:extLst>
          </p:cNvPr>
          <p:cNvSpPr>
            <a:spLocks noGrp="1"/>
          </p:cNvSpPr>
          <p:nvPr>
            <p:ph idx="1"/>
          </p:nvPr>
        </p:nvSpPr>
        <p:spPr>
          <a:xfrm>
            <a:off x="631825" y="1435100"/>
            <a:ext cx="532292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7399638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4632" y="365126"/>
            <a:ext cx="10871200" cy="617008"/>
          </a:xfrm>
        </p:spPr>
        <p:txBody>
          <a:bodyPr>
            <a:noAutofit/>
          </a:bodyPr>
          <a:lstStyle>
            <a:lvl1pPr>
              <a:defRPr sz="3400" b="1" i="0" baseline="0">
                <a:latin typeface="+mj-lt"/>
                <a:ea typeface="Helvetica Neue" charset="0"/>
                <a:cs typeface="Helvetica Neue" charset="0"/>
              </a:defRPr>
            </a:lvl1p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0311C453-A4DB-6F42-8F82-F5F619D58FB8}" type="slidenum">
              <a:rPr lang="en-US" smtClean="0"/>
              <a:t>‹#›</a:t>
            </a:fld>
            <a:endParaRPr lang="en-US"/>
          </a:p>
        </p:txBody>
      </p:sp>
      <p:sp>
        <p:nvSpPr>
          <p:cNvPr id="5" name="Text Placeholder 4"/>
          <p:cNvSpPr>
            <a:spLocks noGrp="1"/>
          </p:cNvSpPr>
          <p:nvPr>
            <p:ph type="body" sz="quarter" idx="13"/>
          </p:nvPr>
        </p:nvSpPr>
        <p:spPr>
          <a:xfrm>
            <a:off x="482600" y="1254034"/>
            <a:ext cx="10871200" cy="4443946"/>
          </a:xfrm>
        </p:spPr>
        <p:txBody>
          <a:bodyPr/>
          <a:lstStyle>
            <a:lvl1pPr>
              <a:defRPr baseline="0">
                <a:latin typeface="Georgia" panose="02040502050405020303" pitchFamily="18" charset="0"/>
              </a:defRPr>
            </a:lvl1pPr>
            <a:lvl2pPr>
              <a:defRPr baseline="0">
                <a:latin typeface="Georgia" panose="02040502050405020303" pitchFamily="18" charset="0"/>
              </a:defRPr>
            </a:lvl2pPr>
            <a:lvl3pPr>
              <a:defRPr baseline="0">
                <a:latin typeface="Georgia" panose="02040502050405020303" pitchFamily="18" charset="0"/>
              </a:defRPr>
            </a:lvl3pPr>
            <a:lvl4pPr>
              <a:defRPr baseline="0">
                <a:latin typeface="Georgia" panose="02040502050405020303" pitchFamily="18" charset="0"/>
              </a:defRPr>
            </a:lvl4pPr>
            <a:lvl5pPr>
              <a:defRPr baseline="0">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3129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future cub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446D4-0B43-53D4-ABCE-233DE6065D41}"/>
              </a:ext>
            </a:extLst>
          </p:cNvPr>
          <p:cNvSpPr>
            <a:spLocks noGrp="1"/>
          </p:cNvSpPr>
          <p:nvPr>
            <p:ph type="ctrTitle"/>
          </p:nvPr>
        </p:nvSpPr>
        <p:spPr>
          <a:xfrm>
            <a:off x="631825" y="2595977"/>
            <a:ext cx="5280778" cy="1329595"/>
          </a:xfrm>
          <a:prstGeom prst="rect">
            <a:avLst/>
          </a:prstGeom>
        </p:spPr>
        <p:txBody>
          <a:bodyPr rIns="0" bIns="0" anchor="t" anchorCtr="0">
            <a:sp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FD057EB-8F52-6BC7-4CF7-A7891DDC2F24}"/>
              </a:ext>
            </a:extLst>
          </p:cNvPr>
          <p:cNvSpPr>
            <a:spLocks noGrp="1"/>
          </p:cNvSpPr>
          <p:nvPr>
            <p:ph type="subTitle" idx="1" hasCustomPrompt="1"/>
          </p:nvPr>
        </p:nvSpPr>
        <p:spPr>
          <a:xfrm>
            <a:off x="631825" y="5355053"/>
            <a:ext cx="5280778" cy="455198"/>
          </a:xfrm>
        </p:spPr>
        <p:txBody>
          <a:bodyPr lIns="0" tIns="0" rIns="0" bIns="0" anchor="t" anchorCtr="0">
            <a:noAutofit/>
          </a:bodyPr>
          <a:lstStyle>
            <a:lvl1pPr marL="0" indent="0" algn="l">
              <a:buNone/>
              <a:defRPr sz="1200">
                <a:solidFill>
                  <a:schemeClr val="bg2"/>
                </a:solidFill>
                <a:latin typeface="Andale Mono" panose="020B05090000000000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OCTOBER 21, 2023</a:t>
            </a:r>
          </a:p>
        </p:txBody>
      </p:sp>
      <p:pic>
        <p:nvPicPr>
          <p:cNvPr id="4" name="Picture 3">
            <a:extLst>
              <a:ext uri="{FF2B5EF4-FFF2-40B4-BE49-F238E27FC236}">
                <a16:creationId xmlns:a16="http://schemas.microsoft.com/office/drawing/2014/main" id="{01FB6C24-E13C-A22E-D287-A25F1DD3EEB7}"/>
              </a:ext>
            </a:extLst>
          </p:cNvPr>
          <p:cNvPicPr>
            <a:picLocks noChangeAspect="1"/>
          </p:cNvPicPr>
          <p:nvPr/>
        </p:nvPicPr>
        <p:blipFill rotWithShape="1">
          <a:blip>
            <a:extLst>
              <a:ext uri="{96DAC541-7B7A-43D3-8B79-37D633B846F1}">
                <asvg:svgBlip xmlns:asvg="http://schemas.microsoft.com/office/drawing/2016/SVG/main" r:embed="rId2"/>
              </a:ext>
            </a:extLst>
          </a:blip>
          <a:srcRect l="-375" r="-3253"/>
          <a:stretch/>
        </p:blipFill>
        <p:spPr>
          <a:xfrm>
            <a:off x="329184" y="440436"/>
            <a:ext cx="2011060" cy="718760"/>
          </a:xfrm>
          <a:prstGeom prst="rect">
            <a:avLst/>
          </a:prstGeom>
        </p:spPr>
      </p:pic>
      <p:sp>
        <p:nvSpPr>
          <p:cNvPr id="8" name="TextBox 7">
            <a:extLst>
              <a:ext uri="{FF2B5EF4-FFF2-40B4-BE49-F238E27FC236}">
                <a16:creationId xmlns:a16="http://schemas.microsoft.com/office/drawing/2014/main" id="{19A9C2C0-8EF9-1495-FA0B-2F101A1F5ABD}"/>
              </a:ext>
            </a:extLst>
          </p:cNvPr>
          <p:cNvSpPr txBox="1"/>
          <p:nvPr/>
        </p:nvSpPr>
        <p:spPr>
          <a:xfrm>
            <a:off x="627888" y="6477000"/>
            <a:ext cx="3527569"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mn-lt"/>
                <a:ea typeface="+mn-ea"/>
                <a:cs typeface="+mn-cs"/>
              </a:rPr>
              <a:t>©2024 SRI INTERNATIONAL. ALL RIGHTS RESERVED. PROPRIETARY.</a:t>
            </a:r>
          </a:p>
        </p:txBody>
      </p:sp>
      <p:grpSp>
        <p:nvGrpSpPr>
          <p:cNvPr id="9" name="Graphic 6">
            <a:extLst>
              <a:ext uri="{FF2B5EF4-FFF2-40B4-BE49-F238E27FC236}">
                <a16:creationId xmlns:a16="http://schemas.microsoft.com/office/drawing/2014/main" id="{1415602B-2807-5992-DE90-9557BFDBDD0A}"/>
              </a:ext>
            </a:extLst>
          </p:cNvPr>
          <p:cNvGrpSpPr/>
          <p:nvPr/>
        </p:nvGrpSpPr>
        <p:grpSpPr>
          <a:xfrm>
            <a:off x="6165042" y="1455420"/>
            <a:ext cx="5375304" cy="4749956"/>
            <a:chOff x="6165042" y="1455420"/>
            <a:chExt cx="5375304" cy="4749956"/>
          </a:xfrm>
        </p:grpSpPr>
        <p:sp>
          <p:nvSpPr>
            <p:cNvPr id="10" name="Freeform 9">
              <a:extLst>
                <a:ext uri="{FF2B5EF4-FFF2-40B4-BE49-F238E27FC236}">
                  <a16:creationId xmlns:a16="http://schemas.microsoft.com/office/drawing/2014/main" id="{10F25BC3-85AC-D13D-71B5-B7F711ED2517}"/>
                </a:ext>
              </a:extLst>
            </p:cNvPr>
            <p:cNvSpPr/>
            <p:nvPr/>
          </p:nvSpPr>
          <p:spPr>
            <a:xfrm>
              <a:off x="6165042" y="1455420"/>
              <a:ext cx="3525750" cy="4489279"/>
            </a:xfrm>
            <a:custGeom>
              <a:avLst/>
              <a:gdLst>
                <a:gd name="connsiteX0" fmla="*/ 2554369 w 3525750"/>
                <a:gd name="connsiteY0" fmla="*/ 0 h 4489279"/>
                <a:gd name="connsiteX1" fmla="*/ 0 w 3525750"/>
                <a:gd name="connsiteY1" fmla="*/ 1929089 h 4489279"/>
                <a:gd name="connsiteX2" fmla="*/ 1924912 w 3525750"/>
                <a:gd name="connsiteY2" fmla="*/ 4489279 h 4489279"/>
                <a:gd name="connsiteX3" fmla="*/ 1924912 w 3525750"/>
                <a:gd name="connsiteY3" fmla="*/ 4117054 h 4489279"/>
                <a:gd name="connsiteX4" fmla="*/ 313051 w 3525750"/>
                <a:gd name="connsiteY4" fmla="*/ 1973275 h 4489279"/>
                <a:gd name="connsiteX5" fmla="*/ 2510400 w 3525750"/>
                <a:gd name="connsiteY5" fmla="*/ 313750 h 4489279"/>
                <a:gd name="connsiteX6" fmla="*/ 3245885 w 3525750"/>
                <a:gd name="connsiteY6" fmla="*/ 1291983 h 4489279"/>
                <a:gd name="connsiteX7" fmla="*/ 3525750 w 3525750"/>
                <a:gd name="connsiteY7" fmla="*/ 1291983 h 4489279"/>
                <a:gd name="connsiteX8" fmla="*/ 2554369 w 3525750"/>
                <a:gd name="connsiteY8" fmla="*/ 0 h 44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5750" h="4489279">
                  <a:moveTo>
                    <a:pt x="2554369" y="0"/>
                  </a:moveTo>
                  <a:lnTo>
                    <a:pt x="0" y="1929089"/>
                  </a:lnTo>
                  <a:lnTo>
                    <a:pt x="1924912" y="4489279"/>
                  </a:lnTo>
                  <a:lnTo>
                    <a:pt x="1924912" y="4117054"/>
                  </a:lnTo>
                  <a:lnTo>
                    <a:pt x="313051" y="1973275"/>
                  </a:lnTo>
                  <a:lnTo>
                    <a:pt x="2510400" y="313750"/>
                  </a:lnTo>
                  <a:lnTo>
                    <a:pt x="3245885" y="1291983"/>
                  </a:lnTo>
                  <a:lnTo>
                    <a:pt x="3525750" y="1291983"/>
                  </a:lnTo>
                  <a:lnTo>
                    <a:pt x="2554369" y="0"/>
                  </a:lnTo>
                  <a:close/>
                </a:path>
              </a:pathLst>
            </a:custGeom>
            <a:solidFill>
              <a:schemeClr val="accent1"/>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99BCD5C-7D7A-EC45-4FB3-5D005D758BBF}"/>
                </a:ext>
              </a:extLst>
            </p:cNvPr>
            <p:cNvSpPr/>
            <p:nvPr/>
          </p:nvSpPr>
          <p:spPr>
            <a:xfrm>
              <a:off x="8089953" y="2747402"/>
              <a:ext cx="3450392" cy="3457974"/>
            </a:xfrm>
            <a:custGeom>
              <a:avLst/>
              <a:gdLst>
                <a:gd name="connsiteX0" fmla="*/ 1860936 w 3450392"/>
                <a:gd name="connsiteY0" fmla="*/ 0 h 3457974"/>
                <a:gd name="connsiteX1" fmla="*/ 2845256 w 3450392"/>
                <a:gd name="connsiteY1" fmla="*/ 1309153 h 3457974"/>
                <a:gd name="connsiteX2" fmla="*/ 0 w 3450392"/>
                <a:gd name="connsiteY2" fmla="*/ 3457975 h 3457974"/>
                <a:gd name="connsiteX3" fmla="*/ 3450393 w 3450392"/>
                <a:gd name="connsiteY3" fmla="*/ 3457975 h 3457974"/>
                <a:gd name="connsiteX4" fmla="*/ 3450393 w 3450392"/>
                <a:gd name="connsiteY4" fmla="*/ 0 h 3457974"/>
                <a:gd name="connsiteX5" fmla="*/ 1860816 w 3450392"/>
                <a:gd name="connsiteY5" fmla="*/ 0 h 3457974"/>
                <a:gd name="connsiteX6" fmla="*/ 1600839 w 3450392"/>
                <a:gd name="connsiteY6" fmla="*/ 0 h 3457974"/>
                <a:gd name="connsiteX7" fmla="*/ 0 w 3450392"/>
                <a:gd name="connsiteY7" fmla="*/ 0 h 3457974"/>
                <a:gd name="connsiteX8" fmla="*/ 0 w 3450392"/>
                <a:gd name="connsiteY8" fmla="*/ 3197297 h 3457974"/>
                <a:gd name="connsiteX9" fmla="*/ 2554369 w 3450392"/>
                <a:gd name="connsiteY9" fmla="*/ 1268208 h 3457974"/>
                <a:gd name="connsiteX10" fmla="*/ 1600839 w 3450392"/>
                <a:gd name="connsiteY10" fmla="*/ 0 h 345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50392" h="3457974">
                  <a:moveTo>
                    <a:pt x="1860936" y="0"/>
                  </a:moveTo>
                  <a:lnTo>
                    <a:pt x="2845256" y="1309153"/>
                  </a:lnTo>
                  <a:lnTo>
                    <a:pt x="0" y="3457975"/>
                  </a:lnTo>
                  <a:lnTo>
                    <a:pt x="3450393" y="3457975"/>
                  </a:lnTo>
                  <a:lnTo>
                    <a:pt x="3450393" y="0"/>
                  </a:lnTo>
                  <a:lnTo>
                    <a:pt x="1860816" y="0"/>
                  </a:lnTo>
                  <a:close/>
                  <a:moveTo>
                    <a:pt x="1600839" y="0"/>
                  </a:moveTo>
                  <a:lnTo>
                    <a:pt x="0" y="0"/>
                  </a:lnTo>
                  <a:lnTo>
                    <a:pt x="0" y="3197297"/>
                  </a:lnTo>
                  <a:lnTo>
                    <a:pt x="2554369" y="1268208"/>
                  </a:lnTo>
                  <a:lnTo>
                    <a:pt x="1600839" y="0"/>
                  </a:lnTo>
                  <a:close/>
                </a:path>
              </a:pathLst>
            </a:custGeom>
            <a:solidFill>
              <a:schemeClr val="accent1"/>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1401780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grey no footer">
    <p:bg>
      <p:bgPr>
        <a:solidFill>
          <a:schemeClr val="bg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9A9C2C0-8EF9-1495-FA0B-2F101A1F5ABD}"/>
              </a:ext>
            </a:extLst>
          </p:cNvPr>
          <p:cNvSpPr txBox="1"/>
          <p:nvPr/>
        </p:nvSpPr>
        <p:spPr>
          <a:xfrm>
            <a:off x="627888" y="6477000"/>
            <a:ext cx="3527569"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mn-lt"/>
                <a:ea typeface="+mn-ea"/>
                <a:cs typeface="+mn-cs"/>
              </a:rPr>
              <a:t>©2024 SRI INTERNATIONAL. ALL RIGHTS RESERVED. PROPRIETARY.</a:t>
            </a:r>
          </a:p>
        </p:txBody>
      </p:sp>
    </p:spTree>
    <p:extLst>
      <p:ext uri="{BB962C8B-B14F-4D97-AF65-F5344CB8AC3E}">
        <p14:creationId xmlns:p14="http://schemas.microsoft.com/office/powerpoint/2010/main" val="3493291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blended cub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446D4-0B43-53D4-ABCE-233DE6065D41}"/>
              </a:ext>
            </a:extLst>
          </p:cNvPr>
          <p:cNvSpPr>
            <a:spLocks noGrp="1"/>
          </p:cNvSpPr>
          <p:nvPr>
            <p:ph type="ctrTitle"/>
          </p:nvPr>
        </p:nvSpPr>
        <p:spPr>
          <a:xfrm>
            <a:off x="631826" y="2192339"/>
            <a:ext cx="3370332" cy="1994392"/>
          </a:xfrm>
          <a:prstGeom prst="rect">
            <a:avLst/>
          </a:prstGeom>
        </p:spPr>
        <p:txBody>
          <a:bodyPr wrap="square" rIns="0" bIns="0" anchor="t" anchorCtr="0">
            <a:sp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FD057EB-8F52-6BC7-4CF7-A7891DDC2F24}"/>
              </a:ext>
            </a:extLst>
          </p:cNvPr>
          <p:cNvSpPr>
            <a:spLocks noGrp="1"/>
          </p:cNvSpPr>
          <p:nvPr>
            <p:ph type="subTitle" idx="1" hasCustomPrompt="1"/>
          </p:nvPr>
        </p:nvSpPr>
        <p:spPr>
          <a:xfrm>
            <a:off x="631825" y="5355053"/>
            <a:ext cx="5280778" cy="455198"/>
          </a:xfrm>
        </p:spPr>
        <p:txBody>
          <a:bodyPr lIns="0" tIns="0" rIns="0" bIns="0" anchor="t" anchorCtr="0">
            <a:noAutofit/>
          </a:bodyPr>
          <a:lstStyle>
            <a:lvl1pPr marL="0" indent="0" algn="l">
              <a:buNone/>
              <a:defRPr sz="1200">
                <a:solidFill>
                  <a:schemeClr val="bg1"/>
                </a:solidFill>
                <a:latin typeface="Andale Mono" panose="020B05090000000000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OCTOBER 21, 2023</a:t>
            </a:r>
          </a:p>
        </p:txBody>
      </p:sp>
      <p:pic>
        <p:nvPicPr>
          <p:cNvPr id="4" name="Picture 3">
            <a:extLst>
              <a:ext uri="{FF2B5EF4-FFF2-40B4-BE49-F238E27FC236}">
                <a16:creationId xmlns:a16="http://schemas.microsoft.com/office/drawing/2014/main" id="{01FB6C24-E13C-A22E-D287-A25F1DD3EEB7}"/>
              </a:ext>
            </a:extLst>
          </p:cNvPr>
          <p:cNvPicPr>
            <a:picLocks noChangeAspect="1"/>
          </p:cNvPicPr>
          <p:nvPr/>
        </p:nvPicPr>
        <p:blipFill rotWithShape="1">
          <a:blip>
            <a:extLst>
              <a:ext uri="{96DAC541-7B7A-43D3-8B79-37D633B846F1}">
                <asvg:svgBlip xmlns:asvg="http://schemas.microsoft.com/office/drawing/2016/SVG/main" r:embed="rId2"/>
              </a:ext>
            </a:extLst>
          </a:blip>
          <a:srcRect l="-375" r="-3369"/>
          <a:stretch/>
        </p:blipFill>
        <p:spPr>
          <a:xfrm>
            <a:off x="329184" y="440436"/>
            <a:ext cx="2013324" cy="718760"/>
          </a:xfrm>
          <a:prstGeom prst="rect">
            <a:avLst/>
          </a:prstGeom>
        </p:spPr>
      </p:pic>
      <p:sp>
        <p:nvSpPr>
          <p:cNvPr id="8" name="TextBox 7">
            <a:extLst>
              <a:ext uri="{FF2B5EF4-FFF2-40B4-BE49-F238E27FC236}">
                <a16:creationId xmlns:a16="http://schemas.microsoft.com/office/drawing/2014/main" id="{19A9C2C0-8EF9-1495-FA0B-2F101A1F5ABD}"/>
              </a:ext>
            </a:extLst>
          </p:cNvPr>
          <p:cNvSpPr txBox="1"/>
          <p:nvPr/>
        </p:nvSpPr>
        <p:spPr>
          <a:xfrm>
            <a:off x="627888" y="6477000"/>
            <a:ext cx="3527569"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mn-lt"/>
                <a:ea typeface="+mn-ea"/>
                <a:cs typeface="+mn-cs"/>
              </a:rPr>
              <a:t>©2024 SRI INTERNATIONAL. ALL RIGHTS RESERVED. PROPRIETARY.</a:t>
            </a:r>
          </a:p>
        </p:txBody>
      </p:sp>
      <p:pic>
        <p:nvPicPr>
          <p:cNvPr id="6" name="Picture 5" descr="A picture containing shape&#10;&#10;Description automatically generated">
            <a:extLst>
              <a:ext uri="{FF2B5EF4-FFF2-40B4-BE49-F238E27FC236}">
                <a16:creationId xmlns:a16="http://schemas.microsoft.com/office/drawing/2014/main" id="{42111662-7BEF-350F-4B2C-A2AE0E8D7832}"/>
              </a:ext>
            </a:extLst>
          </p:cNvPr>
          <p:cNvPicPr>
            <a:picLocks noChangeAspect="1"/>
          </p:cNvPicPr>
          <p:nvPr/>
        </p:nvPicPr>
        <p:blipFill rotWithShape="1">
          <a:blip r:embed="rId3"/>
          <a:srcRect l="7457" t="14463" r="7681" b="12393"/>
          <a:stretch/>
        </p:blipFill>
        <p:spPr>
          <a:xfrm>
            <a:off x="4134678" y="-86804"/>
            <a:ext cx="8057322" cy="6944804"/>
          </a:xfrm>
          <a:prstGeom prst="rect">
            <a:avLst/>
          </a:prstGeom>
        </p:spPr>
      </p:pic>
    </p:spTree>
    <p:extLst>
      <p:ext uri="{BB962C8B-B14F-4D97-AF65-F5344CB8AC3E}">
        <p14:creationId xmlns:p14="http://schemas.microsoft.com/office/powerpoint/2010/main" val="37091669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Simpl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EDCF-4EF6-7B33-5321-8498A0F9727D}"/>
              </a:ext>
            </a:extLst>
          </p:cNvPr>
          <p:cNvSpPr>
            <a:spLocks noGrp="1"/>
          </p:cNvSpPr>
          <p:nvPr>
            <p:ph type="title"/>
          </p:nvPr>
        </p:nvSpPr>
        <p:spPr>
          <a:xfrm>
            <a:off x="631825" y="519193"/>
            <a:ext cx="9966158" cy="7034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36BDFE3-49FB-D84D-825F-31FE1EDB6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aphic 6">
            <a:extLst>
              <a:ext uri="{FF2B5EF4-FFF2-40B4-BE49-F238E27FC236}">
                <a16:creationId xmlns:a16="http://schemas.microsoft.com/office/drawing/2014/main" id="{CB16AC61-85F3-14E1-CB47-E0B3B2DDFC1E}"/>
              </a:ext>
            </a:extLst>
          </p:cNvPr>
          <p:cNvGrpSpPr/>
          <p:nvPr/>
        </p:nvGrpSpPr>
        <p:grpSpPr>
          <a:xfrm>
            <a:off x="11097476" y="519193"/>
            <a:ext cx="483973" cy="427290"/>
            <a:chOff x="11097476" y="519193"/>
            <a:chExt cx="483973" cy="427290"/>
          </a:xfrm>
          <a:solidFill>
            <a:srgbClr val="000000"/>
          </a:solidFill>
        </p:grpSpPr>
        <p:sp>
          <p:nvSpPr>
            <p:cNvPr id="5" name="Freeform 4">
              <a:extLst>
                <a:ext uri="{FF2B5EF4-FFF2-40B4-BE49-F238E27FC236}">
                  <a16:creationId xmlns:a16="http://schemas.microsoft.com/office/drawing/2014/main" id="{0D666C7A-9170-0CD3-3532-29C072F2E770}"/>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B34C3369-DC11-C01F-5063-A2ED05E6633C}"/>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7" name="TextBox 6">
            <a:extLst>
              <a:ext uri="{FF2B5EF4-FFF2-40B4-BE49-F238E27FC236}">
                <a16:creationId xmlns:a16="http://schemas.microsoft.com/office/drawing/2014/main" id="{275584E1-35C8-557B-95B7-723C7CF90A76}"/>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3539884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reaker no phot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E40B-55F5-2519-2051-306FAA67C7E8}"/>
              </a:ext>
            </a:extLst>
          </p:cNvPr>
          <p:cNvSpPr>
            <a:spLocks noGrp="1"/>
          </p:cNvSpPr>
          <p:nvPr>
            <p:ph type="title" hasCustomPrompt="1"/>
          </p:nvPr>
        </p:nvSpPr>
        <p:spPr>
          <a:xfrm>
            <a:off x="3619100" y="2642995"/>
            <a:ext cx="7728350" cy="1264962"/>
          </a:xfrm>
          <a:prstGeom prst="rect">
            <a:avLst/>
          </a:prstGeom>
        </p:spPr>
        <p:txBody>
          <a:bodyPr anchor="t"/>
          <a:lstStyle>
            <a:lvl1pPr>
              <a:defRPr sz="4400"/>
            </a:lvl1pPr>
          </a:lstStyle>
          <a:p>
            <a:r>
              <a:rPr lang="en-US"/>
              <a:t>Breaker page without photo two-line title here</a:t>
            </a:r>
          </a:p>
        </p:txBody>
      </p:sp>
      <p:pic>
        <p:nvPicPr>
          <p:cNvPr id="11" name="Graphic 10">
            <a:extLst>
              <a:ext uri="{FF2B5EF4-FFF2-40B4-BE49-F238E27FC236}">
                <a16:creationId xmlns:a16="http://schemas.microsoft.com/office/drawing/2014/main" id="{319EECEB-10E6-45D2-22F2-EA91B054406F}"/>
              </a:ext>
            </a:extLst>
          </p:cNvPr>
          <p:cNvPicPr>
            <a:picLocks noChangeAspect="1"/>
          </p:cNvPicPr>
          <p:nvPr/>
        </p:nvPicPr>
        <p:blipFill>
          <a:blip>
            <a:extLst>
              <a:ext uri="{96DAC541-7B7A-43D3-8B79-37D633B846F1}">
                <asvg:svgBlip xmlns:asvg="http://schemas.microsoft.com/office/drawing/2016/SVG/main" r:embed="rId2"/>
              </a:ext>
            </a:extLst>
          </a:blip>
          <a:srcRect t="5075" r="12221" b="2212"/>
          <a:stretch>
            <a:fillRect/>
          </a:stretch>
        </p:blipFill>
        <p:spPr>
          <a:xfrm rot="10800000">
            <a:off x="0" y="0"/>
            <a:ext cx="6345484" cy="6858000"/>
          </a:xfrm>
          <a:custGeom>
            <a:avLst/>
            <a:gdLst>
              <a:gd name="connsiteX0" fmla="*/ 6345484 w 6345484"/>
              <a:gd name="connsiteY0" fmla="*/ 6858000 h 6858000"/>
              <a:gd name="connsiteX1" fmla="*/ 0 w 6345484"/>
              <a:gd name="connsiteY1" fmla="*/ 6858000 h 6858000"/>
              <a:gd name="connsiteX2" fmla="*/ 0 w 6345484"/>
              <a:gd name="connsiteY2" fmla="*/ 0 h 6858000"/>
              <a:gd name="connsiteX3" fmla="*/ 6345484 w 6345484"/>
              <a:gd name="connsiteY3" fmla="*/ 0 h 6858000"/>
            </a:gdLst>
            <a:ahLst/>
            <a:cxnLst>
              <a:cxn ang="0">
                <a:pos x="connsiteX0" y="connsiteY0"/>
              </a:cxn>
              <a:cxn ang="0">
                <a:pos x="connsiteX1" y="connsiteY1"/>
              </a:cxn>
              <a:cxn ang="0">
                <a:pos x="connsiteX2" y="connsiteY2"/>
              </a:cxn>
              <a:cxn ang="0">
                <a:pos x="connsiteX3" y="connsiteY3"/>
              </a:cxn>
            </a:cxnLst>
            <a:rect l="l" t="t" r="r" b="b"/>
            <a:pathLst>
              <a:path w="6345484" h="6858000">
                <a:moveTo>
                  <a:pt x="6345484" y="6858000"/>
                </a:moveTo>
                <a:lnTo>
                  <a:pt x="0" y="6858000"/>
                </a:lnTo>
                <a:lnTo>
                  <a:pt x="0" y="0"/>
                </a:lnTo>
                <a:lnTo>
                  <a:pt x="6345484" y="0"/>
                </a:lnTo>
                <a:close/>
              </a:path>
            </a:pathLst>
          </a:custGeom>
        </p:spPr>
      </p:pic>
      <p:grpSp>
        <p:nvGrpSpPr>
          <p:cNvPr id="12" name="Graphic 6">
            <a:extLst>
              <a:ext uri="{FF2B5EF4-FFF2-40B4-BE49-F238E27FC236}">
                <a16:creationId xmlns:a16="http://schemas.microsoft.com/office/drawing/2014/main" id="{6AD48B8A-2219-9CE9-96DB-7A30FA9D6CAC}"/>
              </a:ext>
            </a:extLst>
          </p:cNvPr>
          <p:cNvGrpSpPr/>
          <p:nvPr/>
        </p:nvGrpSpPr>
        <p:grpSpPr>
          <a:xfrm>
            <a:off x="11097476" y="519193"/>
            <a:ext cx="483973" cy="427290"/>
            <a:chOff x="11097476" y="519193"/>
            <a:chExt cx="483973" cy="427290"/>
          </a:xfrm>
          <a:solidFill>
            <a:srgbClr val="000000"/>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34211037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ull photo breaker">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92E595-82A8-D420-D4E1-433299029891}"/>
              </a:ext>
            </a:extLst>
          </p:cNvPr>
          <p:cNvSpPr>
            <a:spLocks noGrp="1"/>
          </p:cNvSpPr>
          <p:nvPr>
            <p:ph type="pic" sz="quarter" idx="10"/>
          </p:nvPr>
        </p:nvSpPr>
        <p:spPr>
          <a:xfrm>
            <a:off x="0" y="0"/>
            <a:ext cx="12192000" cy="6858000"/>
          </a:xfrm>
        </p:spPr>
        <p:txBody>
          <a:bodyPr/>
          <a:lstStyle/>
          <a:p>
            <a:r>
              <a:rPr lang="en-US"/>
              <a:t>Click icon to add picture</a:t>
            </a:r>
          </a:p>
        </p:txBody>
      </p:sp>
      <p:grpSp>
        <p:nvGrpSpPr>
          <p:cNvPr id="12" name="Graphic 6">
            <a:extLst>
              <a:ext uri="{FF2B5EF4-FFF2-40B4-BE49-F238E27FC236}">
                <a16:creationId xmlns:a16="http://schemas.microsoft.com/office/drawing/2014/main" id="{6AD48B8A-2219-9CE9-96DB-7A30FA9D6CAC}"/>
              </a:ext>
            </a:extLst>
          </p:cNvPr>
          <p:cNvGrpSpPr/>
          <p:nvPr/>
        </p:nvGrpSpPr>
        <p:grpSpPr>
          <a:xfrm>
            <a:off x="11097476" y="519193"/>
            <a:ext cx="483973" cy="427290"/>
            <a:chOff x="11097476" y="519193"/>
            <a:chExt cx="483973" cy="427290"/>
          </a:xfrm>
          <a:solidFill>
            <a:schemeClr val="tx1"/>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4" name="TextBox 3">
            <a:extLst>
              <a:ext uri="{FF2B5EF4-FFF2-40B4-BE49-F238E27FC236}">
                <a16:creationId xmlns:a16="http://schemas.microsoft.com/office/drawing/2014/main" id="{2E84B0BE-489F-741E-01F7-CE11821868E3}"/>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3300278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ull photo with caption">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92E595-82A8-D420-D4E1-433299029891}"/>
              </a:ext>
            </a:extLst>
          </p:cNvPr>
          <p:cNvSpPr>
            <a:spLocks noGrp="1"/>
          </p:cNvSpPr>
          <p:nvPr>
            <p:ph type="pic" sz="quarter" idx="10"/>
          </p:nvPr>
        </p:nvSpPr>
        <p:spPr>
          <a:xfrm>
            <a:off x="0" y="0"/>
            <a:ext cx="12192000" cy="6858000"/>
          </a:xfrm>
        </p:spPr>
        <p:txBody>
          <a:bodyPr/>
          <a:lstStyle/>
          <a:p>
            <a:r>
              <a:rPr lang="en-US"/>
              <a:t>Click icon to add picture</a:t>
            </a:r>
          </a:p>
        </p:txBody>
      </p:sp>
      <p:grpSp>
        <p:nvGrpSpPr>
          <p:cNvPr id="12" name="Graphic 6">
            <a:extLst>
              <a:ext uri="{FF2B5EF4-FFF2-40B4-BE49-F238E27FC236}">
                <a16:creationId xmlns:a16="http://schemas.microsoft.com/office/drawing/2014/main" id="{6AD48B8A-2219-9CE9-96DB-7A30FA9D6CAC}"/>
              </a:ext>
            </a:extLst>
          </p:cNvPr>
          <p:cNvGrpSpPr/>
          <p:nvPr/>
        </p:nvGrpSpPr>
        <p:grpSpPr>
          <a:xfrm>
            <a:off x="11097476" y="519193"/>
            <a:ext cx="483973" cy="427290"/>
            <a:chOff x="11097476" y="519193"/>
            <a:chExt cx="483973" cy="427290"/>
          </a:xfrm>
          <a:solidFill>
            <a:schemeClr val="tx1"/>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4" name="TextBox 3">
            <a:extLst>
              <a:ext uri="{FF2B5EF4-FFF2-40B4-BE49-F238E27FC236}">
                <a16:creationId xmlns:a16="http://schemas.microsoft.com/office/drawing/2014/main" id="{2E84B0BE-489F-741E-01F7-CE11821868E3}"/>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
        <p:nvSpPr>
          <p:cNvPr id="7" name="Text Placeholder 6">
            <a:extLst>
              <a:ext uri="{FF2B5EF4-FFF2-40B4-BE49-F238E27FC236}">
                <a16:creationId xmlns:a16="http://schemas.microsoft.com/office/drawing/2014/main" id="{4BAA0812-4A9B-0DF7-49FF-1C5DAAE88F13}"/>
              </a:ext>
            </a:extLst>
          </p:cNvPr>
          <p:cNvSpPr>
            <a:spLocks noGrp="1"/>
          </p:cNvSpPr>
          <p:nvPr>
            <p:ph type="body" sz="quarter" idx="11" hasCustomPrompt="1"/>
          </p:nvPr>
        </p:nvSpPr>
        <p:spPr>
          <a:xfrm>
            <a:off x="631824" y="3729774"/>
            <a:ext cx="5225635" cy="914400"/>
          </a:xfrm>
          <a:solidFill>
            <a:schemeClr val="tx1"/>
          </a:solidFill>
        </p:spPr>
        <p:txBody>
          <a:bodyPr vert="horz" lIns="91440" tIns="91440" rIns="182880" bIns="91440" rtlCol="0" anchor="ctr" anchorCtr="0">
            <a:noAutofit/>
          </a:bodyPr>
          <a:lstStyle>
            <a:lvl1pPr>
              <a:defRPr lang="en-US" sz="2800" b="1" dirty="0">
                <a:solidFill>
                  <a:schemeClr val="bg1"/>
                </a:solidFill>
                <a:latin typeface="+mj-lt"/>
                <a:ea typeface="+mj-ea"/>
                <a:cs typeface="+mj-cs"/>
              </a:defRPr>
            </a:lvl1pPr>
          </a:lstStyle>
          <a:p>
            <a:pPr lvl="0">
              <a:spcBef>
                <a:spcPct val="0"/>
              </a:spcBef>
            </a:pPr>
            <a:r>
              <a:rPr lang="en-US" dirty="0"/>
              <a:t>Black caption box</a:t>
            </a:r>
          </a:p>
        </p:txBody>
      </p:sp>
      <p:sp>
        <p:nvSpPr>
          <p:cNvPr id="8" name="Text Placeholder 6">
            <a:extLst>
              <a:ext uri="{FF2B5EF4-FFF2-40B4-BE49-F238E27FC236}">
                <a16:creationId xmlns:a16="http://schemas.microsoft.com/office/drawing/2014/main" id="{9640D54F-47FD-4E25-6B0E-5D3FFD493B00}"/>
              </a:ext>
            </a:extLst>
          </p:cNvPr>
          <p:cNvSpPr>
            <a:spLocks noGrp="1"/>
          </p:cNvSpPr>
          <p:nvPr>
            <p:ph type="body" sz="quarter" idx="12" hasCustomPrompt="1"/>
          </p:nvPr>
        </p:nvSpPr>
        <p:spPr>
          <a:xfrm>
            <a:off x="631824" y="4948974"/>
            <a:ext cx="5225635" cy="914400"/>
          </a:xfrm>
          <a:solidFill>
            <a:schemeClr val="bg1"/>
          </a:solidFill>
        </p:spPr>
        <p:txBody>
          <a:bodyPr vert="horz" lIns="91440" tIns="91440" rIns="182880" bIns="91440" rtlCol="0" anchor="ctr" anchorCtr="0">
            <a:noAutofit/>
          </a:bodyPr>
          <a:lstStyle>
            <a:lvl1pPr>
              <a:defRPr lang="en-US" sz="2800" b="1" dirty="0">
                <a:solidFill>
                  <a:schemeClr val="tx1"/>
                </a:solidFill>
                <a:latin typeface="+mj-lt"/>
                <a:ea typeface="+mj-ea"/>
                <a:cs typeface="+mj-cs"/>
              </a:defRPr>
            </a:lvl1pPr>
          </a:lstStyle>
          <a:p>
            <a:pPr lvl="0">
              <a:spcBef>
                <a:spcPct val="0"/>
              </a:spcBef>
            </a:pPr>
            <a:r>
              <a:rPr lang="en-US" dirty="0"/>
              <a:t>White caption box</a:t>
            </a:r>
          </a:p>
        </p:txBody>
      </p:sp>
    </p:spTree>
    <p:extLst>
      <p:ext uri="{BB962C8B-B14F-4D97-AF65-F5344CB8AC3E}">
        <p14:creationId xmlns:p14="http://schemas.microsoft.com/office/powerpoint/2010/main" val="41784414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mple colo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E40B-55F5-2519-2051-306FAA67C7E8}"/>
              </a:ext>
            </a:extLst>
          </p:cNvPr>
          <p:cNvSpPr>
            <a:spLocks noGrp="1"/>
          </p:cNvSpPr>
          <p:nvPr>
            <p:ph type="title" hasCustomPrompt="1"/>
          </p:nvPr>
        </p:nvSpPr>
        <p:spPr>
          <a:xfrm>
            <a:off x="631825" y="2642994"/>
            <a:ext cx="5464175" cy="1264962"/>
          </a:xfrm>
          <a:prstGeom prst="rect">
            <a:avLst/>
          </a:prstGeom>
        </p:spPr>
        <p:txBody>
          <a:bodyPr anchor="t"/>
          <a:lstStyle>
            <a:lvl1pPr>
              <a:defRPr sz="4400">
                <a:solidFill>
                  <a:schemeClr val="bg1"/>
                </a:solidFill>
              </a:defRPr>
            </a:lvl1pPr>
          </a:lstStyle>
          <a:p>
            <a:r>
              <a:rPr lang="en-US"/>
              <a:t>Breaker page with simple color design</a:t>
            </a:r>
          </a:p>
        </p:txBody>
      </p:sp>
      <p:pic>
        <p:nvPicPr>
          <p:cNvPr id="17" name="Graphic 16">
            <a:extLst>
              <a:ext uri="{FF2B5EF4-FFF2-40B4-BE49-F238E27FC236}">
                <a16:creationId xmlns:a16="http://schemas.microsoft.com/office/drawing/2014/main" id="{CCA0955D-9E5C-306C-4667-F2545B304C68}"/>
              </a:ext>
            </a:extLst>
          </p:cNvPr>
          <p:cNvPicPr>
            <a:picLocks noChangeAspect="1"/>
          </p:cNvPicPr>
          <p:nvPr/>
        </p:nvPicPr>
        <p:blipFill>
          <a:blip>
            <a:extLst>
              <a:ext uri="{96DAC541-7B7A-43D3-8B79-37D633B846F1}">
                <asvg:svgBlip xmlns:asvg="http://schemas.microsoft.com/office/drawing/2016/SVG/main" r:embed="rId2"/>
              </a:ext>
            </a:extLst>
          </a:blip>
          <a:srcRect l="29978" t="5075" r="23539" b="14166"/>
          <a:stretch>
            <a:fillRect/>
          </a:stretch>
        </p:blipFill>
        <p:spPr>
          <a:xfrm rot="16200000">
            <a:off x="2667000" y="-2667001"/>
            <a:ext cx="6858000" cy="12192000"/>
          </a:xfrm>
          <a:custGeom>
            <a:avLst/>
            <a:gdLst>
              <a:gd name="connsiteX0" fmla="*/ 6858000 w 6858000"/>
              <a:gd name="connsiteY0" fmla="*/ 0 h 12192000"/>
              <a:gd name="connsiteX1" fmla="*/ 6858000 w 6858000"/>
              <a:gd name="connsiteY1" fmla="*/ 12192000 h 12192000"/>
              <a:gd name="connsiteX2" fmla="*/ 0 w 6858000"/>
              <a:gd name="connsiteY2" fmla="*/ 12192000 h 12192000"/>
              <a:gd name="connsiteX3" fmla="*/ 0 w 6858000"/>
              <a:gd name="connsiteY3" fmla="*/ 0 h 12192000"/>
              <a:gd name="connsiteX4" fmla="*/ 6858000 w 6858000"/>
              <a:gd name="connsiteY4" fmla="*/ 0 h 1219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2192000">
                <a:moveTo>
                  <a:pt x="6858000" y="0"/>
                </a:moveTo>
                <a:lnTo>
                  <a:pt x="6858000" y="12192000"/>
                </a:lnTo>
                <a:lnTo>
                  <a:pt x="0" y="12192000"/>
                </a:lnTo>
                <a:lnTo>
                  <a:pt x="0" y="0"/>
                </a:lnTo>
                <a:lnTo>
                  <a:pt x="6858000" y="0"/>
                </a:lnTo>
                <a:close/>
              </a:path>
            </a:pathLst>
          </a:custGeom>
        </p:spPr>
      </p:pic>
      <p:grpSp>
        <p:nvGrpSpPr>
          <p:cNvPr id="12" name="Graphic 6">
            <a:extLst>
              <a:ext uri="{FF2B5EF4-FFF2-40B4-BE49-F238E27FC236}">
                <a16:creationId xmlns:a16="http://schemas.microsoft.com/office/drawing/2014/main" id="{6AD48B8A-2219-9CE9-96DB-7A30FA9D6CAC}"/>
              </a:ext>
            </a:extLst>
          </p:cNvPr>
          <p:cNvGrpSpPr/>
          <p:nvPr/>
        </p:nvGrpSpPr>
        <p:grpSpPr>
          <a:xfrm>
            <a:off x="11097476" y="519193"/>
            <a:ext cx="483973" cy="427290"/>
            <a:chOff x="11097476" y="519193"/>
            <a:chExt cx="483973" cy="427290"/>
          </a:xfrm>
          <a:solidFill>
            <a:srgbClr val="000000"/>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8" name="TextBox 17">
            <a:extLst>
              <a:ext uri="{FF2B5EF4-FFF2-40B4-BE49-F238E27FC236}">
                <a16:creationId xmlns:a16="http://schemas.microsoft.com/office/drawing/2014/main" id="{E0960E0F-1472-5707-41E2-BA5FC20A4D8B}"/>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bg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1151107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imple color breaker alt">
    <p:bg>
      <p:bgPr>
        <a:solidFill>
          <a:schemeClr val="bg2"/>
        </a:solidFill>
        <a:effectLst/>
      </p:bgPr>
    </p:bg>
    <p:spTree>
      <p:nvGrpSpPr>
        <p:cNvPr id="1" name=""/>
        <p:cNvGrpSpPr/>
        <p:nvPr/>
      </p:nvGrpSpPr>
      <p:grpSpPr>
        <a:xfrm>
          <a:off x="0" y="0"/>
          <a:ext cx="0" cy="0"/>
          <a:chOff x="0" y="0"/>
          <a:chExt cx="0" cy="0"/>
        </a:xfrm>
      </p:grpSpPr>
      <p:sp>
        <p:nvSpPr>
          <p:cNvPr id="39" name="Freeform 38">
            <a:extLst>
              <a:ext uri="{FF2B5EF4-FFF2-40B4-BE49-F238E27FC236}">
                <a16:creationId xmlns:a16="http://schemas.microsoft.com/office/drawing/2014/main" id="{02E5E9CE-AEAC-E50B-68D1-EDE18EC5652D}"/>
              </a:ext>
            </a:extLst>
          </p:cNvPr>
          <p:cNvSpPr/>
          <p:nvPr/>
        </p:nvSpPr>
        <p:spPr>
          <a:xfrm>
            <a:off x="5939686" y="0"/>
            <a:ext cx="6252315" cy="6058374"/>
          </a:xfrm>
          <a:custGeom>
            <a:avLst/>
            <a:gdLst>
              <a:gd name="connsiteX0" fmla="*/ 1004397 w 6252315"/>
              <a:gd name="connsiteY0" fmla="*/ 0 h 6058374"/>
              <a:gd name="connsiteX1" fmla="*/ 6252315 w 6252315"/>
              <a:gd name="connsiteY1" fmla="*/ 0 h 6058374"/>
              <a:gd name="connsiteX2" fmla="*/ 6252315 w 6252315"/>
              <a:gd name="connsiteY2" fmla="*/ 6058374 h 6058374"/>
              <a:gd name="connsiteX3" fmla="*/ 3840870 w 6252315"/>
              <a:gd name="connsiteY3" fmla="*/ 4226117 h 6058374"/>
              <a:gd name="connsiteX4" fmla="*/ 0 w 6252315"/>
              <a:gd name="connsiteY4" fmla="*/ 1332567 h 6058374"/>
              <a:gd name="connsiteX5" fmla="*/ 1004397 w 6252315"/>
              <a:gd name="connsiteY5" fmla="*/ 0 h 605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52315" h="6058374">
                <a:moveTo>
                  <a:pt x="1004397" y="0"/>
                </a:moveTo>
                <a:lnTo>
                  <a:pt x="6252315" y="0"/>
                </a:lnTo>
                <a:lnTo>
                  <a:pt x="6252315" y="6058374"/>
                </a:lnTo>
                <a:lnTo>
                  <a:pt x="3840870" y="4226117"/>
                </a:lnTo>
                <a:lnTo>
                  <a:pt x="0" y="1332567"/>
                </a:lnTo>
                <a:lnTo>
                  <a:pt x="1004397"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2B2E40B-55F5-2519-2051-306FAA67C7E8}"/>
              </a:ext>
            </a:extLst>
          </p:cNvPr>
          <p:cNvSpPr>
            <a:spLocks noGrp="1"/>
          </p:cNvSpPr>
          <p:nvPr>
            <p:ph type="title" hasCustomPrompt="1"/>
          </p:nvPr>
        </p:nvSpPr>
        <p:spPr>
          <a:xfrm>
            <a:off x="631825" y="2642994"/>
            <a:ext cx="5464175" cy="1264962"/>
          </a:xfrm>
          <a:prstGeom prst="rect">
            <a:avLst/>
          </a:prstGeom>
        </p:spPr>
        <p:txBody>
          <a:bodyPr anchor="t"/>
          <a:lstStyle>
            <a:lvl1pPr>
              <a:defRPr sz="4400">
                <a:solidFill>
                  <a:schemeClr val="tx1"/>
                </a:solidFill>
              </a:defRPr>
            </a:lvl1pPr>
          </a:lstStyle>
          <a:p>
            <a:r>
              <a:rPr lang="en-US"/>
              <a:t>Breaker page with simple color design</a:t>
            </a:r>
          </a:p>
        </p:txBody>
      </p:sp>
      <p:grpSp>
        <p:nvGrpSpPr>
          <p:cNvPr id="12" name="Graphic 6">
            <a:extLst>
              <a:ext uri="{FF2B5EF4-FFF2-40B4-BE49-F238E27FC236}">
                <a16:creationId xmlns:a16="http://schemas.microsoft.com/office/drawing/2014/main" id="{6AD48B8A-2219-9CE9-96DB-7A30FA9D6CAC}"/>
              </a:ext>
            </a:extLst>
          </p:cNvPr>
          <p:cNvGrpSpPr/>
          <p:nvPr/>
        </p:nvGrpSpPr>
        <p:grpSpPr>
          <a:xfrm>
            <a:off x="11097476" y="519193"/>
            <a:ext cx="483973" cy="427290"/>
            <a:chOff x="11097476" y="519193"/>
            <a:chExt cx="483973" cy="427290"/>
          </a:xfrm>
          <a:solidFill>
            <a:schemeClr val="bg1"/>
          </a:solidFill>
        </p:grpSpPr>
        <p:sp>
          <p:nvSpPr>
            <p:cNvPr id="13" name="Freeform 12">
              <a:extLst>
                <a:ext uri="{FF2B5EF4-FFF2-40B4-BE49-F238E27FC236}">
                  <a16:creationId xmlns:a16="http://schemas.microsoft.com/office/drawing/2014/main" id="{72DCC455-ED32-2C08-C715-C3F79FBD6DF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67A8F570-2FA4-3801-3653-B3F6C03501E6}"/>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18" name="TextBox 17">
            <a:extLst>
              <a:ext uri="{FF2B5EF4-FFF2-40B4-BE49-F238E27FC236}">
                <a16:creationId xmlns:a16="http://schemas.microsoft.com/office/drawing/2014/main" id="{E0960E0F-1472-5707-41E2-BA5FC20A4D8B}"/>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pic>
        <p:nvPicPr>
          <p:cNvPr id="31" name="Graphic 30">
            <a:extLst>
              <a:ext uri="{FF2B5EF4-FFF2-40B4-BE49-F238E27FC236}">
                <a16:creationId xmlns:a16="http://schemas.microsoft.com/office/drawing/2014/main" id="{CEF135EE-B28F-E262-5F04-A9AC4730E9C7}"/>
              </a:ext>
            </a:extLst>
          </p:cNvPr>
          <p:cNvPicPr>
            <a:picLocks noChangeAspect="1"/>
          </p:cNvPicPr>
          <p:nvPr/>
        </p:nvPicPr>
        <p:blipFill>
          <a:blip>
            <a:extLst>
              <a:ext uri="{96DAC541-7B7A-43D3-8B79-37D633B846F1}">
                <asvg:svgBlip xmlns:asvg="http://schemas.microsoft.com/office/drawing/2016/SVG/main" r:embed="rId2"/>
              </a:ext>
            </a:extLst>
          </a:blip>
          <a:srcRect l="-18220" t="29931" r="43343" b="11790"/>
          <a:stretch>
            <a:fillRect/>
          </a:stretch>
        </p:blipFill>
        <p:spPr>
          <a:xfrm rot="20640416">
            <a:off x="4287480" y="-817733"/>
            <a:ext cx="8441799" cy="6570508"/>
          </a:xfrm>
          <a:custGeom>
            <a:avLst/>
            <a:gdLst>
              <a:gd name="connsiteX0" fmla="*/ 1714457 w 8441799"/>
              <a:gd name="connsiteY0" fmla="*/ 0 h 6570508"/>
              <a:gd name="connsiteX1" fmla="*/ 8441799 w 8441799"/>
              <a:gd name="connsiteY1" fmla="*/ 1928154 h 6570508"/>
              <a:gd name="connsiteX2" fmla="*/ 2054173 w 8441799"/>
              <a:gd name="connsiteY2" fmla="*/ 97369 h 6570508"/>
              <a:gd name="connsiteX3" fmla="*/ 2054174 w 8441799"/>
              <a:gd name="connsiteY3" fmla="*/ 6570508 h 6570508"/>
              <a:gd name="connsiteX4" fmla="*/ 0 w 8441799"/>
              <a:gd name="connsiteY4" fmla="*/ 5981752 h 6570508"/>
              <a:gd name="connsiteX5" fmla="*/ 1714457 w 8441799"/>
              <a:gd name="connsiteY5" fmla="*/ 0 h 657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1799" h="6570508">
                <a:moveTo>
                  <a:pt x="1714457" y="0"/>
                </a:moveTo>
                <a:lnTo>
                  <a:pt x="8441799" y="1928154"/>
                </a:lnTo>
                <a:lnTo>
                  <a:pt x="2054173" y="97369"/>
                </a:lnTo>
                <a:lnTo>
                  <a:pt x="2054174" y="6570508"/>
                </a:lnTo>
                <a:lnTo>
                  <a:pt x="0" y="5981752"/>
                </a:lnTo>
                <a:lnTo>
                  <a:pt x="1714457" y="0"/>
                </a:lnTo>
                <a:close/>
              </a:path>
            </a:pathLst>
          </a:custGeom>
        </p:spPr>
      </p:pic>
      <p:pic>
        <p:nvPicPr>
          <p:cNvPr id="29" name="Graphic 28">
            <a:extLst>
              <a:ext uri="{FF2B5EF4-FFF2-40B4-BE49-F238E27FC236}">
                <a16:creationId xmlns:a16="http://schemas.microsoft.com/office/drawing/2014/main" id="{82120659-643B-9C37-AA4B-7762FC58E9DA}"/>
              </a:ext>
            </a:extLst>
          </p:cNvPr>
          <p:cNvPicPr>
            <a:picLocks noChangeAspect="1"/>
          </p:cNvPicPr>
          <p:nvPr/>
        </p:nvPicPr>
        <p:blipFill>
          <a:blip>
            <a:extLst>
              <a:ext uri="{96DAC541-7B7A-43D3-8B79-37D633B846F1}">
                <asvg:svgBlip xmlns:asvg="http://schemas.microsoft.com/office/drawing/2016/SVG/main" r:embed="rId2"/>
              </a:ext>
            </a:extLst>
          </a:blip>
          <a:srcRect t="88210" r="58863"/>
          <a:stretch>
            <a:fillRect/>
          </a:stretch>
        </p:blipFill>
        <p:spPr>
          <a:xfrm rot="20640416">
            <a:off x="7424043" y="5557953"/>
            <a:ext cx="4637902" cy="1329289"/>
          </a:xfrm>
          <a:custGeom>
            <a:avLst/>
            <a:gdLst>
              <a:gd name="connsiteX0" fmla="*/ 0 w 4637902"/>
              <a:gd name="connsiteY0" fmla="*/ 0 h 1329289"/>
              <a:gd name="connsiteX1" fmla="*/ 4637902 w 4637902"/>
              <a:gd name="connsiteY1" fmla="*/ 1329289 h 1329289"/>
              <a:gd name="connsiteX2" fmla="*/ 2331713 w 4637902"/>
              <a:gd name="connsiteY2" fmla="*/ 1329289 h 1329289"/>
              <a:gd name="connsiteX3" fmla="*/ 0 w 4637902"/>
              <a:gd name="connsiteY3" fmla="*/ 660986 h 1329289"/>
              <a:gd name="connsiteX4" fmla="*/ 0 w 4637902"/>
              <a:gd name="connsiteY4" fmla="*/ 0 h 1329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7902" h="1329289">
                <a:moveTo>
                  <a:pt x="0" y="0"/>
                </a:moveTo>
                <a:lnTo>
                  <a:pt x="4637902" y="1329289"/>
                </a:lnTo>
                <a:lnTo>
                  <a:pt x="2331713" y="1329289"/>
                </a:lnTo>
                <a:lnTo>
                  <a:pt x="0" y="660986"/>
                </a:lnTo>
                <a:lnTo>
                  <a:pt x="0" y="0"/>
                </a:lnTo>
                <a:close/>
              </a:path>
            </a:pathLst>
          </a:custGeom>
        </p:spPr>
      </p:pic>
    </p:spTree>
    <p:extLst>
      <p:ext uri="{BB962C8B-B14F-4D97-AF65-F5344CB8AC3E}">
        <p14:creationId xmlns:p14="http://schemas.microsoft.com/office/powerpoint/2010/main" val="39817840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ingle column with image">
    <p:bg>
      <p:bgPr>
        <a:solidFill>
          <a:schemeClr val="bg2"/>
        </a:solidFill>
        <a:effectLst/>
      </p:bgPr>
    </p:bg>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93AAE127-96BC-1570-2DFA-8EFBD528B18D}"/>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grpSp>
        <p:nvGrpSpPr>
          <p:cNvPr id="8" name="Graphic 6">
            <a:extLst>
              <a:ext uri="{FF2B5EF4-FFF2-40B4-BE49-F238E27FC236}">
                <a16:creationId xmlns:a16="http://schemas.microsoft.com/office/drawing/2014/main" id="{C4431A8D-69C6-5554-FE34-AF0859BE64F0}"/>
              </a:ext>
            </a:extLst>
          </p:cNvPr>
          <p:cNvGrpSpPr/>
          <p:nvPr/>
        </p:nvGrpSpPr>
        <p:grpSpPr>
          <a:xfrm>
            <a:off x="11097476" y="519193"/>
            <a:ext cx="483973" cy="427290"/>
            <a:chOff x="11097476" y="519193"/>
            <a:chExt cx="483973" cy="427290"/>
          </a:xfrm>
          <a:solidFill>
            <a:srgbClr val="000000"/>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412316"/>
            <a:ext cx="5464175" cy="4114801"/>
          </a:xfrm>
        </p:spPr>
        <p:txBody>
          <a:bodyPr/>
          <a:lstStyle/>
          <a:p>
            <a:pPr lvl="0"/>
            <a:r>
              <a:rPr lang="en-US"/>
              <a:t>Lorem ipsum dolor sit </a:t>
            </a:r>
            <a:r>
              <a:rPr lang="en-US" err="1"/>
              <a:t>amet</a:t>
            </a:r>
            <a:r>
              <a:rPr lang="en-US"/>
              <a:t>, </a:t>
            </a: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16" name="Picture Placeholder 15">
            <a:extLst>
              <a:ext uri="{FF2B5EF4-FFF2-40B4-BE49-F238E27FC236}">
                <a16:creationId xmlns:a16="http://schemas.microsoft.com/office/drawing/2014/main" id="{48A07E24-3290-8C29-961A-4E7EC9C06F96}"/>
              </a:ext>
            </a:extLst>
          </p:cNvPr>
          <p:cNvSpPr>
            <a:spLocks noGrp="1" noChangeAspect="1"/>
          </p:cNvSpPr>
          <p:nvPr>
            <p:ph type="pic" sz="quarter" idx="11"/>
          </p:nvPr>
        </p:nvSpPr>
        <p:spPr>
          <a:xfrm>
            <a:off x="6729413" y="1398587"/>
            <a:ext cx="4114799" cy="4114800"/>
          </a:xfrm>
        </p:spPr>
        <p:txBody>
          <a:bodyPr/>
          <a:lstStyle/>
          <a:p>
            <a:r>
              <a:rPr lang="en-US"/>
              <a:t>Click icon to add picture</a:t>
            </a:r>
          </a:p>
        </p:txBody>
      </p:sp>
      <p:sp>
        <p:nvSpPr>
          <p:cNvPr id="17" name="TextBox 16">
            <a:extLst>
              <a:ext uri="{FF2B5EF4-FFF2-40B4-BE49-F238E27FC236}">
                <a16:creationId xmlns:a16="http://schemas.microsoft.com/office/drawing/2014/main" id="{89157D4E-E5A7-4350-B490-8385C779A4DF}"/>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3973901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lumn text">
    <p:bg>
      <p:bgPr>
        <a:solidFill>
          <a:schemeClr val="bg1"/>
        </a:solidFill>
        <a:effectLst/>
      </p:bgPr>
    </p:bg>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93AAE127-96BC-1570-2DFA-8EFBD528B18D}"/>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grpSp>
        <p:nvGrpSpPr>
          <p:cNvPr id="8" name="Graphic 6">
            <a:extLst>
              <a:ext uri="{FF2B5EF4-FFF2-40B4-BE49-F238E27FC236}">
                <a16:creationId xmlns:a16="http://schemas.microsoft.com/office/drawing/2014/main" id="{C4431A8D-69C6-5554-FE34-AF0859BE64F0}"/>
              </a:ext>
            </a:extLst>
          </p:cNvPr>
          <p:cNvGrpSpPr/>
          <p:nvPr/>
        </p:nvGrpSpPr>
        <p:grpSpPr>
          <a:xfrm>
            <a:off x="11097476" y="519193"/>
            <a:ext cx="483973" cy="427290"/>
            <a:chOff x="11097476" y="519193"/>
            <a:chExt cx="483973" cy="427290"/>
          </a:xfrm>
          <a:solidFill>
            <a:srgbClr val="000000"/>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412316"/>
            <a:ext cx="5257800" cy="4786313"/>
          </a:xfrm>
        </p:spPr>
        <p:txBody>
          <a:bodyPr/>
          <a:lstStyle/>
          <a:p>
            <a:pPr lvl="0"/>
            <a:r>
              <a:rPr lang="en-US"/>
              <a:t>Lorem ipsum dolor sit </a:t>
            </a:r>
            <a:r>
              <a:rPr lang="en-US" err="1"/>
              <a:t>amet</a:t>
            </a:r>
            <a:r>
              <a:rPr lang="en-US"/>
              <a:t>, </a:t>
            </a: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2" name="Text Placeholder 13">
            <a:extLst>
              <a:ext uri="{FF2B5EF4-FFF2-40B4-BE49-F238E27FC236}">
                <a16:creationId xmlns:a16="http://schemas.microsoft.com/office/drawing/2014/main" id="{D9C2CC36-FBAC-7235-5661-B754FB1701A7}"/>
              </a:ext>
            </a:extLst>
          </p:cNvPr>
          <p:cNvSpPr>
            <a:spLocks noGrp="1"/>
          </p:cNvSpPr>
          <p:nvPr>
            <p:ph type="body" sz="quarter" idx="11" hasCustomPrompt="1"/>
          </p:nvPr>
        </p:nvSpPr>
        <p:spPr>
          <a:xfrm>
            <a:off x="6324600" y="1412316"/>
            <a:ext cx="5257800" cy="4786313"/>
          </a:xfrm>
        </p:spPr>
        <p:txBody>
          <a:bodyPr/>
          <a:lstStyle/>
          <a:p>
            <a:pPr lvl="0"/>
            <a:r>
              <a:rPr lang="en-US"/>
              <a:t>Lorem ipsum dolor sit </a:t>
            </a:r>
            <a:r>
              <a:rPr lang="en-US" err="1"/>
              <a:t>amet</a:t>
            </a:r>
            <a:r>
              <a:rPr lang="en-US"/>
              <a:t>, </a:t>
            </a: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1AC23DB5-4E18-09FA-91D6-7FC9DE597606}"/>
              </a:ext>
            </a:extLst>
          </p:cNvPr>
          <p:cNvSpPr txBox="1"/>
          <p:nvPr/>
        </p:nvSpPr>
        <p:spPr>
          <a:xfrm>
            <a:off x="627888" y="6477000"/>
            <a:ext cx="3739165"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3573250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ingle column with corner image">
    <p:bg>
      <p:bgPr>
        <a:solidFill>
          <a:schemeClr val="bg2"/>
        </a:solidFill>
        <a:effectLst/>
      </p:bgPr>
    </p:bg>
    <p:spTree>
      <p:nvGrpSpPr>
        <p:cNvPr id="1" name=""/>
        <p:cNvGrpSpPr/>
        <p:nvPr/>
      </p:nvGrpSpPr>
      <p:grpSpPr>
        <a:xfrm>
          <a:off x="0" y="0"/>
          <a:ext cx="0" cy="0"/>
          <a:chOff x="0" y="0"/>
          <a:chExt cx="0" cy="0"/>
        </a:xfrm>
      </p:grpSpPr>
      <p:sp>
        <p:nvSpPr>
          <p:cNvPr id="7" name="Title Placeholder 10">
            <a:extLst>
              <a:ext uri="{FF2B5EF4-FFF2-40B4-BE49-F238E27FC236}">
                <a16:creationId xmlns:a16="http://schemas.microsoft.com/office/drawing/2014/main" id="{93AAE127-96BC-1570-2DFA-8EFBD528B18D}"/>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grpSp>
        <p:nvGrpSpPr>
          <p:cNvPr id="8" name="Graphic 6">
            <a:extLst>
              <a:ext uri="{FF2B5EF4-FFF2-40B4-BE49-F238E27FC236}">
                <a16:creationId xmlns:a16="http://schemas.microsoft.com/office/drawing/2014/main" id="{C4431A8D-69C6-5554-FE34-AF0859BE64F0}"/>
              </a:ext>
            </a:extLst>
          </p:cNvPr>
          <p:cNvGrpSpPr/>
          <p:nvPr/>
        </p:nvGrpSpPr>
        <p:grpSpPr>
          <a:xfrm>
            <a:off x="11097476" y="519193"/>
            <a:ext cx="483973" cy="427290"/>
            <a:chOff x="11097476" y="519193"/>
            <a:chExt cx="483973" cy="427290"/>
          </a:xfrm>
          <a:solidFill>
            <a:srgbClr val="000000"/>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412316"/>
            <a:ext cx="5464175" cy="4114801"/>
          </a:xfrm>
        </p:spPr>
        <p:txBody>
          <a:bodyPr/>
          <a:lstStyle/>
          <a:p>
            <a:pPr lvl="0"/>
            <a:r>
              <a:rPr lang="en-US"/>
              <a:t>Lorem ipsum dolor sit </a:t>
            </a:r>
            <a:r>
              <a:rPr lang="en-US" err="1"/>
              <a:t>amet</a:t>
            </a:r>
            <a:br>
              <a:rPr lang="en-US"/>
            </a:b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 </a:t>
            </a:r>
          </a:p>
          <a:p>
            <a:pPr lvl="1"/>
            <a:r>
              <a:rPr lang="en-US"/>
              <a:t>Second level</a:t>
            </a:r>
          </a:p>
          <a:p>
            <a:pPr lvl="2"/>
            <a:r>
              <a:rPr lang="en-US"/>
              <a:t>Third level</a:t>
            </a:r>
          </a:p>
          <a:p>
            <a:pPr lvl="3"/>
            <a:r>
              <a:rPr lang="en-US"/>
              <a:t>Fourth level</a:t>
            </a:r>
          </a:p>
          <a:p>
            <a:pPr lvl="4"/>
            <a:r>
              <a:rPr lang="en-US"/>
              <a:t>Fifth level</a:t>
            </a:r>
          </a:p>
        </p:txBody>
      </p:sp>
      <p:sp>
        <p:nvSpPr>
          <p:cNvPr id="17" name="TextBox 16">
            <a:extLst>
              <a:ext uri="{FF2B5EF4-FFF2-40B4-BE49-F238E27FC236}">
                <a16:creationId xmlns:a16="http://schemas.microsoft.com/office/drawing/2014/main" id="{89157D4E-E5A7-4350-B490-8385C779A4DF}"/>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
        <p:nvSpPr>
          <p:cNvPr id="4" name="Graphic 2">
            <a:extLst>
              <a:ext uri="{FF2B5EF4-FFF2-40B4-BE49-F238E27FC236}">
                <a16:creationId xmlns:a16="http://schemas.microsoft.com/office/drawing/2014/main" id="{D1126080-D235-D89B-4CDE-8724F2E2B400}"/>
              </a:ext>
            </a:extLst>
          </p:cNvPr>
          <p:cNvSpPr/>
          <p:nvPr/>
        </p:nvSpPr>
        <p:spPr>
          <a:xfrm flipV="1">
            <a:off x="4943355" y="1412316"/>
            <a:ext cx="7239551" cy="5444033"/>
          </a:xfrm>
          <a:custGeom>
            <a:avLst/>
            <a:gdLst>
              <a:gd name="connsiteX0" fmla="*/ 7239551 w 7239551"/>
              <a:gd name="connsiteY0" fmla="*/ 5444034 h 5444033"/>
              <a:gd name="connsiteX1" fmla="*/ 0 w 7239551"/>
              <a:gd name="connsiteY1" fmla="*/ 0 h 5444033"/>
              <a:gd name="connsiteX2" fmla="*/ 7239551 w 7239551"/>
              <a:gd name="connsiteY2" fmla="*/ 0 h 5444033"/>
              <a:gd name="connsiteX3" fmla="*/ 7239551 w 7239551"/>
              <a:gd name="connsiteY3" fmla="*/ 5444034 h 5444033"/>
            </a:gdLst>
            <a:ahLst/>
            <a:cxnLst>
              <a:cxn ang="0">
                <a:pos x="connsiteX0" y="connsiteY0"/>
              </a:cxn>
              <a:cxn ang="0">
                <a:pos x="connsiteX1" y="connsiteY1"/>
              </a:cxn>
              <a:cxn ang="0">
                <a:pos x="connsiteX2" y="connsiteY2"/>
              </a:cxn>
              <a:cxn ang="0">
                <a:pos x="connsiteX3" y="connsiteY3"/>
              </a:cxn>
            </a:cxnLst>
            <a:rect l="l" t="t" r="r" b="b"/>
            <a:pathLst>
              <a:path w="7239551" h="5444033">
                <a:moveTo>
                  <a:pt x="7239551" y="5444034"/>
                </a:moveTo>
                <a:lnTo>
                  <a:pt x="0" y="0"/>
                </a:lnTo>
                <a:lnTo>
                  <a:pt x="7239551" y="0"/>
                </a:lnTo>
                <a:lnTo>
                  <a:pt x="7239551" y="5444034"/>
                </a:lnTo>
                <a:close/>
              </a:path>
            </a:pathLst>
          </a:custGeom>
          <a:solidFill>
            <a:schemeClr val="accent1"/>
          </a:solidFill>
          <a:ln w="0" cap="flat">
            <a:noFill/>
            <a:prstDash val="solid"/>
            <a:miter/>
          </a:ln>
        </p:spPr>
        <p:txBody>
          <a:bodyPr rtlCol="0" anchor="ctr"/>
          <a:lstStyle/>
          <a:p>
            <a:endParaRPr lang="en-US"/>
          </a:p>
        </p:txBody>
      </p:sp>
      <p:sp>
        <p:nvSpPr>
          <p:cNvPr id="5" name="Text Placeholder 13">
            <a:extLst>
              <a:ext uri="{FF2B5EF4-FFF2-40B4-BE49-F238E27FC236}">
                <a16:creationId xmlns:a16="http://schemas.microsoft.com/office/drawing/2014/main" id="{6925AE0D-B3ED-5F1F-E24A-35AFB8C0207D}"/>
              </a:ext>
            </a:extLst>
          </p:cNvPr>
          <p:cNvSpPr>
            <a:spLocks noGrp="1"/>
          </p:cNvSpPr>
          <p:nvPr>
            <p:ph type="body" sz="quarter" idx="11" hasCustomPrompt="1"/>
          </p:nvPr>
        </p:nvSpPr>
        <p:spPr>
          <a:xfrm>
            <a:off x="6730010" y="1412316"/>
            <a:ext cx="3380016" cy="374989"/>
          </a:xfrm>
        </p:spPr>
        <p:txBody>
          <a:bodyPr>
            <a:noAutofit/>
          </a:bodyPr>
          <a:lstStyle>
            <a:lvl1pPr marL="0" indent="0">
              <a:buFontTx/>
              <a:buNone/>
              <a:defRPr sz="1600"/>
            </a:lvl1pPr>
          </a:lstStyle>
          <a:p>
            <a:pPr lvl="0"/>
            <a:r>
              <a:rPr lang="en-US"/>
              <a:t>Subtitle</a:t>
            </a:r>
          </a:p>
        </p:txBody>
      </p:sp>
      <p:sp>
        <p:nvSpPr>
          <p:cNvPr id="6" name="Text Placeholder 13">
            <a:extLst>
              <a:ext uri="{FF2B5EF4-FFF2-40B4-BE49-F238E27FC236}">
                <a16:creationId xmlns:a16="http://schemas.microsoft.com/office/drawing/2014/main" id="{8173ED89-372D-7976-1DA6-77C9AEFC1A79}"/>
              </a:ext>
            </a:extLst>
          </p:cNvPr>
          <p:cNvSpPr>
            <a:spLocks noGrp="1"/>
          </p:cNvSpPr>
          <p:nvPr>
            <p:ph type="body" sz="quarter" idx="12" hasCustomPrompt="1"/>
          </p:nvPr>
        </p:nvSpPr>
        <p:spPr>
          <a:xfrm>
            <a:off x="6730011" y="1912506"/>
            <a:ext cx="2337790" cy="1817901"/>
          </a:xfrm>
        </p:spPr>
        <p:txBody>
          <a:bodyPr>
            <a:noAutofit/>
          </a:bodyPr>
          <a:lstStyle>
            <a:lvl1pPr marL="285750" indent="-285750">
              <a:spcBef>
                <a:spcPts val="0"/>
              </a:spcBef>
              <a:spcAft>
                <a:spcPts val="300"/>
              </a:spcAft>
              <a:buFont typeface="System Font Regular"/>
              <a:buChar char="+"/>
              <a:defRPr sz="1600"/>
            </a:lvl1pPr>
          </a:lstStyle>
          <a:p>
            <a:pPr lvl="0"/>
            <a:r>
              <a:rPr lang="en-US"/>
              <a:t>Short bullet</a:t>
            </a:r>
          </a:p>
          <a:p>
            <a:pPr lvl="0"/>
            <a:r>
              <a:rPr lang="en-US"/>
              <a:t>Short bullet</a:t>
            </a:r>
          </a:p>
          <a:p>
            <a:pPr lvl="0"/>
            <a:r>
              <a:rPr lang="en-US"/>
              <a:t>Short bullet</a:t>
            </a:r>
          </a:p>
          <a:p>
            <a:pPr lvl="0"/>
            <a:r>
              <a:rPr lang="en-US"/>
              <a:t>Short bullet</a:t>
            </a:r>
          </a:p>
        </p:txBody>
      </p:sp>
      <p:sp>
        <p:nvSpPr>
          <p:cNvPr id="11" name="Rectangle 10">
            <a:extLst>
              <a:ext uri="{FF2B5EF4-FFF2-40B4-BE49-F238E27FC236}">
                <a16:creationId xmlns:a16="http://schemas.microsoft.com/office/drawing/2014/main" id="{CD14A6A9-8C19-01D9-C8A8-D28AFC11318A}"/>
              </a:ext>
            </a:extLst>
          </p:cNvPr>
          <p:cNvSpPr/>
          <p:nvPr/>
        </p:nvSpPr>
        <p:spPr>
          <a:xfrm>
            <a:off x="6592047" y="1412315"/>
            <a:ext cx="57231" cy="23180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4583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Orange quote">
    <p:bg>
      <p:bgPr>
        <a:solidFill>
          <a:schemeClr val="accent2"/>
        </a:solidFill>
        <a:effectLst/>
      </p:bgPr>
    </p:bg>
    <p:spTree>
      <p:nvGrpSpPr>
        <p:cNvPr id="1" name=""/>
        <p:cNvGrpSpPr/>
        <p:nvPr/>
      </p:nvGrpSpPr>
      <p:grpSpPr>
        <a:xfrm>
          <a:off x="0" y="0"/>
          <a:ext cx="0" cy="0"/>
          <a:chOff x="0" y="0"/>
          <a:chExt cx="0" cy="0"/>
        </a:xfrm>
      </p:grpSpPr>
      <p:grpSp>
        <p:nvGrpSpPr>
          <p:cNvPr id="8" name="Graphic 6">
            <a:extLst>
              <a:ext uri="{FF2B5EF4-FFF2-40B4-BE49-F238E27FC236}">
                <a16:creationId xmlns:a16="http://schemas.microsoft.com/office/drawing/2014/main" id="{C4431A8D-69C6-5554-FE34-AF0859BE64F0}"/>
              </a:ext>
            </a:extLst>
          </p:cNvPr>
          <p:cNvGrpSpPr/>
          <p:nvPr/>
        </p:nvGrpSpPr>
        <p:grpSpPr>
          <a:xfrm>
            <a:off x="11097476" y="519193"/>
            <a:ext cx="483973" cy="427290"/>
            <a:chOff x="11097476" y="519193"/>
            <a:chExt cx="483973" cy="427290"/>
          </a:xfrm>
          <a:solidFill>
            <a:schemeClr val="bg1"/>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631825" y="1520747"/>
            <a:ext cx="4993471" cy="2986064"/>
          </a:xfrm>
        </p:spPr>
        <p:txBody>
          <a:bodyPr>
            <a:normAutofit/>
          </a:bodyPr>
          <a:lstStyle>
            <a:lvl1pPr>
              <a:defRPr sz="2400" b="1">
                <a:solidFill>
                  <a:schemeClr val="bg1"/>
                </a:solidFill>
              </a:defRPr>
            </a:lvl1pPr>
          </a:lstStyle>
          <a:p>
            <a:pPr lvl="0"/>
            <a:r>
              <a:rPr lang="en-US"/>
              <a:t>“Lorem ipsum dolor sit </a:t>
            </a:r>
            <a:r>
              <a:rPr lang="en-US" err="1"/>
              <a:t>amet</a:t>
            </a:r>
            <a:br>
              <a:rPr lang="en-US"/>
            </a:b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a:t>
            </a:r>
          </a:p>
        </p:txBody>
      </p:sp>
      <p:sp>
        <p:nvSpPr>
          <p:cNvPr id="17" name="TextBox 16">
            <a:extLst>
              <a:ext uri="{FF2B5EF4-FFF2-40B4-BE49-F238E27FC236}">
                <a16:creationId xmlns:a16="http://schemas.microsoft.com/office/drawing/2014/main" id="{89157D4E-E5A7-4350-B490-8385C779A4DF}"/>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bg1"/>
                </a:solidFill>
                <a:effectLst/>
                <a:uLnTx/>
                <a:uFillTx/>
                <a:latin typeface="+mn-lt"/>
                <a:ea typeface="+mn-ea"/>
                <a:cs typeface="+mn-cs"/>
              </a:rPr>
              <a:t> ©2024 SRI INTERNATIONAL. ALL RIGHTS RESERVED. PROPRIETARY.</a:t>
            </a:r>
          </a:p>
        </p:txBody>
      </p:sp>
      <p:sp>
        <p:nvSpPr>
          <p:cNvPr id="2" name="Picture Placeholder 15">
            <a:extLst>
              <a:ext uri="{FF2B5EF4-FFF2-40B4-BE49-F238E27FC236}">
                <a16:creationId xmlns:a16="http://schemas.microsoft.com/office/drawing/2014/main" id="{79DA9BFA-7A2B-E690-DEE2-A4805BC19782}"/>
              </a:ext>
            </a:extLst>
          </p:cNvPr>
          <p:cNvSpPr>
            <a:spLocks noGrp="1" noChangeAspect="1"/>
          </p:cNvSpPr>
          <p:nvPr>
            <p:ph type="pic" sz="quarter" idx="11"/>
          </p:nvPr>
        </p:nvSpPr>
        <p:spPr>
          <a:xfrm>
            <a:off x="6096000" y="1602659"/>
            <a:ext cx="5255339" cy="5255340"/>
          </a:xfrm>
        </p:spPr>
        <p:txBody>
          <a:bodyPr/>
          <a:lstStyle/>
          <a:p>
            <a:r>
              <a:rPr lang="en-US"/>
              <a:t>Click icon to add picture</a:t>
            </a:r>
          </a:p>
        </p:txBody>
      </p:sp>
      <p:sp>
        <p:nvSpPr>
          <p:cNvPr id="13" name="TextBox 12">
            <a:extLst>
              <a:ext uri="{FF2B5EF4-FFF2-40B4-BE49-F238E27FC236}">
                <a16:creationId xmlns:a16="http://schemas.microsoft.com/office/drawing/2014/main" id="{1A0B08BC-37E6-4C82-7EE9-1ADC6E2E48E3}"/>
              </a:ext>
            </a:extLst>
          </p:cNvPr>
          <p:cNvSpPr txBox="1"/>
          <p:nvPr/>
        </p:nvSpPr>
        <p:spPr>
          <a:xfrm>
            <a:off x="544010" y="4935693"/>
            <a:ext cx="3345788" cy="461665"/>
          </a:xfrm>
          <a:prstGeom prst="rect">
            <a:avLst/>
          </a:prstGeom>
          <a:noFill/>
        </p:spPr>
        <p:txBody>
          <a:bodyPr wrap="none" rtlCol="0">
            <a:spAutoFit/>
          </a:bodyPr>
          <a:lstStyle/>
          <a:p>
            <a:r>
              <a:rPr lang="en-US" sz="1200">
                <a:solidFill>
                  <a:schemeClr val="bg1"/>
                </a:solidFill>
                <a:latin typeface="Andale Mono" panose="020B0509000000000004" pitchFamily="49" charset="0"/>
              </a:rPr>
              <a:t>NAME OR CAPTION SET IN ANDALE MONO</a:t>
            </a:r>
          </a:p>
          <a:p>
            <a:r>
              <a:rPr lang="en-US" sz="1200">
                <a:solidFill>
                  <a:schemeClr val="bg1"/>
                </a:solidFill>
                <a:latin typeface="Andale Mono" panose="020B0509000000000004" pitchFamily="49" charset="0"/>
              </a:rPr>
              <a:t>DIRECTOR, LAB NAME HERE</a:t>
            </a:r>
          </a:p>
        </p:txBody>
      </p:sp>
    </p:spTree>
    <p:extLst>
      <p:ext uri="{BB962C8B-B14F-4D97-AF65-F5344CB8AC3E}">
        <p14:creationId xmlns:p14="http://schemas.microsoft.com/office/powerpoint/2010/main" val="7287686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ue quote">
    <p:bg>
      <p:bgPr>
        <a:solidFill>
          <a:schemeClr val="accent1"/>
        </a:solidFill>
        <a:effectLst/>
      </p:bgPr>
    </p:bg>
    <p:spTree>
      <p:nvGrpSpPr>
        <p:cNvPr id="1" name=""/>
        <p:cNvGrpSpPr/>
        <p:nvPr/>
      </p:nvGrpSpPr>
      <p:grpSpPr>
        <a:xfrm>
          <a:off x="0" y="0"/>
          <a:ext cx="0" cy="0"/>
          <a:chOff x="0" y="0"/>
          <a:chExt cx="0" cy="0"/>
        </a:xfrm>
      </p:grpSpPr>
      <p:grpSp>
        <p:nvGrpSpPr>
          <p:cNvPr id="8" name="Graphic 6">
            <a:extLst>
              <a:ext uri="{FF2B5EF4-FFF2-40B4-BE49-F238E27FC236}">
                <a16:creationId xmlns:a16="http://schemas.microsoft.com/office/drawing/2014/main" id="{C4431A8D-69C6-5554-FE34-AF0859BE64F0}"/>
              </a:ext>
            </a:extLst>
          </p:cNvPr>
          <p:cNvGrpSpPr/>
          <p:nvPr/>
        </p:nvGrpSpPr>
        <p:grpSpPr>
          <a:xfrm>
            <a:off x="11097476" y="519193"/>
            <a:ext cx="483973" cy="427290"/>
            <a:chOff x="11097476" y="519193"/>
            <a:chExt cx="483973" cy="427290"/>
          </a:xfrm>
          <a:solidFill>
            <a:schemeClr val="bg1"/>
          </a:solidFill>
        </p:grpSpPr>
        <p:sp>
          <p:nvSpPr>
            <p:cNvPr id="9" name="Freeform 8">
              <a:extLst>
                <a:ext uri="{FF2B5EF4-FFF2-40B4-BE49-F238E27FC236}">
                  <a16:creationId xmlns:a16="http://schemas.microsoft.com/office/drawing/2014/main" id="{F0422727-09F8-A592-14C3-159E7F8BF0D2}"/>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76123DAB-A2CC-8329-4729-7D6A02A0C58B}"/>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grpFill/>
            <a:ln w="0" cap="flat">
              <a:noFill/>
              <a:prstDash val="solid"/>
              <a:miter/>
            </a:ln>
          </p:spPr>
          <p:txBody>
            <a:bodyPr rtlCol="0" anchor="ctr"/>
            <a:lstStyle/>
            <a:p>
              <a:endParaRPr lang="en-US"/>
            </a:p>
          </p:txBody>
        </p:sp>
      </p:grpSp>
      <p:sp>
        <p:nvSpPr>
          <p:cNvPr id="14" name="Text Placeholder 13">
            <a:extLst>
              <a:ext uri="{FF2B5EF4-FFF2-40B4-BE49-F238E27FC236}">
                <a16:creationId xmlns:a16="http://schemas.microsoft.com/office/drawing/2014/main" id="{3D5094B9-835C-41E2-2C2D-5588817F331D}"/>
              </a:ext>
            </a:extLst>
          </p:cNvPr>
          <p:cNvSpPr>
            <a:spLocks noGrp="1"/>
          </p:cNvSpPr>
          <p:nvPr>
            <p:ph type="body" sz="quarter" idx="10" hasCustomPrompt="1"/>
          </p:nvPr>
        </p:nvSpPr>
        <p:spPr>
          <a:xfrm>
            <a:off x="4309345" y="1844633"/>
            <a:ext cx="6871799" cy="4174201"/>
          </a:xfrm>
        </p:spPr>
        <p:txBody>
          <a:bodyPr>
            <a:normAutofit/>
          </a:bodyPr>
          <a:lstStyle>
            <a:lvl1pPr>
              <a:defRPr sz="3200" b="1">
                <a:solidFill>
                  <a:schemeClr val="bg1"/>
                </a:solidFill>
              </a:defRPr>
            </a:lvl1pPr>
          </a:lstStyle>
          <a:p>
            <a:pPr lvl="0"/>
            <a:r>
              <a:rPr lang="en-US"/>
              <a:t>“Lorem ipsum dolor sit </a:t>
            </a:r>
            <a:r>
              <a:rPr lang="en-US" err="1"/>
              <a:t>amet</a:t>
            </a:r>
            <a:br>
              <a:rPr lang="en-US"/>
            </a:br>
            <a:r>
              <a:rPr lang="en-US" err="1"/>
              <a:t>mei</a:t>
            </a:r>
            <a:r>
              <a:rPr lang="en-US"/>
              <a:t> case consul </a:t>
            </a:r>
            <a:r>
              <a:rPr lang="en-US" err="1"/>
              <a:t>scriptorem</a:t>
            </a:r>
            <a:r>
              <a:rPr lang="en-US"/>
              <a:t> </a:t>
            </a:r>
            <a:r>
              <a:rPr lang="en-US" err="1"/>
              <a:t>eu</a:t>
            </a:r>
            <a:r>
              <a:rPr lang="en-US"/>
              <a:t>. Ad </a:t>
            </a:r>
            <a:r>
              <a:rPr lang="en-US" err="1"/>
              <a:t>veritus</a:t>
            </a:r>
            <a:r>
              <a:rPr lang="en-US"/>
              <a:t> </a:t>
            </a:r>
            <a:r>
              <a:rPr lang="en-US" err="1"/>
              <a:t>reprimique</a:t>
            </a:r>
            <a:r>
              <a:rPr lang="en-US"/>
              <a:t> </a:t>
            </a:r>
            <a:r>
              <a:rPr lang="en-US" err="1"/>
              <a:t>consectetuer</a:t>
            </a:r>
            <a:r>
              <a:rPr lang="en-US"/>
              <a:t> </a:t>
            </a:r>
            <a:r>
              <a:rPr lang="en-US" err="1"/>
              <a:t>mel</a:t>
            </a:r>
            <a:r>
              <a:rPr lang="en-US"/>
              <a:t>, qui </a:t>
            </a:r>
            <a:r>
              <a:rPr lang="en-US" err="1"/>
              <a:t>ea</a:t>
            </a:r>
            <a:r>
              <a:rPr lang="en-US"/>
              <a:t> </a:t>
            </a:r>
            <a:r>
              <a:rPr lang="en-US" err="1"/>
              <a:t>tamquam</a:t>
            </a:r>
            <a:r>
              <a:rPr lang="en-US"/>
              <a:t> </a:t>
            </a:r>
            <a:r>
              <a:rPr lang="en-US" err="1"/>
              <a:t>fastidii</a:t>
            </a:r>
            <a:r>
              <a:rPr lang="en-US"/>
              <a:t>, </a:t>
            </a:r>
            <a:r>
              <a:rPr lang="en-US" err="1"/>
              <a:t>usu</a:t>
            </a:r>
            <a:r>
              <a:rPr lang="en-US"/>
              <a:t> at </a:t>
            </a:r>
            <a:r>
              <a:rPr lang="en-US" err="1"/>
              <a:t>voluptaria</a:t>
            </a:r>
            <a:r>
              <a:rPr lang="en-US"/>
              <a:t> </a:t>
            </a:r>
            <a:r>
              <a:rPr lang="en-US" err="1"/>
              <a:t>accommodare</a:t>
            </a:r>
            <a:r>
              <a:rPr lang="en-US"/>
              <a:t>. Quo ex vide </a:t>
            </a:r>
            <a:r>
              <a:rPr lang="en-US" err="1"/>
              <a:t>antiopam</a:t>
            </a:r>
            <a:r>
              <a:rPr lang="en-US"/>
              <a:t> </a:t>
            </a:r>
            <a:r>
              <a:rPr lang="en-US" err="1"/>
              <a:t>recteque</a:t>
            </a:r>
            <a:r>
              <a:rPr lang="en-US"/>
              <a:t>, ad stet </a:t>
            </a:r>
            <a:r>
              <a:rPr lang="en-US" err="1"/>
              <a:t>apeirian</a:t>
            </a:r>
            <a:r>
              <a:rPr lang="en-US"/>
              <a:t> </a:t>
            </a:r>
            <a:r>
              <a:rPr lang="en-US" err="1"/>
              <a:t>splendide</a:t>
            </a:r>
            <a:r>
              <a:rPr lang="en-US"/>
              <a:t> sit. Vim </a:t>
            </a:r>
            <a:r>
              <a:rPr lang="en-US" err="1"/>
              <a:t>eu</a:t>
            </a:r>
            <a:r>
              <a:rPr lang="en-US"/>
              <a:t> alterum </a:t>
            </a:r>
            <a:r>
              <a:rPr lang="en-US" err="1"/>
              <a:t>tibique</a:t>
            </a:r>
            <a:r>
              <a:rPr lang="en-US"/>
              <a:t>.”</a:t>
            </a:r>
          </a:p>
        </p:txBody>
      </p:sp>
      <p:sp>
        <p:nvSpPr>
          <p:cNvPr id="17" name="TextBox 16">
            <a:extLst>
              <a:ext uri="{FF2B5EF4-FFF2-40B4-BE49-F238E27FC236}">
                <a16:creationId xmlns:a16="http://schemas.microsoft.com/office/drawing/2014/main" id="{89157D4E-E5A7-4350-B490-8385C779A4DF}"/>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bg1"/>
                </a:solidFill>
                <a:effectLst/>
                <a:uLnTx/>
                <a:uFillTx/>
                <a:latin typeface="+mn-lt"/>
                <a:ea typeface="+mn-ea"/>
                <a:cs typeface="+mn-cs"/>
              </a:rPr>
              <a:t> ©2024 SRI INTERNATIONAL. ALL RIGHTS RESERVED. PROPRIETARY.</a:t>
            </a:r>
          </a:p>
        </p:txBody>
      </p:sp>
      <p:sp>
        <p:nvSpPr>
          <p:cNvPr id="2" name="Picture Placeholder 15">
            <a:extLst>
              <a:ext uri="{FF2B5EF4-FFF2-40B4-BE49-F238E27FC236}">
                <a16:creationId xmlns:a16="http://schemas.microsoft.com/office/drawing/2014/main" id="{79DA9BFA-7A2B-E690-DEE2-A4805BC19782}"/>
              </a:ext>
            </a:extLst>
          </p:cNvPr>
          <p:cNvSpPr>
            <a:spLocks noGrp="1" noChangeAspect="1"/>
          </p:cNvSpPr>
          <p:nvPr>
            <p:ph type="pic" sz="quarter" idx="11"/>
          </p:nvPr>
        </p:nvSpPr>
        <p:spPr>
          <a:xfrm>
            <a:off x="0" y="0"/>
            <a:ext cx="3773347" cy="3773348"/>
          </a:xfrm>
        </p:spPr>
        <p:txBody>
          <a:bodyPr/>
          <a:lstStyle/>
          <a:p>
            <a:r>
              <a:rPr lang="en-US"/>
              <a:t>Click icon to add picture</a:t>
            </a:r>
          </a:p>
        </p:txBody>
      </p:sp>
      <p:sp>
        <p:nvSpPr>
          <p:cNvPr id="13" name="TextBox 12">
            <a:extLst>
              <a:ext uri="{FF2B5EF4-FFF2-40B4-BE49-F238E27FC236}">
                <a16:creationId xmlns:a16="http://schemas.microsoft.com/office/drawing/2014/main" id="{1A0B08BC-37E6-4C82-7EE9-1ADC6E2E48E3}"/>
              </a:ext>
            </a:extLst>
          </p:cNvPr>
          <p:cNvSpPr txBox="1"/>
          <p:nvPr/>
        </p:nvSpPr>
        <p:spPr>
          <a:xfrm>
            <a:off x="544010" y="4194913"/>
            <a:ext cx="3345788" cy="461665"/>
          </a:xfrm>
          <a:prstGeom prst="rect">
            <a:avLst/>
          </a:prstGeom>
          <a:noFill/>
        </p:spPr>
        <p:txBody>
          <a:bodyPr wrap="none" rtlCol="0">
            <a:spAutoFit/>
          </a:bodyPr>
          <a:lstStyle/>
          <a:p>
            <a:r>
              <a:rPr lang="en-US" sz="1200">
                <a:solidFill>
                  <a:schemeClr val="bg1"/>
                </a:solidFill>
                <a:latin typeface="Andale Mono" panose="020B0509000000000004" pitchFamily="49" charset="0"/>
              </a:rPr>
              <a:t>NAME OR CAPTION SET IN ANDALE MONO</a:t>
            </a:r>
          </a:p>
          <a:p>
            <a:r>
              <a:rPr lang="en-US" sz="1200">
                <a:solidFill>
                  <a:schemeClr val="bg1"/>
                </a:solidFill>
                <a:latin typeface="Andale Mono" panose="020B0509000000000004" pitchFamily="49" charset="0"/>
              </a:rPr>
              <a:t>DIRECTOR, LAB NAME HERE</a:t>
            </a:r>
          </a:p>
        </p:txBody>
      </p:sp>
    </p:spTree>
    <p:extLst>
      <p:ext uri="{BB962C8B-B14F-4D97-AF65-F5344CB8AC3E}">
        <p14:creationId xmlns:p14="http://schemas.microsoft.com/office/powerpoint/2010/main" val="22640003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8ADC-06E7-40AB-E064-ED751D23AE0F}"/>
              </a:ext>
            </a:extLst>
          </p:cNvPr>
          <p:cNvSpPr>
            <a:spLocks noGrp="1"/>
          </p:cNvSpPr>
          <p:nvPr>
            <p:ph type="title"/>
          </p:nvPr>
        </p:nvSpPr>
        <p:spPr>
          <a:xfrm>
            <a:off x="631825" y="476804"/>
            <a:ext cx="9542322" cy="703475"/>
          </a:xfrm>
          <a:prstGeom prst="rect">
            <a:avLst/>
          </a:prstGeom>
        </p:spPr>
        <p:txBody>
          <a:bodyPr/>
          <a:lstStyle/>
          <a:p>
            <a:r>
              <a:rPr lang="en-US"/>
              <a:t>Click to edit Master title style</a:t>
            </a:r>
          </a:p>
        </p:txBody>
      </p:sp>
      <p:grpSp>
        <p:nvGrpSpPr>
          <p:cNvPr id="3" name="Graphic 6">
            <a:extLst>
              <a:ext uri="{FF2B5EF4-FFF2-40B4-BE49-F238E27FC236}">
                <a16:creationId xmlns:a16="http://schemas.microsoft.com/office/drawing/2014/main" id="{3D3DC563-A24F-7F04-6D17-BD16D4714A07}"/>
              </a:ext>
            </a:extLst>
          </p:cNvPr>
          <p:cNvGrpSpPr/>
          <p:nvPr/>
        </p:nvGrpSpPr>
        <p:grpSpPr>
          <a:xfrm>
            <a:off x="11097476" y="519193"/>
            <a:ext cx="483973" cy="427290"/>
            <a:chOff x="11097476" y="519193"/>
            <a:chExt cx="483973" cy="427290"/>
          </a:xfrm>
          <a:solidFill>
            <a:srgbClr val="000000"/>
          </a:solidFill>
        </p:grpSpPr>
        <p:sp>
          <p:nvSpPr>
            <p:cNvPr id="4" name="Freeform 3">
              <a:extLst>
                <a:ext uri="{FF2B5EF4-FFF2-40B4-BE49-F238E27FC236}">
                  <a16:creationId xmlns:a16="http://schemas.microsoft.com/office/drawing/2014/main" id="{6B70F71A-DCFD-57A9-416B-EE32F196C353}"/>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25BE778D-1CE0-1CEC-3146-39B066F7B0D4}"/>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6" name="TextBox 5">
            <a:extLst>
              <a:ext uri="{FF2B5EF4-FFF2-40B4-BE49-F238E27FC236}">
                <a16:creationId xmlns:a16="http://schemas.microsoft.com/office/drawing/2014/main" id="{8A27A992-8DF5-3226-5B6E-B9D7476AC073}"/>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2419613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aphic 6">
            <a:extLst>
              <a:ext uri="{FF2B5EF4-FFF2-40B4-BE49-F238E27FC236}">
                <a16:creationId xmlns:a16="http://schemas.microsoft.com/office/drawing/2014/main" id="{9F352539-F5AC-B36E-DC48-9F4662FFD081}"/>
              </a:ext>
            </a:extLst>
          </p:cNvPr>
          <p:cNvGrpSpPr/>
          <p:nvPr/>
        </p:nvGrpSpPr>
        <p:grpSpPr>
          <a:xfrm>
            <a:off x="11097476" y="519193"/>
            <a:ext cx="483973" cy="427290"/>
            <a:chOff x="11097476" y="519193"/>
            <a:chExt cx="483973" cy="427290"/>
          </a:xfrm>
          <a:solidFill>
            <a:srgbClr val="000000"/>
          </a:solidFill>
        </p:grpSpPr>
        <p:sp>
          <p:nvSpPr>
            <p:cNvPr id="3" name="Freeform 2">
              <a:extLst>
                <a:ext uri="{FF2B5EF4-FFF2-40B4-BE49-F238E27FC236}">
                  <a16:creationId xmlns:a16="http://schemas.microsoft.com/office/drawing/2014/main" id="{F0890D17-41AD-9057-7CF2-3B621967AA6E}"/>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1103C6CE-A9D7-54FA-F91B-E7D86C27721A}"/>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1F11B041-B51A-05E0-8EEF-E5FCB04BCACE}"/>
              </a:ext>
            </a:extLst>
          </p:cNvPr>
          <p:cNvSpPr txBox="1"/>
          <p:nvPr/>
        </p:nvSpPr>
        <p:spPr>
          <a:xfrm>
            <a:off x="627888" y="6477000"/>
            <a:ext cx="3681457" cy="169277"/>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6ECC5E-9808-5A4D-A8E3-2CDED6C149C7}" type="slidenum">
              <a:rPr kumimoji="0" lang="en-US" sz="8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0" i="0" u="none" strike="noStrike" kern="1200" cap="none" spc="0" normalizeH="0" baseline="0" noProof="0" dirty="0">
                <a:ln>
                  <a:noFill/>
                </a:ln>
                <a:solidFill>
                  <a:schemeClr val="tx1"/>
                </a:solidFill>
                <a:effectLst/>
                <a:uLnTx/>
                <a:uFillTx/>
                <a:latin typeface="+mn-lt"/>
                <a:ea typeface="+mn-ea"/>
                <a:cs typeface="+mn-cs"/>
              </a:rPr>
              <a:t> ©2024 SRI INTERNATIONAL. ALL RIGHTS RESERVED. PROPRIETARY.</a:t>
            </a:r>
          </a:p>
        </p:txBody>
      </p:sp>
    </p:spTree>
    <p:extLst>
      <p:ext uri="{BB962C8B-B14F-4D97-AF65-F5344CB8AC3E}">
        <p14:creationId xmlns:p14="http://schemas.microsoft.com/office/powerpoint/2010/main" val="25052447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no footer">
    <p:spTree>
      <p:nvGrpSpPr>
        <p:cNvPr id="1" name=""/>
        <p:cNvGrpSpPr/>
        <p:nvPr/>
      </p:nvGrpSpPr>
      <p:grpSpPr>
        <a:xfrm>
          <a:off x="0" y="0"/>
          <a:ext cx="0" cy="0"/>
          <a:chOff x="0" y="0"/>
          <a:chExt cx="0" cy="0"/>
        </a:xfrm>
      </p:grpSpPr>
      <p:grpSp>
        <p:nvGrpSpPr>
          <p:cNvPr id="2" name="Graphic 6">
            <a:extLst>
              <a:ext uri="{FF2B5EF4-FFF2-40B4-BE49-F238E27FC236}">
                <a16:creationId xmlns:a16="http://schemas.microsoft.com/office/drawing/2014/main" id="{9F352539-F5AC-B36E-DC48-9F4662FFD081}"/>
              </a:ext>
            </a:extLst>
          </p:cNvPr>
          <p:cNvGrpSpPr/>
          <p:nvPr/>
        </p:nvGrpSpPr>
        <p:grpSpPr>
          <a:xfrm>
            <a:off x="11097476" y="519193"/>
            <a:ext cx="483973" cy="427290"/>
            <a:chOff x="11097476" y="519193"/>
            <a:chExt cx="483973" cy="427290"/>
          </a:xfrm>
          <a:solidFill>
            <a:srgbClr val="000000"/>
          </a:solidFill>
        </p:grpSpPr>
        <p:sp>
          <p:nvSpPr>
            <p:cNvPr id="3" name="Freeform 2">
              <a:extLst>
                <a:ext uri="{FF2B5EF4-FFF2-40B4-BE49-F238E27FC236}">
                  <a16:creationId xmlns:a16="http://schemas.microsoft.com/office/drawing/2014/main" id="{F0890D17-41AD-9057-7CF2-3B621967AA6E}"/>
                </a:ext>
              </a:extLst>
            </p:cNvPr>
            <p:cNvSpPr/>
            <p:nvPr/>
          </p:nvSpPr>
          <p:spPr>
            <a:xfrm>
              <a:off x="11270793" y="635403"/>
              <a:ext cx="310655" cy="311080"/>
            </a:xfrm>
            <a:custGeom>
              <a:avLst/>
              <a:gdLst>
                <a:gd name="connsiteX0" fmla="*/ 167537 w 310655"/>
                <a:gd name="connsiteY0" fmla="*/ 0 h 311080"/>
                <a:gd name="connsiteX1" fmla="*/ 256173 w 310655"/>
                <a:gd name="connsiteY1" fmla="*/ 117772 h 311080"/>
                <a:gd name="connsiteX2" fmla="*/ 0 w 310655"/>
                <a:gd name="connsiteY2" fmla="*/ 311081 h 311080"/>
                <a:gd name="connsiteX3" fmla="*/ 310656 w 310655"/>
                <a:gd name="connsiteY3" fmla="*/ 311081 h 311080"/>
                <a:gd name="connsiteX4" fmla="*/ 310656 w 310655"/>
                <a:gd name="connsiteY4" fmla="*/ 0 h 311080"/>
                <a:gd name="connsiteX5" fmla="*/ 167537 w 310655"/>
                <a:gd name="connsiteY5" fmla="*/ 0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655" h="311080">
                  <a:moveTo>
                    <a:pt x="167537" y="0"/>
                  </a:moveTo>
                  <a:lnTo>
                    <a:pt x="256173" y="117772"/>
                  </a:lnTo>
                  <a:lnTo>
                    <a:pt x="0" y="311081"/>
                  </a:lnTo>
                  <a:lnTo>
                    <a:pt x="310656" y="311081"/>
                  </a:lnTo>
                  <a:lnTo>
                    <a:pt x="310656" y="0"/>
                  </a:lnTo>
                  <a:lnTo>
                    <a:pt x="167537" y="0"/>
                  </a:lnTo>
                  <a:close/>
                </a:path>
              </a:pathLst>
            </a:custGeom>
            <a:solidFill>
              <a:srgbClr val="000000"/>
            </a:solidFill>
            <a:ln w="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1103C6CE-A9D7-54FA-F91B-E7D86C27721A}"/>
                </a:ext>
              </a:extLst>
            </p:cNvPr>
            <p:cNvSpPr/>
            <p:nvPr/>
          </p:nvSpPr>
          <p:spPr>
            <a:xfrm>
              <a:off x="11097476" y="519193"/>
              <a:ext cx="403304" cy="403831"/>
            </a:xfrm>
            <a:custGeom>
              <a:avLst/>
              <a:gdLst>
                <a:gd name="connsiteX0" fmla="*/ 229987 w 403304"/>
                <a:gd name="connsiteY0" fmla="*/ 0 h 403831"/>
                <a:gd name="connsiteX1" fmla="*/ 0 w 403304"/>
                <a:gd name="connsiteY1" fmla="*/ 173525 h 403831"/>
                <a:gd name="connsiteX2" fmla="*/ 173318 w 403304"/>
                <a:gd name="connsiteY2" fmla="*/ 403832 h 403831"/>
                <a:gd name="connsiteX3" fmla="*/ 403305 w 403304"/>
                <a:gd name="connsiteY3" fmla="*/ 230307 h 403831"/>
                <a:gd name="connsiteX4" fmla="*/ 229987 w 403304"/>
                <a:gd name="connsiteY4" fmla="*/ 0 h 403831"/>
                <a:gd name="connsiteX5" fmla="*/ 173318 w 403304"/>
                <a:gd name="connsiteY5" fmla="*/ 116210 h 403831"/>
                <a:gd name="connsiteX6" fmla="*/ 173318 w 403304"/>
                <a:gd name="connsiteY6" fmla="*/ 370338 h 403831"/>
                <a:gd name="connsiteX7" fmla="*/ 28183 w 403304"/>
                <a:gd name="connsiteY7" fmla="*/ 177505 h 403831"/>
                <a:gd name="connsiteX8" fmla="*/ 226032 w 403304"/>
                <a:gd name="connsiteY8" fmla="*/ 28219 h 403831"/>
                <a:gd name="connsiteX9" fmla="*/ 292248 w 403304"/>
                <a:gd name="connsiteY9" fmla="*/ 116210 h 403831"/>
                <a:gd name="connsiteX10" fmla="*/ 173318 w 403304"/>
                <a:gd name="connsiteY10" fmla="*/ 116210 h 40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304" h="403831">
                  <a:moveTo>
                    <a:pt x="229987" y="0"/>
                  </a:moveTo>
                  <a:lnTo>
                    <a:pt x="0" y="173525"/>
                  </a:lnTo>
                  <a:lnTo>
                    <a:pt x="173318" y="403832"/>
                  </a:lnTo>
                  <a:lnTo>
                    <a:pt x="403305" y="230307"/>
                  </a:lnTo>
                  <a:lnTo>
                    <a:pt x="229987" y="0"/>
                  </a:lnTo>
                  <a:close/>
                  <a:moveTo>
                    <a:pt x="173318" y="116210"/>
                  </a:moveTo>
                  <a:lnTo>
                    <a:pt x="173318" y="370338"/>
                  </a:lnTo>
                  <a:lnTo>
                    <a:pt x="28183" y="177505"/>
                  </a:lnTo>
                  <a:lnTo>
                    <a:pt x="226032" y="28219"/>
                  </a:lnTo>
                  <a:lnTo>
                    <a:pt x="292248" y="116210"/>
                  </a:lnTo>
                  <a:lnTo>
                    <a:pt x="173318" y="116210"/>
                  </a:lnTo>
                  <a:close/>
                </a:path>
              </a:pathLst>
            </a:custGeom>
            <a:solidFill>
              <a:srgbClr val="000000"/>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30924509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2600" y="365126"/>
            <a:ext cx="10871200" cy="617008"/>
          </a:xfrm>
        </p:spPr>
        <p:txBody>
          <a:bodyPr>
            <a:noAutofit/>
          </a:bodyPr>
          <a:lstStyle>
            <a:lvl1pPr>
              <a:defRPr sz="3400" b="0" i="0" baseline="0">
                <a:latin typeface="Calibri" charset="0"/>
                <a:ea typeface="Helvetica Neue" charset="0"/>
                <a:cs typeface="Helvetica Neue" charset="0"/>
              </a:defRPr>
            </a:lvl1pPr>
          </a:lstStyle>
          <a:p>
            <a:r>
              <a:rPr lang="en-US"/>
              <a:t>Click to edit Master title style</a:t>
            </a:r>
          </a:p>
        </p:txBody>
      </p:sp>
      <p:sp>
        <p:nvSpPr>
          <p:cNvPr id="6" name="Slide Number Placeholder 5"/>
          <p:cNvSpPr>
            <a:spLocks noGrp="1"/>
          </p:cNvSpPr>
          <p:nvPr>
            <p:ph type="sldNum" sz="quarter" idx="12"/>
          </p:nvPr>
        </p:nvSpPr>
        <p:spPr>
          <a:xfrm>
            <a:off x="5720443" y="6460659"/>
            <a:ext cx="635000" cy="302958"/>
          </a:xfrm>
        </p:spPr>
        <p:txBody>
          <a:bodyPr/>
          <a:lstStyle>
            <a:lvl1pPr algn="ctr">
              <a:defRPr sz="1400">
                <a:solidFill>
                  <a:schemeClr val="bg1"/>
                </a:solidFill>
              </a:defRPr>
            </a:lvl1pPr>
          </a:lstStyle>
          <a:p>
            <a:fld id="{9BBBB0A6-5B32-4F33-B438-A70ADF96CF86}" type="slidenum">
              <a:rPr lang="en-US" smtClean="0"/>
              <a:pPr/>
              <a:t>‹#›</a:t>
            </a:fld>
            <a:endParaRPr lang="en-US"/>
          </a:p>
        </p:txBody>
      </p:sp>
      <p:sp>
        <p:nvSpPr>
          <p:cNvPr id="5" name="Text Placeholder 4"/>
          <p:cNvSpPr>
            <a:spLocks noGrp="1"/>
          </p:cNvSpPr>
          <p:nvPr>
            <p:ph type="body" sz="quarter" idx="13"/>
          </p:nvPr>
        </p:nvSpPr>
        <p:spPr>
          <a:xfrm>
            <a:off x="482600" y="1254034"/>
            <a:ext cx="10871200" cy="4443946"/>
          </a:xfrm>
        </p:spPr>
        <p:txBody>
          <a:bodyPr/>
          <a:lstStyle>
            <a:lvl1pPr>
              <a:defRPr baseline="0">
                <a:latin typeface="Calibri" charset="0"/>
              </a:defRPr>
            </a:lvl1pPr>
            <a:lvl2pPr>
              <a:defRPr baseline="0">
                <a:latin typeface="Calibri" charset="0"/>
              </a:defRPr>
            </a:lvl2pPr>
            <a:lvl3pPr>
              <a:defRPr baseline="0">
                <a:latin typeface="Calibri" charset="0"/>
              </a:defRPr>
            </a:lvl3pPr>
            <a:lvl4pPr>
              <a:defRPr baseline="0">
                <a:latin typeface="Calibri" charset="0"/>
              </a:defRPr>
            </a:lvl4pPr>
            <a:lvl5pPr>
              <a:defRPr baseline="0">
                <a:latin typeface="Calibri"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44440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4632" y="365125"/>
            <a:ext cx="11388293" cy="606425"/>
          </a:xfrm>
        </p:spPr>
        <p:txBody>
          <a:bodyPr/>
          <a:lstStyle>
            <a:lvl1pPr>
              <a:defRPr>
                <a:latin typeface="+mj-lt"/>
              </a:defRPr>
            </a:lvl1pPr>
          </a:lstStyle>
          <a:p>
            <a:r>
              <a:rPr lang="en-US"/>
              <a:t>Click to edit Master title style</a:t>
            </a:r>
            <a:endParaRPr lang="en-US" dirty="0"/>
          </a:p>
        </p:txBody>
      </p:sp>
      <p:sp>
        <p:nvSpPr>
          <p:cNvPr id="3" name="Content Placeholder 2"/>
          <p:cNvSpPr>
            <a:spLocks noGrp="1"/>
          </p:cNvSpPr>
          <p:nvPr>
            <p:ph sz="half" idx="1"/>
          </p:nvPr>
        </p:nvSpPr>
        <p:spPr>
          <a:xfrm>
            <a:off x="838200" y="1319349"/>
            <a:ext cx="5181600" cy="4857614"/>
          </a:xfrm>
        </p:spPr>
        <p:txBody>
          <a:bodyPr/>
          <a:lstStyle>
            <a:lvl1pPr>
              <a:defRPr baseline="0">
                <a:latin typeface="Georgia" panose="02040502050405020303" pitchFamily="18" charset="0"/>
              </a:defRPr>
            </a:lvl1pPr>
            <a:lvl2pPr>
              <a:defRPr baseline="0">
                <a:latin typeface="Georgia" panose="02040502050405020303" pitchFamily="18" charset="0"/>
              </a:defRPr>
            </a:lvl2pPr>
            <a:lvl3pPr>
              <a:defRPr baseline="0">
                <a:latin typeface="Georgia" panose="02040502050405020303" pitchFamily="18" charset="0"/>
              </a:defRPr>
            </a:lvl3pPr>
            <a:lvl4pPr>
              <a:defRPr baseline="0">
                <a:latin typeface="Georgia" panose="02040502050405020303" pitchFamily="18" charset="0"/>
              </a:defRPr>
            </a:lvl4pPr>
            <a:lvl5pPr>
              <a:defRPr baseline="0">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319349"/>
            <a:ext cx="5181600" cy="4857614"/>
          </a:xfrm>
        </p:spPr>
        <p:txBody>
          <a:bodyPr/>
          <a:lstStyle>
            <a:lvl1pPr>
              <a:defRPr baseline="0">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ADCE1E43-27CB-574C-B19D-20CB1C794A3C}" type="slidenum">
              <a:rPr lang="en-US" smtClean="0"/>
              <a:t>‹#›</a:t>
            </a:fld>
            <a:endParaRPr lang="en-US"/>
          </a:p>
        </p:txBody>
      </p:sp>
    </p:spTree>
    <p:extLst>
      <p:ext uri="{BB962C8B-B14F-4D97-AF65-F5344CB8AC3E}">
        <p14:creationId xmlns:p14="http://schemas.microsoft.com/office/powerpoint/2010/main" val="23939462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1" name="Shape 5233">
            <a:extLst>
              <a:ext uri="{FF2B5EF4-FFF2-40B4-BE49-F238E27FC236}">
                <a16:creationId xmlns:a16="http://schemas.microsoft.com/office/drawing/2014/main" id="{EE86A820-5B8C-3446-80FA-8D0521B8608F}"/>
              </a:ext>
            </a:extLst>
          </p:cNvPr>
          <p:cNvSpPr/>
          <p:nvPr userDrawn="1"/>
        </p:nvSpPr>
        <p:spPr>
          <a:xfrm>
            <a:off x="0" y="5500591"/>
            <a:ext cx="12192000" cy="1391202"/>
          </a:xfrm>
          <a:prstGeom prst="rect">
            <a:avLst/>
          </a:prstGeom>
          <a:solidFill>
            <a:schemeClr val="accent2"/>
          </a:solidFill>
          <a:ln w="9525" algn="ctr">
            <a:noFill/>
            <a:miter lim="800000"/>
            <a:headEnd/>
            <a:tailEnd/>
          </a:ln>
        </p:spPr>
        <p:txBody>
          <a:bodyPr wrap="none" anchor="ctr"/>
          <a:lstStyle/>
          <a:p>
            <a:endParaRPr>
              <a:solidFill>
                <a:srgbClr val="8786B0"/>
              </a:solidFill>
            </a:endParaRP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0311C453-A4DB-6F42-8F82-F5F619D58FB8}" type="slidenum">
              <a:rPr lang="en-US" smtClean="0"/>
              <a:pPr/>
              <a:t>‹#›</a:t>
            </a:fld>
            <a:endParaRPr lang="en-US"/>
          </a:p>
        </p:txBody>
      </p:sp>
      <p:sp>
        <p:nvSpPr>
          <p:cNvPr id="10" name="Shape 5233"/>
          <p:cNvSpPr/>
          <p:nvPr userDrawn="1"/>
        </p:nvSpPr>
        <p:spPr>
          <a:xfrm>
            <a:off x="1" y="0"/>
            <a:ext cx="12192000" cy="5546311"/>
          </a:xfrm>
          <a:prstGeom prst="rect">
            <a:avLst/>
          </a:prstGeom>
          <a:solidFill>
            <a:schemeClr val="accent1"/>
          </a:solidFill>
          <a:ln w="9525" algn="ctr">
            <a:noFill/>
            <a:miter lim="800000"/>
            <a:headEnd/>
            <a:tailEnd/>
          </a:ln>
        </p:spPr>
        <p:txBody>
          <a:bodyPr wrap="none" anchor="ctr"/>
          <a:lstStyle/>
          <a:p>
            <a:pPr lvl="0"/>
            <a:endParaRPr/>
          </a:p>
        </p:txBody>
      </p:sp>
      <p:sp>
        <p:nvSpPr>
          <p:cNvPr id="3" name="Text Placeholder 2"/>
          <p:cNvSpPr>
            <a:spLocks noGrp="1"/>
          </p:cNvSpPr>
          <p:nvPr>
            <p:ph type="body" sz="quarter" idx="13"/>
          </p:nvPr>
        </p:nvSpPr>
        <p:spPr>
          <a:xfrm>
            <a:off x="8527014" y="953673"/>
            <a:ext cx="3340307" cy="3817109"/>
          </a:xfrm>
        </p:spPr>
        <p:txBody>
          <a:bodyPr/>
          <a:lstStyle>
            <a:lvl1pPr marL="228600" indent="-228600">
              <a:buClr>
                <a:schemeClr val="bg1"/>
              </a:buClr>
              <a:buSzPct val="70000"/>
              <a:buFont typeface="Arial" panose="020B0604020202020204" pitchFamily="34" charset="0"/>
              <a:buChar char="•"/>
              <a:defRPr baseline="0">
                <a:solidFill>
                  <a:schemeClr val="bg1"/>
                </a:solidFill>
                <a:latin typeface="Georgia" panose="02040502050405020303" pitchFamily="18" charset="0"/>
              </a:defRPr>
            </a:lvl1pPr>
          </a:lstStyle>
          <a:p>
            <a:pPr lvl="0"/>
            <a:r>
              <a:rPr lang="en-US"/>
              <a:t>Click to edit Master text styles</a:t>
            </a:r>
          </a:p>
        </p:txBody>
      </p:sp>
      <p:sp>
        <p:nvSpPr>
          <p:cNvPr id="4" name="Picture Placeholder 3"/>
          <p:cNvSpPr>
            <a:spLocks noGrp="1"/>
          </p:cNvSpPr>
          <p:nvPr>
            <p:ph type="pic" sz="quarter" idx="14"/>
          </p:nvPr>
        </p:nvSpPr>
        <p:spPr>
          <a:xfrm>
            <a:off x="0" y="0"/>
            <a:ext cx="8085138" cy="5546311"/>
          </a:xfrm>
        </p:spPr>
        <p:txBody>
          <a:bodyPr/>
          <a:lstStyle/>
          <a:p>
            <a:r>
              <a:rPr lang="en-US"/>
              <a:t>Click icon to add picture</a:t>
            </a:r>
            <a:endParaRPr lang="en-US" dirty="0"/>
          </a:p>
        </p:txBody>
      </p:sp>
      <p:sp>
        <p:nvSpPr>
          <p:cNvPr id="12" name="Rectangle 11"/>
          <p:cNvSpPr/>
          <p:nvPr userDrawn="1"/>
        </p:nvSpPr>
        <p:spPr>
          <a:xfrm>
            <a:off x="280779" y="6484245"/>
            <a:ext cx="2956259" cy="215444"/>
          </a:xfrm>
          <a:prstGeom prst="rect">
            <a:avLst/>
          </a:prstGeom>
        </p:spPr>
        <p:txBody>
          <a:bodyPr wrap="none">
            <a:spAutoFit/>
          </a:bodyPr>
          <a:lstStyle/>
          <a:p>
            <a:r>
              <a:rPr lang="en-US" sz="800" baseline="0" dirty="0">
                <a:solidFill>
                  <a:schemeClr val="bg1"/>
                </a:solidFill>
                <a:latin typeface="+mn-lt"/>
                <a:ea typeface="Helvetica Neue" charset="0"/>
                <a:cs typeface="Helvetica Neue" charset="0"/>
              </a:rPr>
              <a:t>© 2023 SRI International.  All Rights Reserved. Proprietary   </a:t>
            </a:r>
          </a:p>
        </p:txBody>
      </p:sp>
      <p:pic>
        <p:nvPicPr>
          <p:cNvPr id="13" name="Picture 12">
            <a:extLst>
              <a:ext uri="{FF2B5EF4-FFF2-40B4-BE49-F238E27FC236}">
                <a16:creationId xmlns:a16="http://schemas.microsoft.com/office/drawing/2014/main" id="{64ABFDE1-C206-4F4F-A059-484C1BCCDD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90040" y="6517787"/>
            <a:ext cx="2226878" cy="228600"/>
          </a:xfrm>
          <a:prstGeom prst="rect">
            <a:avLst/>
          </a:prstGeom>
        </p:spPr>
      </p:pic>
    </p:spTree>
    <p:extLst>
      <p:ext uri="{BB962C8B-B14F-4D97-AF65-F5344CB8AC3E}">
        <p14:creationId xmlns:p14="http://schemas.microsoft.com/office/powerpoint/2010/main" val="22308250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aseline="0">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0311C453-A4DB-6F42-8F82-F5F619D58FB8}" type="slidenum">
              <a:rPr lang="en-US" smtClean="0"/>
              <a:t>‹#›</a:t>
            </a:fld>
            <a:endParaRPr lang="en-US"/>
          </a:p>
        </p:txBody>
      </p:sp>
    </p:spTree>
    <p:extLst>
      <p:ext uri="{BB962C8B-B14F-4D97-AF65-F5344CB8AC3E}">
        <p14:creationId xmlns:p14="http://schemas.microsoft.com/office/powerpoint/2010/main" val="963655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5E178F-97A4-A693-AD5C-9894D06CBA14}"/>
              </a:ext>
            </a:extLst>
          </p:cNvPr>
          <p:cNvSpPr>
            <a:spLocks noGrp="1"/>
          </p:cNvSpPr>
          <p:nvPr>
            <p:ph type="body" idx="1"/>
          </p:nvPr>
        </p:nvSpPr>
        <p:spPr>
          <a:xfrm>
            <a:off x="631825" y="1435100"/>
            <a:ext cx="1095057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0">
            <a:extLst>
              <a:ext uri="{FF2B5EF4-FFF2-40B4-BE49-F238E27FC236}">
                <a16:creationId xmlns:a16="http://schemas.microsoft.com/office/drawing/2014/main" id="{50AAFDA9-328F-99C5-EC7A-5831DEA0ACF1}"/>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spTree>
    <p:extLst>
      <p:ext uri="{BB962C8B-B14F-4D97-AF65-F5344CB8AC3E}">
        <p14:creationId xmlns:p14="http://schemas.microsoft.com/office/powerpoint/2010/main" val="3295183318"/>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0" r:id="rId4"/>
    <p:sldLayoutId id="2147483651" r:id="rId5"/>
    <p:sldLayoutId id="2147483661" r:id="rId6"/>
    <p:sldLayoutId id="2147483662" r:id="rId7"/>
    <p:sldLayoutId id="2147483663" r:id="rId8"/>
    <p:sldLayoutId id="2147483664" r:id="rId9"/>
    <p:sldLayoutId id="2147483652" r:id="rId10"/>
    <p:sldLayoutId id="2147483665" r:id="rId11"/>
    <p:sldLayoutId id="2147483666" r:id="rId12"/>
    <p:sldLayoutId id="2147483667" r:id="rId13"/>
    <p:sldLayoutId id="2147483668" r:id="rId14"/>
    <p:sldLayoutId id="2147483654" r:id="rId15"/>
    <p:sldLayoutId id="2147483655" r:id="rId16"/>
    <p:sldLayoutId id="2147483669" r:id="rId17"/>
    <p:sldLayoutId id="2147483671" r:id="rId18"/>
    <p:sldLayoutId id="2147483677" r:id="rId19"/>
    <p:sldLayoutId id="2147483674" r:id="rId20"/>
    <p:sldLayoutId id="2147483675" r:id="rId21"/>
    <p:sldLayoutId id="2147483700" r:id="rId22"/>
  </p:sldLayoutIdLst>
  <p:hf sldNum="0" hdr="0" ft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36538" indent="-228600"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2pPr>
      <a:lvl3pPr marL="804863" indent="-284163"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3pPr>
      <a:lvl4pPr marL="1203325"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4pPr>
      <a:lvl5pPr marL="1544638"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2" userDrawn="1">
          <p15:clr>
            <a:srgbClr val="F26B43"/>
          </p15:clr>
        </p15:guide>
        <p15:guide id="2" pos="398" userDrawn="1">
          <p15:clr>
            <a:srgbClr val="F26B43"/>
          </p15:clr>
        </p15:guide>
        <p15:guide id="3" pos="7296" userDrawn="1">
          <p15:clr>
            <a:srgbClr val="F26B43"/>
          </p15:clr>
        </p15:guide>
        <p15:guide id="4" orient="horz" pos="4080" userDrawn="1">
          <p15:clr>
            <a:srgbClr val="F26B43"/>
          </p15:clr>
        </p15:guide>
        <p15:guide id="5" orient="horz" pos="3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5E178F-97A4-A693-AD5C-9894D06CBA14}"/>
              </a:ext>
            </a:extLst>
          </p:cNvPr>
          <p:cNvSpPr>
            <a:spLocks noGrp="1"/>
          </p:cNvSpPr>
          <p:nvPr>
            <p:ph type="body" idx="1"/>
          </p:nvPr>
        </p:nvSpPr>
        <p:spPr>
          <a:xfrm>
            <a:off x="631825" y="1435100"/>
            <a:ext cx="1095057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0">
            <a:extLst>
              <a:ext uri="{FF2B5EF4-FFF2-40B4-BE49-F238E27FC236}">
                <a16:creationId xmlns:a16="http://schemas.microsoft.com/office/drawing/2014/main" id="{50AAFDA9-328F-99C5-EC7A-5831DEA0ACF1}"/>
              </a:ext>
            </a:extLst>
          </p:cNvPr>
          <p:cNvSpPr>
            <a:spLocks noGrp="1"/>
          </p:cNvSpPr>
          <p:nvPr>
            <p:ph type="title"/>
          </p:nvPr>
        </p:nvSpPr>
        <p:spPr>
          <a:xfrm>
            <a:off x="631825" y="476250"/>
            <a:ext cx="10188575" cy="821763"/>
          </a:xfrm>
          <a:prstGeom prst="rect">
            <a:avLst/>
          </a:prstGeom>
        </p:spPr>
        <p:txBody>
          <a:bodyPr vert="horz" lIns="0" tIns="0" rIns="91440" bIns="45720" rtlCol="0" anchor="t" anchorCtr="0">
            <a:spAutoFit/>
          </a:bodyPr>
          <a:lstStyle/>
          <a:p>
            <a:r>
              <a:rPr lang="en-US"/>
              <a:t>Click to edit Master title style</a:t>
            </a:r>
          </a:p>
        </p:txBody>
      </p:sp>
    </p:spTree>
    <p:extLst>
      <p:ext uri="{BB962C8B-B14F-4D97-AF65-F5344CB8AC3E}">
        <p14:creationId xmlns:p14="http://schemas.microsoft.com/office/powerpoint/2010/main" val="231874729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Ls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36538" indent="-228600"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2pPr>
      <a:lvl3pPr marL="804863" indent="-284163"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3pPr>
      <a:lvl4pPr marL="1203325"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4pPr>
      <a:lvl5pPr marL="1544638"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2">
          <p15:clr>
            <a:srgbClr val="F26B43"/>
          </p15:clr>
        </p15:guide>
        <p15:guide id="2" pos="398">
          <p15:clr>
            <a:srgbClr val="F26B43"/>
          </p15:clr>
        </p15:guide>
        <p15:guide id="3" pos="7296">
          <p15:clr>
            <a:srgbClr val="F26B43"/>
          </p15:clr>
        </p15:guide>
        <p15:guide id="4" orient="horz" pos="4080">
          <p15:clr>
            <a:srgbClr val="F26B43"/>
          </p15:clr>
        </p15:guide>
        <p15:guide id="5" orient="horz" pos="3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sv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7.xml"/><Relationship Id="rId1" Type="http://schemas.openxmlformats.org/officeDocument/2006/relationships/slideLayout" Target="../slideLayouts/slideLayout21.xml"/><Relationship Id="rId5" Type="http://schemas.openxmlformats.org/officeDocument/2006/relationships/image" Target="../media/image1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1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1.png"/><Relationship Id="rId5" Type="http://schemas.openxmlformats.org/officeDocument/2006/relationships/image" Target="../media/image44.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hyperlink" Target="https://dasycenter.org/resources/critical-question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1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chart" Target="../charts/char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67.pn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sri.com/careers/" TargetMode="External"/><Relationship Id="rId7" Type="http://schemas.openxmlformats.org/officeDocument/2006/relationships/image" Target="../media/image70.png"/><Relationship Id="rId2" Type="http://schemas.openxmlformats.org/officeDocument/2006/relationships/notesSlide" Target="../notesSlides/notesSlide43.xml"/><Relationship Id="rId1" Type="http://schemas.openxmlformats.org/officeDocument/2006/relationships/slideLayout" Target="../slideLayouts/slideLayout22.xml"/><Relationship Id="rId6" Type="http://schemas.openxmlformats.org/officeDocument/2006/relationships/hyperlink" Target="https://tinyurl.com/seamless-spdg" TargetMode="External"/><Relationship Id="rId5" Type="http://schemas.openxmlformats.org/officeDocument/2006/relationships/image" Target="../media/image69.png"/><Relationship Id="rId4" Type="http://schemas.openxmlformats.org/officeDocument/2006/relationships/hyperlink" Target="mailto:adrienne.woods@sr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31E98EC-3941-A356-6809-EB2C83B4DD58}"/>
              </a:ext>
            </a:extLst>
          </p:cNvPr>
          <p:cNvSpPr txBox="1">
            <a:spLocks/>
          </p:cNvSpPr>
          <p:nvPr/>
        </p:nvSpPr>
        <p:spPr>
          <a:xfrm>
            <a:off x="465222" y="1737557"/>
            <a:ext cx="5374296" cy="1652760"/>
          </a:xfrm>
          <a:prstGeom prst="rect">
            <a:avLst/>
          </a:prstGeom>
        </p:spPr>
        <p:txBody>
          <a:bodyPr wrap="square" lIns="0" rIns="0" bIns="0" anchor="t" anchorCtr="0">
            <a:sp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US" sz="3200" dirty="0"/>
              <a:t>Go Beyond Compliance: </a:t>
            </a:r>
          </a:p>
          <a:p>
            <a:r>
              <a:rPr lang="en-US" sz="2800" dirty="0"/>
              <a:t>Use IEPs to Answer Strategic Questions and Improve Programs</a:t>
            </a:r>
            <a:endParaRPr lang="en-US" sz="3200" dirty="0"/>
          </a:p>
        </p:txBody>
      </p:sp>
      <p:sp>
        <p:nvSpPr>
          <p:cNvPr id="5" name="Subtitle 2">
            <a:extLst>
              <a:ext uri="{FF2B5EF4-FFF2-40B4-BE49-F238E27FC236}">
                <a16:creationId xmlns:a16="http://schemas.microsoft.com/office/drawing/2014/main" id="{EA2468DB-0B93-7C5E-6330-E1303046AD09}"/>
              </a:ext>
            </a:extLst>
          </p:cNvPr>
          <p:cNvSpPr txBox="1">
            <a:spLocks/>
          </p:cNvSpPr>
          <p:nvPr/>
        </p:nvSpPr>
        <p:spPr>
          <a:xfrm>
            <a:off x="465222" y="1441353"/>
            <a:ext cx="5280778" cy="455198"/>
          </a:xfrm>
          <a:prstGeom prst="rect">
            <a:avLst/>
          </a:prstGeom>
        </p:spPr>
        <p:txBody>
          <a:bodyPr lIns="0" tIns="0" rIns="0" bIns="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Andale Mono" panose="020B0509000000000004" pitchFamily="49" charset="0"/>
                <a:ea typeface="+mn-ea"/>
                <a:cs typeface="+mn-cs"/>
              </a:defRPr>
            </a:lvl1pPr>
            <a:lvl2pPr marL="457200" indent="0" algn="ctr" defTabSz="914400" rtl="0" eaLnBrk="1" latinLnBrk="0" hangingPunct="1">
              <a:lnSpc>
                <a:spcPct val="90000"/>
              </a:lnSpc>
              <a:spcBef>
                <a:spcPts val="500"/>
              </a:spcBef>
              <a:buFont typeface="Wingdings" pitchFamily="2" charset="2"/>
              <a:buNone/>
              <a:tabLst/>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Wingdings" pitchFamily="2" charset="2"/>
              <a:buNone/>
              <a:tabLst/>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Wingdings" pitchFamily="2" charset="2"/>
              <a:buNone/>
              <a:tabLst/>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Wingdings" pitchFamily="2" charset="2"/>
              <a:buNone/>
              <a:tabLst/>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October 1, 2026</a:t>
            </a:r>
          </a:p>
        </p:txBody>
      </p:sp>
      <p:pic>
        <p:nvPicPr>
          <p:cNvPr id="6" name="Picture 3">
            <a:extLst>
              <a:ext uri="{FF2B5EF4-FFF2-40B4-BE49-F238E27FC236}">
                <a16:creationId xmlns:a16="http://schemas.microsoft.com/office/drawing/2014/main" id="{604A3243-1489-DBDA-095B-CEAB633C3D03}"/>
              </a:ext>
            </a:extLst>
          </p:cNvPr>
          <p:cNvPicPr>
            <a:picLocks noChangeAspect="1"/>
          </p:cNvPicPr>
          <p:nvPr/>
        </p:nvPicPr>
        <p:blipFill rotWithShape="1">
          <a:blip>
            <a:extLst>
              <a:ext uri="{96DAC541-7B7A-43D3-8B79-37D633B846F1}">
                <asvg:svgBlip xmlns:asvg="http://schemas.microsoft.com/office/drawing/2016/SVG/main" r:embed="rId2"/>
              </a:ext>
            </a:extLst>
          </a:blip>
          <a:srcRect l="-374" r="-2311"/>
          <a:stretch/>
        </p:blipFill>
        <p:spPr>
          <a:xfrm>
            <a:off x="329184" y="440436"/>
            <a:ext cx="1992776" cy="718760"/>
          </a:xfrm>
          <a:prstGeom prst="rect">
            <a:avLst/>
          </a:prstGeom>
        </p:spPr>
      </p:pic>
      <p:sp>
        <p:nvSpPr>
          <p:cNvPr id="7" name="Freeform 6">
            <a:extLst>
              <a:ext uri="{FF2B5EF4-FFF2-40B4-BE49-F238E27FC236}">
                <a16:creationId xmlns:a16="http://schemas.microsoft.com/office/drawing/2014/main" id="{65435382-02DB-F231-4BE6-BFBDADA05F4E}"/>
              </a:ext>
            </a:extLst>
          </p:cNvPr>
          <p:cNvSpPr/>
          <p:nvPr/>
        </p:nvSpPr>
        <p:spPr>
          <a:xfrm flipH="1" flipV="1">
            <a:off x="3982779" y="0"/>
            <a:ext cx="8209221" cy="6858000"/>
          </a:xfrm>
          <a:custGeom>
            <a:avLst/>
            <a:gdLst>
              <a:gd name="connsiteX0" fmla="*/ 8209221 w 8209221"/>
              <a:gd name="connsiteY0" fmla="*/ 6858000 h 6858000"/>
              <a:gd name="connsiteX1" fmla="*/ 3074504 w 8209221"/>
              <a:gd name="connsiteY1" fmla="*/ 6858000 h 6858000"/>
              <a:gd name="connsiteX2" fmla="*/ 1212073 w 8209221"/>
              <a:gd name="connsiteY2" fmla="*/ 6858000 h 6858000"/>
              <a:gd name="connsiteX3" fmla="*/ 0 w 8209221"/>
              <a:gd name="connsiteY3" fmla="*/ 6858000 h 6858000"/>
              <a:gd name="connsiteX4" fmla="*/ 0 w 8209221"/>
              <a:gd name="connsiteY4" fmla="*/ 0 h 6858000"/>
              <a:gd name="connsiteX5" fmla="*/ 3074504 w 8209221"/>
              <a:gd name="connsiteY5" fmla="*/ 0 h 6858000"/>
              <a:gd name="connsiteX6" fmla="*/ 3074504 w 8209221"/>
              <a:gd name="connsiteY6" fmla="*/ 22597 h 6858000"/>
              <a:gd name="connsiteX7" fmla="*/ 3080661 w 8209221"/>
              <a:gd name="connsiteY7" fmla="*/ 0 h 6858000"/>
              <a:gd name="connsiteX0" fmla="*/ 8209221 w 8209221"/>
              <a:gd name="connsiteY0" fmla="*/ 6858000 h 6858000"/>
              <a:gd name="connsiteX1" fmla="*/ 3074504 w 8209221"/>
              <a:gd name="connsiteY1" fmla="*/ 6858000 h 6858000"/>
              <a:gd name="connsiteX2" fmla="*/ 1212073 w 8209221"/>
              <a:gd name="connsiteY2" fmla="*/ 6858000 h 6858000"/>
              <a:gd name="connsiteX3" fmla="*/ 0 w 8209221"/>
              <a:gd name="connsiteY3" fmla="*/ 6858000 h 6858000"/>
              <a:gd name="connsiteX4" fmla="*/ 0 w 8209221"/>
              <a:gd name="connsiteY4" fmla="*/ 0 h 6858000"/>
              <a:gd name="connsiteX5" fmla="*/ 3074504 w 8209221"/>
              <a:gd name="connsiteY5" fmla="*/ 0 h 6858000"/>
              <a:gd name="connsiteX6" fmla="*/ 3074504 w 8209221"/>
              <a:gd name="connsiteY6" fmla="*/ 22597 h 6858000"/>
              <a:gd name="connsiteX7" fmla="*/ 8209221 w 82092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09221" h="6858000">
                <a:moveTo>
                  <a:pt x="8209221" y="6858000"/>
                </a:moveTo>
                <a:lnTo>
                  <a:pt x="3074504" y="6858000"/>
                </a:lnTo>
                <a:lnTo>
                  <a:pt x="1212073" y="6858000"/>
                </a:lnTo>
                <a:lnTo>
                  <a:pt x="0" y="6858000"/>
                </a:lnTo>
                <a:lnTo>
                  <a:pt x="0" y="0"/>
                </a:lnTo>
                <a:lnTo>
                  <a:pt x="3074504" y="0"/>
                </a:lnTo>
                <a:lnTo>
                  <a:pt x="3074504" y="22597"/>
                </a:lnTo>
                <a:lnTo>
                  <a:pt x="8209221" y="6858000"/>
                </a:lnTo>
                <a:close/>
              </a:path>
            </a:pathLst>
          </a:custGeom>
          <a:blipFill dpi="0" rotWithShape="0">
            <a:blip r:embed="rId3"/>
            <a:srcRect/>
            <a:stretch>
              <a:fillRect l="-12694" t="-2000" r="-2001" b="-2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3C5F2CEA-E8B2-1401-097D-33EE042D9A6C}"/>
              </a:ext>
            </a:extLst>
          </p:cNvPr>
          <p:cNvSpPr txBox="1"/>
          <p:nvPr/>
        </p:nvSpPr>
        <p:spPr>
          <a:xfrm>
            <a:off x="511981" y="3527528"/>
            <a:ext cx="3576748" cy="615553"/>
          </a:xfrm>
          <a:prstGeom prst="rect">
            <a:avLst/>
          </a:prstGeom>
          <a:noFill/>
        </p:spPr>
        <p:txBody>
          <a:bodyPr wrap="none" lIns="0" rtlCol="0">
            <a:spAutoFit/>
          </a:bodyPr>
          <a:lstStyle/>
          <a:p>
            <a:r>
              <a:rPr lang="en-US" dirty="0"/>
              <a:t>Adrienne D. Woods, PhD</a:t>
            </a:r>
          </a:p>
          <a:p>
            <a:r>
              <a:rPr lang="en-US" sz="1600" i="1" dirty="0"/>
              <a:t>SPDG Directors Webinar Presentation</a:t>
            </a:r>
          </a:p>
        </p:txBody>
      </p:sp>
      <p:pic>
        <p:nvPicPr>
          <p:cNvPr id="3" name="Picture 2" descr="Logo for SEAMLESS: Special Education Applications of Machine Learning to Enhance Student Success">
            <a:extLst>
              <a:ext uri="{FF2B5EF4-FFF2-40B4-BE49-F238E27FC236}">
                <a16:creationId xmlns:a16="http://schemas.microsoft.com/office/drawing/2014/main" id="{E2AFDF5F-C529-0743-CA38-35BF36D230E7}"/>
              </a:ext>
            </a:extLst>
          </p:cNvPr>
          <p:cNvPicPr>
            <a:picLocks noChangeAspect="1"/>
          </p:cNvPicPr>
          <p:nvPr/>
        </p:nvPicPr>
        <p:blipFill>
          <a:blip r:embed="rId4"/>
          <a:stretch>
            <a:fillRect/>
          </a:stretch>
        </p:blipFill>
        <p:spPr>
          <a:xfrm>
            <a:off x="329184" y="4412780"/>
            <a:ext cx="7054625" cy="1899702"/>
          </a:xfrm>
          <a:prstGeom prst="rect">
            <a:avLst/>
          </a:prstGeom>
        </p:spPr>
      </p:pic>
    </p:spTree>
    <p:extLst>
      <p:ext uri="{BB962C8B-B14F-4D97-AF65-F5344CB8AC3E}">
        <p14:creationId xmlns:p14="http://schemas.microsoft.com/office/powerpoint/2010/main" val="1683296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E181FE3-DB0E-DA76-4902-A047A49A567B}"/>
              </a:ext>
            </a:extLst>
          </p:cNvPr>
          <p:cNvPicPr>
            <a:picLocks noGrp="1" noChangeAspect="1"/>
          </p:cNvPicPr>
          <p:nvPr>
            <p:ph type="pic" sz="quarter" idx="15"/>
          </p:nvPr>
        </p:nvPicPr>
        <p:blipFill>
          <a:blip r:embed="rId3"/>
          <a:srcRect l="16767" r="16767"/>
          <a:stretch>
            <a:fillRect/>
          </a:stretch>
        </p:blipFill>
        <p:spPr>
          <a:prstGeom prst="rect">
            <a:avLst/>
          </a:prstGeom>
        </p:spPr>
      </p:pic>
      <p:sp>
        <p:nvSpPr>
          <p:cNvPr id="5" name="Title 4">
            <a:extLst>
              <a:ext uri="{FF2B5EF4-FFF2-40B4-BE49-F238E27FC236}">
                <a16:creationId xmlns:a16="http://schemas.microsoft.com/office/drawing/2014/main" id="{F8F346E8-8AA4-E9C6-1835-21F11BD73DF8}"/>
              </a:ext>
            </a:extLst>
          </p:cNvPr>
          <p:cNvSpPr>
            <a:spLocks noGrp="1"/>
          </p:cNvSpPr>
          <p:nvPr>
            <p:ph type="title"/>
          </p:nvPr>
        </p:nvSpPr>
        <p:spPr>
          <a:xfrm>
            <a:off x="631825" y="519193"/>
            <a:ext cx="5322927" cy="489365"/>
          </a:xfrm>
        </p:spPr>
        <p:txBody>
          <a:bodyPr/>
          <a:lstStyle/>
          <a:p>
            <a:r>
              <a:rPr lang="en-US" sz="3200" dirty="0">
                <a:solidFill>
                  <a:schemeClr val="accent1"/>
                </a:solidFill>
              </a:rPr>
              <a:t>Ice Breaker  </a:t>
            </a:r>
          </a:p>
        </p:txBody>
      </p:sp>
      <p:sp>
        <p:nvSpPr>
          <p:cNvPr id="6" name="Content Placeholder 5">
            <a:extLst>
              <a:ext uri="{FF2B5EF4-FFF2-40B4-BE49-F238E27FC236}">
                <a16:creationId xmlns:a16="http://schemas.microsoft.com/office/drawing/2014/main" id="{D9C7DF64-CA98-EAAC-143E-04B079FA7B6C}"/>
              </a:ext>
            </a:extLst>
          </p:cNvPr>
          <p:cNvSpPr>
            <a:spLocks noGrp="1"/>
          </p:cNvSpPr>
          <p:nvPr>
            <p:ph idx="1"/>
          </p:nvPr>
        </p:nvSpPr>
        <p:spPr>
          <a:xfrm>
            <a:off x="631826" y="1435100"/>
            <a:ext cx="5133974" cy="4351338"/>
          </a:xfrm>
        </p:spPr>
        <p:txBody>
          <a:bodyPr anchor="ctr">
            <a:normAutofit/>
          </a:bodyPr>
          <a:lstStyle/>
          <a:p>
            <a:pPr algn="ctr"/>
            <a:r>
              <a:rPr lang="en-US" sz="2800" b="1" dirty="0"/>
              <a:t>What’s one kind of data you use in your everyday life?</a:t>
            </a:r>
          </a:p>
        </p:txBody>
      </p:sp>
      <p:sp>
        <p:nvSpPr>
          <p:cNvPr id="9" name="TextBox 8">
            <a:extLst>
              <a:ext uri="{FF2B5EF4-FFF2-40B4-BE49-F238E27FC236}">
                <a16:creationId xmlns:a16="http://schemas.microsoft.com/office/drawing/2014/main" id="{13968DFD-C215-8042-B388-27063C33CC66}"/>
              </a:ext>
            </a:extLst>
          </p:cNvPr>
          <p:cNvSpPr txBox="1"/>
          <p:nvPr/>
        </p:nvSpPr>
        <p:spPr>
          <a:xfrm>
            <a:off x="555653" y="1029772"/>
            <a:ext cx="2069797" cy="369332"/>
          </a:xfrm>
          <a:prstGeom prst="rect">
            <a:avLst/>
          </a:prstGeom>
          <a:noFill/>
        </p:spPr>
        <p:txBody>
          <a:bodyPr wrap="none" rtlCol="0">
            <a:spAutoFit/>
          </a:bodyPr>
          <a:lstStyle/>
          <a:p>
            <a:r>
              <a:rPr lang="en-US" i="1" dirty="0"/>
              <a:t>Drop in the chat – </a:t>
            </a:r>
          </a:p>
        </p:txBody>
      </p:sp>
    </p:spTree>
    <p:extLst>
      <p:ext uri="{BB962C8B-B14F-4D97-AF65-F5344CB8AC3E}">
        <p14:creationId xmlns:p14="http://schemas.microsoft.com/office/powerpoint/2010/main" val="3271895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151C3C1C-0C06-12A6-729D-7D33A1FFBBCE}"/>
              </a:ext>
            </a:extLst>
          </p:cNvPr>
          <p:cNvSpPr/>
          <p:nvPr/>
        </p:nvSpPr>
        <p:spPr>
          <a:xfrm>
            <a:off x="7226300" y="1287327"/>
            <a:ext cx="4755727" cy="505148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algn="ctr"/>
            <a:r>
              <a:rPr lang="en-US" sz="2400" dirty="0">
                <a:solidFill>
                  <a:schemeClr val="tx1"/>
                </a:solidFill>
              </a:rPr>
              <a:t>…through use-case examples from</a:t>
            </a:r>
          </a:p>
          <a:p>
            <a:pPr marL="457200" algn="ctr"/>
            <a:endParaRPr lang="en-US" sz="2400" dirty="0">
              <a:solidFill>
                <a:schemeClr val="tx1"/>
              </a:solidFill>
            </a:endParaRPr>
          </a:p>
          <a:p>
            <a:pPr marL="457200" algn="ctr"/>
            <a:endParaRPr lang="en-US" sz="2400" dirty="0">
              <a:solidFill>
                <a:schemeClr val="tx1"/>
              </a:solidFill>
            </a:endParaRPr>
          </a:p>
          <a:p>
            <a:pPr marL="457200" algn="ctr"/>
            <a:endParaRPr lang="en-US" sz="2400" dirty="0">
              <a:solidFill>
                <a:schemeClr val="tx1"/>
              </a:solidFill>
            </a:endParaRPr>
          </a:p>
          <a:p>
            <a:pPr marL="457200" algn="ctr"/>
            <a:r>
              <a:rPr lang="en-US" sz="2400" dirty="0">
                <a:solidFill>
                  <a:schemeClr val="tx1"/>
                </a:solidFill>
              </a:rPr>
              <a:t>SRI’s IEP data access and analysis project.</a:t>
            </a:r>
          </a:p>
        </p:txBody>
      </p:sp>
      <p:sp>
        <p:nvSpPr>
          <p:cNvPr id="10" name="Rounded Rectangle 9">
            <a:extLst>
              <a:ext uri="{FF2B5EF4-FFF2-40B4-BE49-F238E27FC236}">
                <a16:creationId xmlns:a16="http://schemas.microsoft.com/office/drawing/2014/main" id="{81C6AD33-3B78-A190-F1B4-817B51775672}"/>
              </a:ext>
            </a:extLst>
          </p:cNvPr>
          <p:cNvSpPr/>
          <p:nvPr/>
        </p:nvSpPr>
        <p:spPr>
          <a:xfrm>
            <a:off x="674369" y="4908765"/>
            <a:ext cx="7225875" cy="812800"/>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08000" marR="0" lvl="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2200" b="0" i="0" u="none" strike="noStrike" kern="1200" cap="none" spc="0" normalizeH="0" baseline="0" noProof="0" dirty="0">
                <a:ln>
                  <a:noFill/>
                </a:ln>
                <a:solidFill>
                  <a:srgbClr val="000000"/>
                </a:solidFill>
                <a:effectLst/>
                <a:uLnTx/>
                <a:uFillTx/>
                <a:latin typeface="Arial" panose="020B0604020202020204"/>
                <a:ea typeface="+mn-ea"/>
                <a:cs typeface="+mn-cs"/>
              </a:rPr>
              <a:t>Think about how we </a:t>
            </a:r>
            <a:r>
              <a:rPr kumimoji="0" lang="en-US" sz="2200" b="0" i="1" u="none" strike="noStrike" kern="1200" cap="none" spc="0" normalizeH="0" baseline="0" noProof="0" dirty="0">
                <a:ln>
                  <a:noFill/>
                </a:ln>
                <a:solidFill>
                  <a:srgbClr val="000000"/>
                </a:solidFill>
                <a:effectLst/>
                <a:uLnTx/>
                <a:uFillTx/>
                <a:latin typeface="Arial" panose="020B0604020202020204"/>
                <a:ea typeface="+mn-ea"/>
                <a:cs typeface="+mn-cs"/>
              </a:rPr>
              <a:t>can </a:t>
            </a:r>
            <a:r>
              <a:rPr kumimoji="0" lang="en-US" sz="2200" b="0" i="0" u="none" strike="noStrike" kern="1200" cap="none" spc="0" normalizeH="0" baseline="0" noProof="0" dirty="0">
                <a:ln>
                  <a:noFill/>
                </a:ln>
                <a:solidFill>
                  <a:srgbClr val="000000"/>
                </a:solidFill>
                <a:effectLst/>
                <a:uLnTx/>
                <a:uFillTx/>
                <a:latin typeface="Arial" panose="020B0604020202020204"/>
                <a:ea typeface="+mn-ea"/>
                <a:cs typeface="+mn-cs"/>
              </a:rPr>
              <a:t>use IEP data at scale if those barriers are removed</a:t>
            </a:r>
          </a:p>
        </p:txBody>
      </p:sp>
      <p:sp>
        <p:nvSpPr>
          <p:cNvPr id="8" name="Rounded Rectangle 7">
            <a:extLst>
              <a:ext uri="{FF2B5EF4-FFF2-40B4-BE49-F238E27FC236}">
                <a16:creationId xmlns:a16="http://schemas.microsoft.com/office/drawing/2014/main" id="{87E5638F-8BEA-681F-32C3-80DE6E1ED3A8}"/>
              </a:ext>
            </a:extLst>
          </p:cNvPr>
          <p:cNvSpPr/>
          <p:nvPr/>
        </p:nvSpPr>
        <p:spPr>
          <a:xfrm>
            <a:off x="716913" y="3318061"/>
            <a:ext cx="7183331" cy="851877"/>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Understand barriers to wider use of IEP data at scale, and how technology advances might fix</a:t>
            </a:r>
          </a:p>
        </p:txBody>
      </p:sp>
      <p:sp>
        <p:nvSpPr>
          <p:cNvPr id="6" name="Rounded Rectangle 5">
            <a:extLst>
              <a:ext uri="{FF2B5EF4-FFF2-40B4-BE49-F238E27FC236}">
                <a16:creationId xmlns:a16="http://schemas.microsoft.com/office/drawing/2014/main" id="{C8B75644-4049-73E5-5B94-6B2B2818EC9C}"/>
              </a:ext>
            </a:extLst>
          </p:cNvPr>
          <p:cNvSpPr/>
          <p:nvPr/>
        </p:nvSpPr>
        <p:spPr>
          <a:xfrm>
            <a:off x="674369" y="1752600"/>
            <a:ext cx="7183330" cy="862092"/>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Think about how we </a:t>
            </a:r>
            <a:r>
              <a:rPr kumimoji="0" lang="en-US" sz="2400" b="0" i="1" u="none" strike="noStrike" kern="1200" cap="none" spc="0" normalizeH="0" baseline="0" noProof="0" dirty="0">
                <a:ln>
                  <a:noFill/>
                </a:ln>
                <a:solidFill>
                  <a:srgbClr val="000000"/>
                </a:solidFill>
                <a:effectLst/>
                <a:uLnTx/>
                <a:uFillTx/>
                <a:latin typeface="Arial" panose="020B0604020202020204"/>
                <a:ea typeface="+mn-ea"/>
                <a:cs typeface="+mn-cs"/>
              </a:rPr>
              <a:t>currently</a:t>
            </a: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 use IEP data at scale</a:t>
            </a:r>
          </a:p>
        </p:txBody>
      </p:sp>
      <p:sp>
        <p:nvSpPr>
          <p:cNvPr id="2" name="Title 1">
            <a:extLst>
              <a:ext uri="{FF2B5EF4-FFF2-40B4-BE49-F238E27FC236}">
                <a16:creationId xmlns:a16="http://schemas.microsoft.com/office/drawing/2014/main" id="{7305F72E-56BC-53A9-14E4-A54183EAFE35}"/>
              </a:ext>
            </a:extLst>
          </p:cNvPr>
          <p:cNvSpPr>
            <a:spLocks noGrp="1"/>
          </p:cNvSpPr>
          <p:nvPr>
            <p:ph type="title"/>
          </p:nvPr>
        </p:nvSpPr>
        <p:spPr>
          <a:xfrm>
            <a:off x="631825" y="519193"/>
            <a:ext cx="9966158" cy="489365"/>
          </a:xfrm>
        </p:spPr>
        <p:txBody>
          <a:bodyPr/>
          <a:lstStyle/>
          <a:p>
            <a:r>
              <a:rPr lang="en-US" sz="3200" dirty="0">
                <a:solidFill>
                  <a:schemeClr val="accent1"/>
                </a:solidFill>
              </a:rPr>
              <a:t>Goals for Session</a:t>
            </a:r>
          </a:p>
        </p:txBody>
      </p:sp>
      <p:sp>
        <p:nvSpPr>
          <p:cNvPr id="3" name="Content Placeholder 2">
            <a:extLst>
              <a:ext uri="{FF2B5EF4-FFF2-40B4-BE49-F238E27FC236}">
                <a16:creationId xmlns:a16="http://schemas.microsoft.com/office/drawing/2014/main" id="{E6C06DCD-EC46-803B-D47E-620B5CFE1E89}"/>
              </a:ext>
            </a:extLst>
          </p:cNvPr>
          <p:cNvSpPr>
            <a:spLocks noGrp="1"/>
          </p:cNvSpPr>
          <p:nvPr>
            <p:ph idx="1"/>
          </p:nvPr>
        </p:nvSpPr>
        <p:spPr>
          <a:xfrm>
            <a:off x="1046480" y="3987800"/>
            <a:ext cx="9773920" cy="1798638"/>
          </a:xfrm>
        </p:spPr>
        <p:txBody>
          <a:bodyPr>
            <a:normAutofit/>
          </a:bodyPr>
          <a:lstStyle/>
          <a:p>
            <a:pPr>
              <a:spcBef>
                <a:spcPts val="0"/>
              </a:spcBef>
            </a:pPr>
            <a:endParaRPr lang="en-US" sz="2400" dirty="0"/>
          </a:p>
          <a:p>
            <a:endParaRPr lang="en-US" sz="2400" dirty="0"/>
          </a:p>
          <a:p>
            <a:endParaRPr lang="en-US" sz="3400" dirty="0"/>
          </a:p>
          <a:p>
            <a:endParaRPr lang="en-US" sz="3200" dirty="0"/>
          </a:p>
          <a:p>
            <a:endParaRPr lang="en-US" sz="100" dirty="0"/>
          </a:p>
          <a:p>
            <a:pPr marL="457200" indent="-457200">
              <a:buFont typeface="+mj-lt"/>
              <a:buAutoNum type="arabicPeriod"/>
            </a:pPr>
            <a:endParaRPr lang="en-US" sz="2400" dirty="0"/>
          </a:p>
        </p:txBody>
      </p:sp>
      <p:sp>
        <p:nvSpPr>
          <p:cNvPr id="5" name="Oval 4">
            <a:extLst>
              <a:ext uri="{FF2B5EF4-FFF2-40B4-BE49-F238E27FC236}">
                <a16:creationId xmlns:a16="http://schemas.microsoft.com/office/drawing/2014/main" id="{945B85BC-7096-AF64-7D8E-E0DBCB2151A3}"/>
              </a:ext>
              <a:ext uri="{C183D7F6-B498-43B3-948B-1728B52AA6E4}">
                <adec:decorative xmlns:adec="http://schemas.microsoft.com/office/drawing/2017/decorative" val="1"/>
              </a:ext>
            </a:extLst>
          </p:cNvPr>
          <p:cNvSpPr/>
          <p:nvPr/>
        </p:nvSpPr>
        <p:spPr>
          <a:xfrm>
            <a:off x="252518" y="1750272"/>
            <a:ext cx="880535" cy="85187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1</a:t>
            </a:r>
          </a:p>
        </p:txBody>
      </p:sp>
      <p:sp>
        <p:nvSpPr>
          <p:cNvPr id="9" name="Oval 8">
            <a:extLst>
              <a:ext uri="{FF2B5EF4-FFF2-40B4-BE49-F238E27FC236}">
                <a16:creationId xmlns:a16="http://schemas.microsoft.com/office/drawing/2014/main" id="{2FD3DE88-F7EE-04DC-727B-4F62C05ADFB1}"/>
              </a:ext>
              <a:ext uri="{C183D7F6-B498-43B3-948B-1728B52AA6E4}">
                <adec:decorative xmlns:adec="http://schemas.microsoft.com/office/drawing/2017/decorative" val="1"/>
              </a:ext>
            </a:extLst>
          </p:cNvPr>
          <p:cNvSpPr/>
          <p:nvPr/>
        </p:nvSpPr>
        <p:spPr>
          <a:xfrm>
            <a:off x="309561" y="3318062"/>
            <a:ext cx="851536" cy="85187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2</a:t>
            </a:r>
          </a:p>
        </p:txBody>
      </p:sp>
      <p:sp>
        <p:nvSpPr>
          <p:cNvPr id="11" name="Oval 10">
            <a:extLst>
              <a:ext uri="{FF2B5EF4-FFF2-40B4-BE49-F238E27FC236}">
                <a16:creationId xmlns:a16="http://schemas.microsoft.com/office/drawing/2014/main" id="{BCD33F94-B46C-5D49-7059-CE0CE441DEF1}"/>
              </a:ext>
              <a:ext uri="{C183D7F6-B498-43B3-948B-1728B52AA6E4}">
                <adec:decorative xmlns:adec="http://schemas.microsoft.com/office/drawing/2017/decorative" val="1"/>
              </a:ext>
            </a:extLst>
          </p:cNvPr>
          <p:cNvSpPr/>
          <p:nvPr/>
        </p:nvSpPr>
        <p:spPr>
          <a:xfrm>
            <a:off x="309561" y="4898391"/>
            <a:ext cx="851536" cy="8128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3</a:t>
            </a:r>
          </a:p>
        </p:txBody>
      </p:sp>
      <p:pic>
        <p:nvPicPr>
          <p:cNvPr id="4" name="Picture 3">
            <a:extLst>
              <a:ext uri="{FF2B5EF4-FFF2-40B4-BE49-F238E27FC236}">
                <a16:creationId xmlns:a16="http://schemas.microsoft.com/office/drawing/2014/main" id="{836A6C97-30A5-6100-4796-4CB8971ADD8E}"/>
              </a:ext>
            </a:extLst>
          </p:cNvPr>
          <p:cNvPicPr>
            <a:picLocks noChangeAspect="1"/>
          </p:cNvPicPr>
          <p:nvPr/>
        </p:nvPicPr>
        <p:blipFill>
          <a:blip r:embed="rId3"/>
          <a:stretch>
            <a:fillRect/>
          </a:stretch>
        </p:blipFill>
        <p:spPr>
          <a:xfrm>
            <a:off x="8178430" y="3429000"/>
            <a:ext cx="3296657" cy="690584"/>
          </a:xfrm>
          <a:prstGeom prst="rect">
            <a:avLst/>
          </a:prstGeom>
        </p:spPr>
      </p:pic>
    </p:spTree>
    <p:extLst>
      <p:ext uri="{BB962C8B-B14F-4D97-AF65-F5344CB8AC3E}">
        <p14:creationId xmlns:p14="http://schemas.microsoft.com/office/powerpoint/2010/main" val="1279693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569880-CB26-84DC-1E89-0C82ECE46348}"/>
              </a:ext>
            </a:extLst>
          </p:cNvPr>
          <p:cNvSpPr>
            <a:spLocks noGrp="1"/>
          </p:cNvSpPr>
          <p:nvPr>
            <p:ph type="title"/>
          </p:nvPr>
        </p:nvSpPr>
        <p:spPr>
          <a:xfrm>
            <a:off x="631825" y="519193"/>
            <a:ext cx="9966158" cy="433965"/>
          </a:xfrm>
        </p:spPr>
        <p:txBody>
          <a:bodyPr/>
          <a:lstStyle/>
          <a:p>
            <a:r>
              <a:rPr lang="en-US" dirty="0">
                <a:solidFill>
                  <a:schemeClr val="accent1"/>
                </a:solidFill>
              </a:rPr>
              <a:t>Adrienne D. Woods, PhD</a:t>
            </a:r>
          </a:p>
        </p:txBody>
      </p:sp>
      <p:sp>
        <p:nvSpPr>
          <p:cNvPr id="11" name="Content Placeholder 10">
            <a:extLst>
              <a:ext uri="{FF2B5EF4-FFF2-40B4-BE49-F238E27FC236}">
                <a16:creationId xmlns:a16="http://schemas.microsoft.com/office/drawing/2014/main" id="{24DF78BB-52D0-E773-E4F3-278096564F61}"/>
              </a:ext>
            </a:extLst>
          </p:cNvPr>
          <p:cNvSpPr>
            <a:spLocks noGrp="1"/>
          </p:cNvSpPr>
          <p:nvPr>
            <p:ph idx="1"/>
          </p:nvPr>
        </p:nvSpPr>
        <p:spPr>
          <a:xfrm>
            <a:off x="631825" y="1435100"/>
            <a:ext cx="5464175" cy="4351338"/>
          </a:xfrm>
        </p:spPr>
        <p:txBody>
          <a:bodyPr>
            <a:normAutofit/>
          </a:bodyPr>
          <a:lstStyle/>
          <a:p>
            <a:pPr marL="342900" indent="-342900">
              <a:buFont typeface="Arial" panose="020B0604020202020204" pitchFamily="34" charset="0"/>
              <a:buChar char="•"/>
            </a:pPr>
            <a:r>
              <a:rPr lang="en-US" sz="2400" dirty="0"/>
              <a:t>Michigan native, now in Boston.</a:t>
            </a:r>
          </a:p>
          <a:p>
            <a:pPr marL="342900" indent="-342900">
              <a:buFont typeface="Arial" panose="020B0604020202020204" pitchFamily="34" charset="0"/>
              <a:buChar char="•"/>
            </a:pPr>
            <a:r>
              <a:rPr lang="en-US" sz="2400" dirty="0"/>
              <a:t>Younger brother received special education services.</a:t>
            </a:r>
          </a:p>
          <a:p>
            <a:pPr marL="342900" indent="-342900">
              <a:buFont typeface="Arial" panose="020B0604020202020204" pitchFamily="34" charset="0"/>
              <a:buChar char="•"/>
            </a:pPr>
            <a:r>
              <a:rPr lang="en-US" sz="2400" dirty="0"/>
              <a:t>Inspired me to pursue my PhD in Education and Psychology at the University of Michigan.</a:t>
            </a:r>
          </a:p>
          <a:p>
            <a:pPr marL="342900" indent="-342900">
              <a:buFont typeface="Arial" panose="020B0604020202020204" pitchFamily="34" charset="0"/>
              <a:buChar char="•"/>
            </a:pPr>
            <a:r>
              <a:rPr lang="en-US" sz="2400" dirty="0"/>
              <a:t>Quickly realized that </a:t>
            </a:r>
            <a:r>
              <a:rPr lang="en-US" sz="2400" b="1" dirty="0"/>
              <a:t>we need better special education data </a:t>
            </a:r>
            <a:r>
              <a:rPr lang="en-US" sz="2400" dirty="0"/>
              <a:t>to understand how to improve special education for all.</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pic>
        <p:nvPicPr>
          <p:cNvPr id="12" name="Picture 11">
            <a:extLst>
              <a:ext uri="{FF2B5EF4-FFF2-40B4-BE49-F238E27FC236}">
                <a16:creationId xmlns:a16="http://schemas.microsoft.com/office/drawing/2014/main" id="{1C6D5C72-4236-1360-4AB9-D15553E15A8E}"/>
              </a:ext>
            </a:extLst>
          </p:cNvPr>
          <p:cNvPicPr>
            <a:picLocks noChangeAspect="1"/>
          </p:cNvPicPr>
          <p:nvPr/>
        </p:nvPicPr>
        <p:blipFill>
          <a:blip r:embed="rId3"/>
          <a:stretch>
            <a:fillRect/>
          </a:stretch>
        </p:blipFill>
        <p:spPr>
          <a:xfrm>
            <a:off x="6453052" y="358924"/>
            <a:ext cx="4868091" cy="6119270"/>
          </a:xfrm>
          <a:prstGeom prst="ellipse">
            <a:avLst/>
          </a:prstGeom>
        </p:spPr>
      </p:pic>
      <p:pic>
        <p:nvPicPr>
          <p:cNvPr id="13" name="Picture 12">
            <a:extLst>
              <a:ext uri="{FF2B5EF4-FFF2-40B4-BE49-F238E27FC236}">
                <a16:creationId xmlns:a16="http://schemas.microsoft.com/office/drawing/2014/main" id="{71C2A098-B465-8215-0097-8982F02F9AB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42292" y="5360331"/>
            <a:ext cx="3576550" cy="840572"/>
          </a:xfrm>
          <a:prstGeom prst="rect">
            <a:avLst/>
          </a:prstGeom>
        </p:spPr>
      </p:pic>
    </p:spTree>
    <p:extLst>
      <p:ext uri="{BB962C8B-B14F-4D97-AF65-F5344CB8AC3E}">
        <p14:creationId xmlns:p14="http://schemas.microsoft.com/office/powerpoint/2010/main" val="1907203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E3F2B641-A4BA-3646-BFB3-9CC9CC8CCA4C}"/>
              </a:ext>
            </a:extLst>
          </p:cNvPr>
          <p:cNvSpPr txBox="1"/>
          <p:nvPr/>
        </p:nvSpPr>
        <p:spPr>
          <a:xfrm>
            <a:off x="3058098" y="3808399"/>
            <a:ext cx="1526502" cy="1526501"/>
          </a:xfrm>
          <a:prstGeom prst="rect">
            <a:avLst/>
          </a:prstGeom>
          <a:solidFill>
            <a:schemeClr val="bg2"/>
          </a:solidFill>
        </p:spPr>
        <p:txBody>
          <a:bodyPr wrap="square" lIns="182880" tIns="182880" rIns="274320" bIns="182880" rtlCol="0" anchor="ctr">
            <a:noAutofit/>
          </a:bodyPr>
          <a:lstStyle>
            <a:defPPr>
              <a:defRPr lang="en-US"/>
            </a:defPPr>
            <a:lvl1pPr>
              <a:lnSpc>
                <a:spcPts val="1300"/>
              </a:lnSpc>
              <a:defRPr sz="1000" b="1"/>
            </a:lvl1pPr>
          </a:lstStyle>
          <a:p>
            <a:r>
              <a:rPr lang="en-US"/>
              <a:t>ETHERNET NETWORKING</a:t>
            </a:r>
          </a:p>
        </p:txBody>
      </p:sp>
      <p:sp>
        <p:nvSpPr>
          <p:cNvPr id="4" name="Title 3">
            <a:extLst>
              <a:ext uri="{FF2B5EF4-FFF2-40B4-BE49-F238E27FC236}">
                <a16:creationId xmlns:a16="http://schemas.microsoft.com/office/drawing/2014/main" id="{CB3AE037-815A-9358-1C74-4C1DDEACF78A}"/>
              </a:ext>
            </a:extLst>
          </p:cNvPr>
          <p:cNvSpPr>
            <a:spLocks noGrp="1"/>
          </p:cNvSpPr>
          <p:nvPr>
            <p:ph type="title" idx="4294967295"/>
          </p:nvPr>
        </p:nvSpPr>
        <p:spPr>
          <a:xfrm>
            <a:off x="631825" y="493713"/>
            <a:ext cx="3108325" cy="822325"/>
          </a:xfrm>
        </p:spPr>
        <p:txBody>
          <a:bodyPr/>
          <a:lstStyle/>
          <a:p>
            <a:r>
              <a:rPr lang="en-US" dirty="0">
                <a:solidFill>
                  <a:schemeClr val="accent1"/>
                </a:solidFill>
              </a:rPr>
              <a:t>SRI: A legacy</a:t>
            </a:r>
            <a:br>
              <a:rPr lang="en-US" dirty="0">
                <a:solidFill>
                  <a:schemeClr val="accent1"/>
                </a:solidFill>
              </a:rPr>
            </a:br>
            <a:r>
              <a:rPr lang="en-US" dirty="0">
                <a:solidFill>
                  <a:schemeClr val="accent1"/>
                </a:solidFill>
              </a:rPr>
              <a:t>of innovation</a:t>
            </a:r>
          </a:p>
        </p:txBody>
      </p:sp>
      <p:sp>
        <p:nvSpPr>
          <p:cNvPr id="5" name="Content Placeholder 4">
            <a:extLst>
              <a:ext uri="{FF2B5EF4-FFF2-40B4-BE49-F238E27FC236}">
                <a16:creationId xmlns:a16="http://schemas.microsoft.com/office/drawing/2014/main" id="{04D25E69-45C8-52A6-098C-2BC04717F39D}"/>
              </a:ext>
            </a:extLst>
          </p:cNvPr>
          <p:cNvSpPr>
            <a:spLocks noGrp="1"/>
          </p:cNvSpPr>
          <p:nvPr>
            <p:ph idx="4294967295"/>
          </p:nvPr>
        </p:nvSpPr>
        <p:spPr>
          <a:xfrm>
            <a:off x="631824" y="1261114"/>
            <a:ext cx="3558436" cy="1212850"/>
          </a:xfrm>
        </p:spPr>
        <p:txBody>
          <a:bodyPr lIns="0">
            <a:normAutofit/>
          </a:bodyPr>
          <a:lstStyle/>
          <a:p>
            <a:r>
              <a:rPr lang="en-US" sz="1600"/>
              <a:t>We create and deliver world-changing solutions for a safer, healthier, and more sustainable future.</a:t>
            </a:r>
          </a:p>
        </p:txBody>
      </p:sp>
      <p:pic>
        <p:nvPicPr>
          <p:cNvPr id="8" name="Picture 7">
            <a:extLst>
              <a:ext uri="{FF2B5EF4-FFF2-40B4-BE49-F238E27FC236}">
                <a16:creationId xmlns:a16="http://schemas.microsoft.com/office/drawing/2014/main" id="{9C59243B-CCE4-214D-5510-F6CB150B21A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613193" y="762250"/>
            <a:ext cx="1536610" cy="1530928"/>
          </a:xfrm>
          <a:prstGeom prst="rect">
            <a:avLst/>
          </a:prstGeom>
        </p:spPr>
      </p:pic>
      <p:pic>
        <p:nvPicPr>
          <p:cNvPr id="11" name="Picture 10">
            <a:extLst>
              <a:ext uri="{FF2B5EF4-FFF2-40B4-BE49-F238E27FC236}">
                <a16:creationId xmlns:a16="http://schemas.microsoft.com/office/drawing/2014/main" id="{4655BB81-D52A-B7FA-C1BA-A03A8DF8E88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085570" y="2281987"/>
            <a:ext cx="1527494" cy="1527493"/>
          </a:xfrm>
          <a:prstGeom prst="rect">
            <a:avLst/>
          </a:prstGeom>
        </p:spPr>
      </p:pic>
      <p:pic>
        <p:nvPicPr>
          <p:cNvPr id="7" name="Picture 6">
            <a:extLst>
              <a:ext uri="{FF2B5EF4-FFF2-40B4-BE49-F238E27FC236}">
                <a16:creationId xmlns:a16="http://schemas.microsoft.com/office/drawing/2014/main" id="{6398EBFE-5CBA-D9A6-8736-6E5DB7EEC213}"/>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4565414" y="765452"/>
            <a:ext cx="1526714" cy="1516037"/>
          </a:xfrm>
          <a:prstGeom prst="rect">
            <a:avLst/>
          </a:prstGeom>
        </p:spPr>
      </p:pic>
      <p:pic>
        <p:nvPicPr>
          <p:cNvPr id="9" name="Picture 8">
            <a:extLst>
              <a:ext uri="{FF2B5EF4-FFF2-40B4-BE49-F238E27FC236}">
                <a16:creationId xmlns:a16="http://schemas.microsoft.com/office/drawing/2014/main" id="{AA523034-E8EE-6FD3-396B-3023472B48C3}"/>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0" y="2281987"/>
            <a:ext cx="1527494" cy="1527493"/>
          </a:xfrm>
          <a:prstGeom prst="rect">
            <a:avLst/>
          </a:prstGeom>
        </p:spPr>
      </p:pic>
      <p:pic>
        <p:nvPicPr>
          <p:cNvPr id="10" name="Picture 9">
            <a:extLst>
              <a:ext uri="{FF2B5EF4-FFF2-40B4-BE49-F238E27FC236}">
                <a16:creationId xmlns:a16="http://schemas.microsoft.com/office/drawing/2014/main" id="{99556F37-3287-FC9E-524B-BE3A8578414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054986" y="2281987"/>
            <a:ext cx="1527494" cy="1527493"/>
          </a:xfrm>
          <a:prstGeom prst="rect">
            <a:avLst/>
          </a:prstGeom>
        </p:spPr>
      </p:pic>
      <p:pic>
        <p:nvPicPr>
          <p:cNvPr id="12" name="Picture 11">
            <a:extLst>
              <a:ext uri="{FF2B5EF4-FFF2-40B4-BE49-F238E27FC236}">
                <a16:creationId xmlns:a16="http://schemas.microsoft.com/office/drawing/2014/main" id="{47F59518-CD48-9BFF-6B83-8D08E7A6B8B3}"/>
              </a:ext>
            </a:extLst>
          </p:cNvPr>
          <p:cNvPicPr>
            <a:picLocks noChangeAspect="1"/>
          </p:cNvPicPr>
          <p:nvPr/>
        </p:nvPicPr>
        <p:blipFill>
          <a:blip r:embed="rId8"/>
          <a:srcRect/>
          <a:stretch/>
        </p:blipFill>
        <p:spPr>
          <a:xfrm>
            <a:off x="4561951" y="3808489"/>
            <a:ext cx="1527493" cy="1527492"/>
          </a:xfrm>
          <a:prstGeom prst="rect">
            <a:avLst/>
          </a:prstGeom>
        </p:spPr>
      </p:pic>
      <p:pic>
        <p:nvPicPr>
          <p:cNvPr id="13" name="Picture 12">
            <a:extLst>
              <a:ext uri="{FF2B5EF4-FFF2-40B4-BE49-F238E27FC236}">
                <a16:creationId xmlns:a16="http://schemas.microsoft.com/office/drawing/2014/main" id="{3AC15299-E08F-DA86-A202-6BD5C17CBCB7}"/>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7614447" y="3807319"/>
            <a:ext cx="1527493" cy="1527492"/>
          </a:xfrm>
          <a:prstGeom prst="rect">
            <a:avLst/>
          </a:prstGeom>
        </p:spPr>
      </p:pic>
      <p:sp>
        <p:nvSpPr>
          <p:cNvPr id="14" name="TextBox 13">
            <a:extLst>
              <a:ext uri="{FF2B5EF4-FFF2-40B4-BE49-F238E27FC236}">
                <a16:creationId xmlns:a16="http://schemas.microsoft.com/office/drawing/2014/main" id="{8C47432D-4ED6-77E5-25C8-33DD6FF2EE8A}"/>
              </a:ext>
            </a:extLst>
          </p:cNvPr>
          <p:cNvSpPr txBox="1"/>
          <p:nvPr/>
        </p:nvSpPr>
        <p:spPr>
          <a:xfrm>
            <a:off x="6092751" y="765452"/>
            <a:ext cx="1526502" cy="1522307"/>
          </a:xfrm>
          <a:prstGeom prst="rect">
            <a:avLst/>
          </a:prstGeom>
          <a:solidFill>
            <a:schemeClr val="bg2"/>
          </a:solidFill>
        </p:spPr>
        <p:txBody>
          <a:bodyPr wrap="square" lIns="182880" tIns="182880" rIns="0" rtlCol="0" anchor="ctr">
            <a:noAutofit/>
          </a:bodyPr>
          <a:lstStyle/>
          <a:p>
            <a:pPr>
              <a:lnSpc>
                <a:spcPts val="1300"/>
              </a:lnSpc>
            </a:pPr>
            <a:r>
              <a:rPr lang="en-US" sz="1000" b="1"/>
              <a:t>LIQUID</a:t>
            </a:r>
            <a:br>
              <a:rPr lang="en-US" sz="1000" b="1"/>
            </a:br>
            <a:r>
              <a:rPr lang="en-US" sz="1000" b="1"/>
              <a:t>CRYSTAL</a:t>
            </a:r>
            <a:br>
              <a:rPr lang="en-US" sz="1000" b="1"/>
            </a:br>
            <a:r>
              <a:rPr lang="en-US" sz="1000" b="1"/>
              <a:t>DISPLAY</a:t>
            </a:r>
          </a:p>
        </p:txBody>
      </p:sp>
      <p:sp>
        <p:nvSpPr>
          <p:cNvPr id="15" name="TextBox 14">
            <a:extLst>
              <a:ext uri="{FF2B5EF4-FFF2-40B4-BE49-F238E27FC236}">
                <a16:creationId xmlns:a16="http://schemas.microsoft.com/office/drawing/2014/main" id="{63B24825-CF83-FCDC-0FB6-591F2CF2629F}"/>
              </a:ext>
            </a:extLst>
          </p:cNvPr>
          <p:cNvSpPr txBox="1"/>
          <p:nvPr/>
        </p:nvSpPr>
        <p:spPr>
          <a:xfrm>
            <a:off x="9141939" y="761258"/>
            <a:ext cx="1526502" cy="1526501"/>
          </a:xfrm>
          <a:prstGeom prst="rect">
            <a:avLst/>
          </a:prstGeom>
          <a:solidFill>
            <a:schemeClr val="bg2"/>
          </a:solidFill>
        </p:spPr>
        <p:txBody>
          <a:bodyPr wrap="square" lIns="182880" tIns="182880" rIns="182880" bIns="182880" rtlCol="0" anchor="ctr">
            <a:noAutofit/>
          </a:bodyPr>
          <a:lstStyle>
            <a:defPPr>
              <a:defRPr lang="en-US"/>
            </a:defPPr>
            <a:lvl1pPr>
              <a:lnSpc>
                <a:spcPts val="1300"/>
              </a:lnSpc>
              <a:defRPr sz="1000" b="1"/>
            </a:lvl1pPr>
          </a:lstStyle>
          <a:p>
            <a:r>
              <a:rPr lang="en-US"/>
              <a:t>FIRST</a:t>
            </a:r>
            <a:br>
              <a:rPr lang="en-US"/>
            </a:br>
            <a:r>
              <a:rPr lang="en-US"/>
              <a:t>AUTONOMOUS ROBOT</a:t>
            </a:r>
          </a:p>
        </p:txBody>
      </p:sp>
      <p:sp>
        <p:nvSpPr>
          <p:cNvPr id="16" name="TextBox 15">
            <a:extLst>
              <a:ext uri="{FF2B5EF4-FFF2-40B4-BE49-F238E27FC236}">
                <a16:creationId xmlns:a16="http://schemas.microsoft.com/office/drawing/2014/main" id="{6ECC27CF-A04B-9D34-C8F1-1CDE1536569A}"/>
              </a:ext>
            </a:extLst>
          </p:cNvPr>
          <p:cNvSpPr txBox="1"/>
          <p:nvPr/>
        </p:nvSpPr>
        <p:spPr>
          <a:xfrm>
            <a:off x="1526355" y="2281987"/>
            <a:ext cx="1526502" cy="1526501"/>
          </a:xfrm>
          <a:prstGeom prst="rect">
            <a:avLst/>
          </a:prstGeom>
          <a:solidFill>
            <a:schemeClr val="bg2"/>
          </a:solidFill>
        </p:spPr>
        <p:txBody>
          <a:bodyPr wrap="square" lIns="182880" tIns="182880" rIns="0" bIns="182880" rtlCol="0" anchor="ctr">
            <a:noAutofit/>
          </a:bodyPr>
          <a:lstStyle>
            <a:defPPr>
              <a:defRPr lang="en-US"/>
            </a:defPPr>
            <a:lvl1pPr>
              <a:lnSpc>
                <a:spcPts val="1300"/>
              </a:lnSpc>
              <a:defRPr sz="1000" b="1"/>
            </a:lvl1pPr>
          </a:lstStyle>
          <a:p>
            <a:r>
              <a:rPr lang="en-US"/>
              <a:t>FIRST</a:t>
            </a:r>
            <a:br>
              <a:rPr lang="en-US"/>
            </a:br>
            <a:r>
              <a:rPr lang="en-US"/>
              <a:t>COMPUTER</a:t>
            </a:r>
            <a:br>
              <a:rPr lang="en-US"/>
            </a:br>
            <a:r>
              <a:rPr lang="en-US"/>
              <a:t>MOUSE</a:t>
            </a:r>
          </a:p>
        </p:txBody>
      </p:sp>
      <p:sp>
        <p:nvSpPr>
          <p:cNvPr id="17" name="TextBox 16">
            <a:extLst>
              <a:ext uri="{FF2B5EF4-FFF2-40B4-BE49-F238E27FC236}">
                <a16:creationId xmlns:a16="http://schemas.microsoft.com/office/drawing/2014/main" id="{0992427C-D762-6A20-C097-40E6354BE504}"/>
              </a:ext>
            </a:extLst>
          </p:cNvPr>
          <p:cNvSpPr txBox="1"/>
          <p:nvPr/>
        </p:nvSpPr>
        <p:spPr>
          <a:xfrm>
            <a:off x="4561951" y="2281987"/>
            <a:ext cx="1526502" cy="1526501"/>
          </a:xfrm>
          <a:prstGeom prst="rect">
            <a:avLst/>
          </a:prstGeom>
          <a:solidFill>
            <a:schemeClr val="bg2"/>
          </a:solidFill>
        </p:spPr>
        <p:txBody>
          <a:bodyPr wrap="square" lIns="182880" tIns="182880" rIns="274320" bIns="182880" rtlCol="0" anchor="ctr">
            <a:noAutofit/>
          </a:bodyPr>
          <a:lstStyle>
            <a:defPPr>
              <a:defRPr lang="en-US"/>
            </a:defPPr>
            <a:lvl1pPr>
              <a:lnSpc>
                <a:spcPts val="1300"/>
              </a:lnSpc>
              <a:defRPr sz="1000" b="1"/>
            </a:lvl1pPr>
          </a:lstStyle>
          <a:p>
            <a:r>
              <a:rPr lang="en-US"/>
              <a:t>ARPANET</a:t>
            </a:r>
          </a:p>
        </p:txBody>
      </p:sp>
      <p:sp>
        <p:nvSpPr>
          <p:cNvPr id="18" name="TextBox 17">
            <a:extLst>
              <a:ext uri="{FF2B5EF4-FFF2-40B4-BE49-F238E27FC236}">
                <a16:creationId xmlns:a16="http://schemas.microsoft.com/office/drawing/2014/main" id="{679F67F7-4D60-F6D6-415F-2CF6E3412594}"/>
              </a:ext>
            </a:extLst>
          </p:cNvPr>
          <p:cNvSpPr txBox="1"/>
          <p:nvPr/>
        </p:nvSpPr>
        <p:spPr>
          <a:xfrm>
            <a:off x="7615438" y="2281987"/>
            <a:ext cx="1526502" cy="1526501"/>
          </a:xfrm>
          <a:prstGeom prst="rect">
            <a:avLst/>
          </a:prstGeom>
          <a:solidFill>
            <a:schemeClr val="bg2"/>
          </a:solidFill>
        </p:spPr>
        <p:txBody>
          <a:bodyPr wrap="square" lIns="182880" tIns="182880" rIns="274320" bIns="182880" rtlCol="0" anchor="ctr">
            <a:noAutofit/>
          </a:bodyPr>
          <a:lstStyle>
            <a:defPPr>
              <a:defRPr lang="en-US"/>
            </a:defPPr>
            <a:lvl1pPr>
              <a:lnSpc>
                <a:spcPts val="1300"/>
              </a:lnSpc>
              <a:defRPr sz="1000" b="1"/>
            </a:lvl1pPr>
          </a:lstStyle>
          <a:p>
            <a:r>
              <a:rPr lang="en-US"/>
              <a:t>GRAPHICAL USER INTERFACE</a:t>
            </a:r>
          </a:p>
        </p:txBody>
      </p:sp>
      <p:sp>
        <p:nvSpPr>
          <p:cNvPr id="19" name="TextBox 18">
            <a:extLst>
              <a:ext uri="{FF2B5EF4-FFF2-40B4-BE49-F238E27FC236}">
                <a16:creationId xmlns:a16="http://schemas.microsoft.com/office/drawing/2014/main" id="{7648BFB2-BDD9-40D8-7848-FE53355B1F14}"/>
              </a:ext>
            </a:extLst>
          </p:cNvPr>
          <p:cNvSpPr txBox="1"/>
          <p:nvPr/>
        </p:nvSpPr>
        <p:spPr>
          <a:xfrm>
            <a:off x="6089190" y="3808399"/>
            <a:ext cx="1526502" cy="1526501"/>
          </a:xfrm>
          <a:prstGeom prst="rect">
            <a:avLst/>
          </a:prstGeom>
          <a:solidFill>
            <a:schemeClr val="bg2"/>
          </a:solidFill>
        </p:spPr>
        <p:txBody>
          <a:bodyPr wrap="square" lIns="182880" tIns="182880" rIns="274320" bIns="182880" rtlCol="0" anchor="ctr">
            <a:noAutofit/>
          </a:bodyPr>
          <a:lstStyle>
            <a:defPPr>
              <a:defRPr lang="en-US"/>
            </a:defPPr>
            <a:lvl1pPr>
              <a:lnSpc>
                <a:spcPts val="1300"/>
              </a:lnSpc>
              <a:defRPr sz="1000" b="1"/>
            </a:lvl1pPr>
          </a:lstStyle>
          <a:p>
            <a:r>
              <a:rPr lang="en-US"/>
              <a:t>ROBOTIC SURGERY</a:t>
            </a:r>
          </a:p>
        </p:txBody>
      </p:sp>
      <p:sp>
        <p:nvSpPr>
          <p:cNvPr id="20" name="TextBox 19">
            <a:extLst>
              <a:ext uri="{FF2B5EF4-FFF2-40B4-BE49-F238E27FC236}">
                <a16:creationId xmlns:a16="http://schemas.microsoft.com/office/drawing/2014/main" id="{DC785504-1FD2-2D93-B8D8-00C7B4D01CA3}"/>
              </a:ext>
            </a:extLst>
          </p:cNvPr>
          <p:cNvSpPr txBox="1"/>
          <p:nvPr/>
        </p:nvSpPr>
        <p:spPr>
          <a:xfrm>
            <a:off x="9138997" y="3813905"/>
            <a:ext cx="1526502" cy="1526501"/>
          </a:xfrm>
          <a:prstGeom prst="rect">
            <a:avLst/>
          </a:prstGeom>
          <a:solidFill>
            <a:schemeClr val="bg2"/>
          </a:solidFill>
        </p:spPr>
        <p:txBody>
          <a:bodyPr wrap="square" lIns="182880" tIns="182880" rIns="0" bIns="182880" rtlCol="0" anchor="ctr">
            <a:noAutofit/>
          </a:bodyPr>
          <a:lstStyle>
            <a:defPPr>
              <a:defRPr lang="en-US"/>
            </a:defPPr>
            <a:lvl1pPr>
              <a:lnSpc>
                <a:spcPts val="1300"/>
              </a:lnSpc>
              <a:defRPr sz="1000" b="1"/>
            </a:lvl1pPr>
          </a:lstStyle>
          <a:p>
            <a:r>
              <a:rPr lang="en-US"/>
              <a:t>CYBERSECURITY</a:t>
            </a:r>
          </a:p>
        </p:txBody>
      </p:sp>
      <p:pic>
        <p:nvPicPr>
          <p:cNvPr id="24" name="Picture 23">
            <a:extLst>
              <a:ext uri="{FF2B5EF4-FFF2-40B4-BE49-F238E27FC236}">
                <a16:creationId xmlns:a16="http://schemas.microsoft.com/office/drawing/2014/main" id="{8EE39561-2D47-3AD2-482A-9AE6B5E5B824}"/>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9144314" y="2283704"/>
            <a:ext cx="1527492" cy="1527492"/>
          </a:xfrm>
          <a:prstGeom prst="rect">
            <a:avLst/>
          </a:prstGeom>
        </p:spPr>
      </p:pic>
      <p:sp>
        <p:nvSpPr>
          <p:cNvPr id="25" name="TextBox 24">
            <a:extLst>
              <a:ext uri="{FF2B5EF4-FFF2-40B4-BE49-F238E27FC236}">
                <a16:creationId xmlns:a16="http://schemas.microsoft.com/office/drawing/2014/main" id="{1E17F82E-A0B7-D214-18A4-43250CA955D5}"/>
              </a:ext>
            </a:extLst>
          </p:cNvPr>
          <p:cNvSpPr txBox="1"/>
          <p:nvPr/>
        </p:nvSpPr>
        <p:spPr>
          <a:xfrm>
            <a:off x="10668864" y="2284874"/>
            <a:ext cx="1526502" cy="1526501"/>
          </a:xfrm>
          <a:prstGeom prst="rect">
            <a:avLst/>
          </a:prstGeom>
          <a:solidFill>
            <a:schemeClr val="bg2"/>
          </a:solidFill>
        </p:spPr>
        <p:txBody>
          <a:bodyPr wrap="square" lIns="182880" tIns="182880" rIns="0" bIns="182880" rtlCol="0" anchor="ctr">
            <a:noAutofit/>
          </a:bodyPr>
          <a:lstStyle>
            <a:defPPr>
              <a:defRPr lang="en-US"/>
            </a:defPPr>
            <a:lvl1pPr>
              <a:lnSpc>
                <a:spcPts val="1300"/>
              </a:lnSpc>
              <a:defRPr sz="1000" b="1"/>
            </a:lvl1pPr>
          </a:lstStyle>
          <a:p>
            <a:r>
              <a:rPr lang="en-US"/>
              <a:t>ELECTRONIC BANKING</a:t>
            </a:r>
          </a:p>
        </p:txBody>
      </p:sp>
      <p:pic>
        <p:nvPicPr>
          <p:cNvPr id="26" name="Picture 25">
            <a:extLst>
              <a:ext uri="{FF2B5EF4-FFF2-40B4-BE49-F238E27FC236}">
                <a16:creationId xmlns:a16="http://schemas.microsoft.com/office/drawing/2014/main" id="{471AE3DE-A742-2E60-29F1-99413D2A7B49}"/>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1530859" y="3808489"/>
            <a:ext cx="1527492" cy="1527492"/>
          </a:xfrm>
          <a:prstGeom prst="rect">
            <a:avLst/>
          </a:prstGeom>
        </p:spPr>
      </p:pic>
      <p:pic>
        <p:nvPicPr>
          <p:cNvPr id="28" name="Picture 27">
            <a:extLst>
              <a:ext uri="{FF2B5EF4-FFF2-40B4-BE49-F238E27FC236}">
                <a16:creationId xmlns:a16="http://schemas.microsoft.com/office/drawing/2014/main" id="{C7ADB0AB-3E20-C6C3-A8AD-F0519E8FE388}"/>
              </a:ext>
            </a:extLst>
          </p:cNvPr>
          <p:cNvPicPr>
            <a:picLocks noChangeAspect="1"/>
          </p:cNvPicPr>
          <p:nvPr/>
        </p:nvPicPr>
        <p:blipFill>
          <a:blip r:embed="rId12" cstate="print">
            <a:extLst>
              <a:ext uri="{28A0092B-C50C-407E-A947-70E740481C1C}">
                <a14:useLocalDpi xmlns:a14="http://schemas.microsoft.com/office/drawing/2010/main"/>
              </a:ext>
            </a:extLst>
          </a:blip>
          <a:srcRect/>
          <a:stretch/>
        </p:blipFill>
        <p:spPr>
          <a:xfrm>
            <a:off x="6092439" y="5333642"/>
            <a:ext cx="1527492" cy="1527492"/>
          </a:xfrm>
          <a:prstGeom prst="rect">
            <a:avLst/>
          </a:prstGeom>
        </p:spPr>
      </p:pic>
      <p:sp>
        <p:nvSpPr>
          <p:cNvPr id="29" name="TextBox 28">
            <a:extLst>
              <a:ext uri="{FF2B5EF4-FFF2-40B4-BE49-F238E27FC236}">
                <a16:creationId xmlns:a16="http://schemas.microsoft.com/office/drawing/2014/main" id="{ADC36299-E2B8-7481-4C9D-82D80FF8B61D}"/>
              </a:ext>
            </a:extLst>
          </p:cNvPr>
          <p:cNvSpPr txBox="1"/>
          <p:nvPr/>
        </p:nvSpPr>
        <p:spPr>
          <a:xfrm>
            <a:off x="7616539" y="5333642"/>
            <a:ext cx="1526502" cy="1526501"/>
          </a:xfrm>
          <a:prstGeom prst="rect">
            <a:avLst/>
          </a:prstGeom>
          <a:solidFill>
            <a:schemeClr val="bg2"/>
          </a:solidFill>
        </p:spPr>
        <p:txBody>
          <a:bodyPr wrap="square" lIns="182880" tIns="182880" rIns="0" bIns="182880" rtlCol="0" anchor="ctr">
            <a:noAutofit/>
          </a:bodyPr>
          <a:lstStyle>
            <a:defPPr>
              <a:defRPr lang="en-US"/>
            </a:defPPr>
            <a:lvl1pPr>
              <a:lnSpc>
                <a:spcPts val="1300"/>
              </a:lnSpc>
              <a:defRPr sz="1000" b="1"/>
            </a:lvl1pPr>
          </a:lstStyle>
          <a:p>
            <a:r>
              <a:rPr lang="en-US"/>
              <a:t>AUTOMATED</a:t>
            </a:r>
            <a:br>
              <a:rPr lang="en-US"/>
            </a:br>
            <a:r>
              <a:rPr lang="en-US"/>
              <a:t>DRUG DISCOVERY</a:t>
            </a:r>
          </a:p>
        </p:txBody>
      </p:sp>
      <p:pic>
        <p:nvPicPr>
          <p:cNvPr id="30" name="Picture 29">
            <a:extLst>
              <a:ext uri="{FF2B5EF4-FFF2-40B4-BE49-F238E27FC236}">
                <a16:creationId xmlns:a16="http://schemas.microsoft.com/office/drawing/2014/main" id="{B528BF92-1EDC-EC08-37DE-1C32B256EB48}"/>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9140098" y="5333642"/>
            <a:ext cx="1527492" cy="1527492"/>
          </a:xfrm>
          <a:prstGeom prst="rect">
            <a:avLst/>
          </a:prstGeom>
        </p:spPr>
      </p:pic>
      <p:sp>
        <p:nvSpPr>
          <p:cNvPr id="31" name="TextBox 30">
            <a:extLst>
              <a:ext uri="{FF2B5EF4-FFF2-40B4-BE49-F238E27FC236}">
                <a16:creationId xmlns:a16="http://schemas.microsoft.com/office/drawing/2014/main" id="{5D2C00E7-C2C6-2685-06CB-A84D1EEB227E}"/>
              </a:ext>
            </a:extLst>
          </p:cNvPr>
          <p:cNvSpPr txBox="1"/>
          <p:nvPr/>
        </p:nvSpPr>
        <p:spPr>
          <a:xfrm>
            <a:off x="10664648" y="5333642"/>
            <a:ext cx="1526502" cy="1526501"/>
          </a:xfrm>
          <a:prstGeom prst="rect">
            <a:avLst/>
          </a:prstGeom>
          <a:solidFill>
            <a:schemeClr val="bg2"/>
          </a:solidFill>
        </p:spPr>
        <p:txBody>
          <a:bodyPr wrap="square" lIns="182880" tIns="182880" rIns="0" bIns="182880" rtlCol="0" anchor="ctr">
            <a:noAutofit/>
          </a:bodyPr>
          <a:lstStyle>
            <a:defPPr>
              <a:defRPr lang="en-US"/>
            </a:defPPr>
            <a:lvl1pPr>
              <a:lnSpc>
                <a:spcPts val="1300"/>
              </a:lnSpc>
              <a:defRPr sz="1000" b="1"/>
            </a:lvl1pPr>
          </a:lstStyle>
          <a:p>
            <a:r>
              <a:rPr lang="en-US"/>
              <a:t>SIRI</a:t>
            </a:r>
          </a:p>
        </p:txBody>
      </p:sp>
      <p:pic>
        <p:nvPicPr>
          <p:cNvPr id="33" name="Picture 32">
            <a:extLst>
              <a:ext uri="{FF2B5EF4-FFF2-40B4-BE49-F238E27FC236}">
                <a16:creationId xmlns:a16="http://schemas.microsoft.com/office/drawing/2014/main" id="{52E5AC5C-49C7-0159-5FCC-77A1FE2D23AC}"/>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3052857" y="5333642"/>
            <a:ext cx="1527492" cy="1527492"/>
          </a:xfrm>
          <a:prstGeom prst="rect">
            <a:avLst/>
          </a:prstGeom>
        </p:spPr>
      </p:pic>
      <p:sp>
        <p:nvSpPr>
          <p:cNvPr id="32" name="TextBox 31">
            <a:extLst>
              <a:ext uri="{FF2B5EF4-FFF2-40B4-BE49-F238E27FC236}">
                <a16:creationId xmlns:a16="http://schemas.microsoft.com/office/drawing/2014/main" id="{DDC327F1-ED88-7234-4FD0-C81009704EE3}"/>
              </a:ext>
            </a:extLst>
          </p:cNvPr>
          <p:cNvSpPr txBox="1"/>
          <p:nvPr/>
        </p:nvSpPr>
        <p:spPr>
          <a:xfrm>
            <a:off x="4565626" y="5333642"/>
            <a:ext cx="1526502" cy="1526501"/>
          </a:xfrm>
          <a:prstGeom prst="rect">
            <a:avLst/>
          </a:prstGeom>
          <a:solidFill>
            <a:schemeClr val="bg2"/>
          </a:solidFill>
        </p:spPr>
        <p:txBody>
          <a:bodyPr wrap="square" lIns="182880" tIns="182880" rIns="274320" bIns="182880" rtlCol="0" anchor="ctr">
            <a:noAutofit/>
          </a:bodyPr>
          <a:lstStyle>
            <a:defPPr>
              <a:defRPr lang="en-US"/>
            </a:defPPr>
            <a:lvl1pPr>
              <a:lnSpc>
                <a:spcPts val="1300"/>
              </a:lnSpc>
              <a:defRPr sz="1000" b="1"/>
            </a:lvl1pPr>
          </a:lstStyle>
          <a:p>
            <a:r>
              <a:rPr lang="en-US"/>
              <a:t>HDTV</a:t>
            </a:r>
          </a:p>
        </p:txBody>
      </p:sp>
    </p:spTree>
    <p:extLst>
      <p:ext uri="{BB962C8B-B14F-4D97-AF65-F5344CB8AC3E}">
        <p14:creationId xmlns:p14="http://schemas.microsoft.com/office/powerpoint/2010/main" val="3041540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EDEDE"/>
        </a:solidFill>
        <a:effectLst/>
      </p:bgPr>
    </p:bg>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062F1222-26E6-9BA0-3ACC-9033BAB831F5}"/>
              </a:ext>
            </a:extLst>
          </p:cNvPr>
          <p:cNvPicPr>
            <a:picLocks noChangeAspect="1" noChangeArrowheads="1"/>
          </p:cNvPicPr>
          <p:nvPr/>
        </p:nvPicPr>
        <p:blipFill rotWithShape="1">
          <a:blip r:embed="rId3"/>
          <a:srcRect l="3080" t="-180" r="24225"/>
          <a:stretch/>
        </p:blipFill>
        <p:spPr bwMode="auto">
          <a:xfrm>
            <a:off x="4970842" y="666206"/>
            <a:ext cx="7237128" cy="6191795"/>
          </a:xfrm>
          <a:prstGeom prst="rect">
            <a:avLst/>
          </a:prstGeom>
          <a:solidFill>
            <a:srgbClr val="DEDEDE"/>
          </a:solidFill>
        </p:spPr>
      </p:pic>
      <p:sp>
        <p:nvSpPr>
          <p:cNvPr id="2" name="Title 1">
            <a:extLst>
              <a:ext uri="{FF2B5EF4-FFF2-40B4-BE49-F238E27FC236}">
                <a16:creationId xmlns:a16="http://schemas.microsoft.com/office/drawing/2014/main" id="{D66E311C-C55B-9146-D4CD-DC961BD0B5EE}"/>
              </a:ext>
            </a:extLst>
          </p:cNvPr>
          <p:cNvSpPr>
            <a:spLocks noGrp="1"/>
          </p:cNvSpPr>
          <p:nvPr>
            <p:ph type="title"/>
          </p:nvPr>
        </p:nvSpPr>
        <p:spPr>
          <a:xfrm>
            <a:off x="631825" y="476804"/>
            <a:ext cx="9542322" cy="433965"/>
          </a:xfrm>
        </p:spPr>
        <p:txBody>
          <a:bodyPr/>
          <a:lstStyle/>
          <a:p>
            <a:r>
              <a:rPr lang="en-US" dirty="0">
                <a:solidFill>
                  <a:schemeClr val="accent1"/>
                </a:solidFill>
              </a:rPr>
              <a:t>SRI Education Mission</a:t>
            </a:r>
          </a:p>
        </p:txBody>
      </p:sp>
      <p:sp>
        <p:nvSpPr>
          <p:cNvPr id="8" name="Text Placeholder 2">
            <a:extLst>
              <a:ext uri="{FF2B5EF4-FFF2-40B4-BE49-F238E27FC236}">
                <a16:creationId xmlns:a16="http://schemas.microsoft.com/office/drawing/2014/main" id="{E6CE95E8-7EA1-D9D4-76C0-18B1B876C530}"/>
              </a:ext>
            </a:extLst>
          </p:cNvPr>
          <p:cNvSpPr txBox="1">
            <a:spLocks/>
          </p:cNvSpPr>
          <p:nvPr/>
        </p:nvSpPr>
        <p:spPr>
          <a:xfrm>
            <a:off x="631824" y="1358908"/>
            <a:ext cx="5232947" cy="4753076"/>
          </a:xfrm>
          <a:prstGeom prst="rect">
            <a:avLst/>
          </a:prstGeom>
        </p:spPr>
        <p:txBody>
          <a:bodyPr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36538" indent="-228600"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2pPr>
            <a:lvl3pPr marL="804863" indent="-284163"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3pPr>
            <a:lvl4pPr marL="1203325"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4pPr>
            <a:lvl5pPr marL="1544638"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SRI Education works to reduce barriers, optimize outcomes, and ensure educational equity for </a:t>
            </a:r>
            <a:r>
              <a:rPr lang="en-US" sz="2600" u="sng" dirty="0"/>
              <a:t>all</a:t>
            </a:r>
            <a:r>
              <a:rPr lang="en-US" sz="2600" dirty="0"/>
              <a:t> children, youth, and families. </a:t>
            </a:r>
          </a:p>
          <a:p>
            <a:pPr>
              <a:spcBef>
                <a:spcPts val="0"/>
              </a:spcBef>
            </a:pPr>
            <a:endParaRPr lang="en-US" sz="2600" dirty="0"/>
          </a:p>
          <a:p>
            <a:pPr>
              <a:spcBef>
                <a:spcPts val="1800"/>
              </a:spcBef>
            </a:pPr>
            <a:r>
              <a:rPr lang="en-US" sz="2600" dirty="0"/>
              <a:t>We do this by conducting high-quality research, supporting use of data and evidence, and developing tools that improve teaching and accelerate and deepen learning.</a:t>
            </a:r>
          </a:p>
        </p:txBody>
      </p:sp>
      <p:sp>
        <p:nvSpPr>
          <p:cNvPr id="16" name="Rectangle 15">
            <a:extLst>
              <a:ext uri="{FF2B5EF4-FFF2-40B4-BE49-F238E27FC236}">
                <a16:creationId xmlns:a16="http://schemas.microsoft.com/office/drawing/2014/main" id="{1443E46A-B59B-BE18-7525-7D7A6A688F60}"/>
              </a:ext>
            </a:extLst>
          </p:cNvPr>
          <p:cNvSpPr/>
          <p:nvPr/>
        </p:nvSpPr>
        <p:spPr>
          <a:xfrm>
            <a:off x="11092543" y="476804"/>
            <a:ext cx="587828" cy="334156"/>
          </a:xfrm>
          <a:prstGeom prst="rect">
            <a:avLst/>
          </a:prstGeom>
          <a:solidFill>
            <a:srgbClr val="DE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Logo for SRI International">
            <a:extLst>
              <a:ext uri="{FF2B5EF4-FFF2-40B4-BE49-F238E27FC236}">
                <a16:creationId xmlns:a16="http://schemas.microsoft.com/office/drawing/2014/main" id="{2F8E4CF2-93A0-4726-56D8-21E6F76FCD96}"/>
              </a:ext>
            </a:extLst>
          </p:cNvPr>
          <p:cNvPicPr>
            <a:picLocks noChangeAspect="1"/>
          </p:cNvPicPr>
          <p:nvPr/>
        </p:nvPicPr>
        <p:blipFill rotWithShape="1">
          <a:blip>
            <a:extLst>
              <a:ext uri="{96DAC541-7B7A-43D3-8B79-37D633B846F1}">
                <asvg:svgBlip xmlns:asvg="http://schemas.microsoft.com/office/drawing/2016/SVG/main" r:embed="rId4"/>
              </a:ext>
            </a:extLst>
          </a:blip>
          <a:srcRect l="-374" r="-2311"/>
          <a:stretch/>
        </p:blipFill>
        <p:spPr>
          <a:xfrm>
            <a:off x="9825113" y="267013"/>
            <a:ext cx="1992776" cy="718760"/>
          </a:xfrm>
          <a:prstGeom prst="rect">
            <a:avLst/>
          </a:prstGeom>
        </p:spPr>
      </p:pic>
    </p:spTree>
    <p:extLst>
      <p:ext uri="{BB962C8B-B14F-4D97-AF65-F5344CB8AC3E}">
        <p14:creationId xmlns:p14="http://schemas.microsoft.com/office/powerpoint/2010/main" val="4167834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288262-96EC-9F14-46A5-F13F5F04F101}"/>
              </a:ext>
            </a:extLst>
          </p:cNvPr>
          <p:cNvSpPr>
            <a:spLocks noGrp="1"/>
          </p:cNvSpPr>
          <p:nvPr>
            <p:ph idx="1"/>
          </p:nvPr>
        </p:nvSpPr>
        <p:spPr>
          <a:xfrm>
            <a:off x="646605" y="2109632"/>
            <a:ext cx="6127002" cy="4300549"/>
          </a:xfrm>
        </p:spPr>
        <p:txBody>
          <a:bodyPr>
            <a:normAutofit/>
          </a:bodyPr>
          <a:lstStyle/>
          <a:p>
            <a:r>
              <a:rPr lang="en-US"/>
              <a:t>The SEAMLESS project uses artificial intelligence (AI) to make Individualized Education Program (IEP) data easier to access, understand, and use for decision-making through two proprietary tools</a:t>
            </a:r>
            <a:r>
              <a:rPr lang="en-US" sz="1800"/>
              <a:t>. </a:t>
            </a:r>
          </a:p>
          <a:p>
            <a:endParaRPr lang="en-US" sz="400"/>
          </a:p>
          <a:p>
            <a:r>
              <a:rPr lang="en-US"/>
              <a:t>Together, these tools </a:t>
            </a:r>
            <a:r>
              <a:rPr lang="en-US" b="1"/>
              <a:t>turn IEPs into actionable information</a:t>
            </a:r>
            <a:r>
              <a:rPr lang="en-US"/>
              <a:t>, with the goal to help districts:</a:t>
            </a:r>
          </a:p>
          <a:p>
            <a:pPr marL="571500" lvl="1" indent="-373063">
              <a:buFont typeface="Wingdings" pitchFamily="2" charset="2"/>
              <a:buChar char="ü"/>
            </a:pPr>
            <a:r>
              <a:rPr lang="en-US" sz="1800" i="1"/>
              <a:t>Save significant time on manual paperwork and review.</a:t>
            </a:r>
          </a:p>
          <a:p>
            <a:pPr marL="571500" lvl="1" indent="-373063">
              <a:buFont typeface="Wingdings" pitchFamily="2" charset="2"/>
              <a:buChar char="ü"/>
            </a:pPr>
            <a:r>
              <a:rPr lang="en-US" sz="1800" i="1"/>
              <a:t>Identify trends in services, goals, and student progress.</a:t>
            </a:r>
          </a:p>
          <a:p>
            <a:pPr marL="571500" lvl="1" indent="-373063">
              <a:buFont typeface="Wingdings" pitchFamily="2" charset="2"/>
              <a:buChar char="ü"/>
            </a:pPr>
            <a:r>
              <a:rPr lang="en-US" sz="1800" i="1"/>
              <a:t>Strengthen compliance and IEP quality.</a:t>
            </a:r>
          </a:p>
          <a:p>
            <a:pPr marL="571500" lvl="1" indent="-373063">
              <a:buFont typeface="Wingdings" pitchFamily="2" charset="2"/>
              <a:buChar char="ü"/>
            </a:pPr>
            <a:r>
              <a:rPr lang="en-US" sz="1800" i="1"/>
              <a:t>Support data-informed decision-making and program improvement.</a:t>
            </a:r>
          </a:p>
          <a:p>
            <a:pPr marL="342900" indent="-342900">
              <a:buFont typeface="Arial" panose="020B0604020202020204" pitchFamily="34" charset="0"/>
              <a:buChar char="•"/>
            </a:pPr>
            <a:endParaRPr lang="en-US"/>
          </a:p>
        </p:txBody>
      </p:sp>
      <p:pic>
        <p:nvPicPr>
          <p:cNvPr id="9" name="Picture 8">
            <a:extLst>
              <a:ext uri="{FF2B5EF4-FFF2-40B4-BE49-F238E27FC236}">
                <a16:creationId xmlns:a16="http://schemas.microsoft.com/office/drawing/2014/main" id="{E5F531EF-408A-D792-D724-5291385D5DE2}"/>
              </a:ext>
            </a:extLst>
          </p:cNvPr>
          <p:cNvPicPr>
            <a:picLocks noChangeAspect="1"/>
          </p:cNvPicPr>
          <p:nvPr/>
        </p:nvPicPr>
        <p:blipFill>
          <a:blip r:embed="rId3"/>
          <a:stretch>
            <a:fillRect/>
          </a:stretch>
        </p:blipFill>
        <p:spPr>
          <a:xfrm>
            <a:off x="2348325" y="93310"/>
            <a:ext cx="6725209" cy="1810996"/>
          </a:xfrm>
          <a:prstGeom prst="rect">
            <a:avLst/>
          </a:prstGeom>
        </p:spPr>
      </p:pic>
      <p:sp>
        <p:nvSpPr>
          <p:cNvPr id="26" name="TextBox 25">
            <a:extLst>
              <a:ext uri="{FF2B5EF4-FFF2-40B4-BE49-F238E27FC236}">
                <a16:creationId xmlns:a16="http://schemas.microsoft.com/office/drawing/2014/main" id="{FD38A5AA-6858-C0A0-EC48-E086C96169E4}"/>
              </a:ext>
            </a:extLst>
          </p:cNvPr>
          <p:cNvSpPr txBox="1"/>
          <p:nvPr/>
        </p:nvSpPr>
        <p:spPr>
          <a:xfrm>
            <a:off x="7556245" y="2156998"/>
            <a:ext cx="4218169" cy="1477328"/>
          </a:xfrm>
          <a:prstGeom prst="rect">
            <a:avLst/>
          </a:prstGeom>
          <a:ln>
            <a:solidFill>
              <a:schemeClr val="accent1"/>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i="1" dirty="0">
                <a:solidFill>
                  <a:schemeClr val="accent1"/>
                </a:solidFill>
              </a:rPr>
              <a:t>Zone Redactor </a:t>
            </a:r>
          </a:p>
          <a:p>
            <a:pPr algn="ctr"/>
            <a:r>
              <a:rPr lang="en-US" dirty="0">
                <a:solidFill>
                  <a:schemeClr val="accent1"/>
                </a:solidFill>
              </a:rPr>
              <a:t>Automatically removes identifying   information from IEPs and converts PDFs into structured datasets that </a:t>
            </a:r>
          </a:p>
          <a:p>
            <a:pPr algn="ctr"/>
            <a:r>
              <a:rPr lang="en-US" dirty="0">
                <a:solidFill>
                  <a:schemeClr val="accent1"/>
                </a:solidFill>
              </a:rPr>
              <a:t>can be further analyzed.</a:t>
            </a:r>
          </a:p>
        </p:txBody>
      </p:sp>
      <p:sp>
        <p:nvSpPr>
          <p:cNvPr id="27" name="TextBox 26">
            <a:extLst>
              <a:ext uri="{FF2B5EF4-FFF2-40B4-BE49-F238E27FC236}">
                <a16:creationId xmlns:a16="http://schemas.microsoft.com/office/drawing/2014/main" id="{B710CD3C-AEC5-E970-46DD-4A7CE33B3024}"/>
              </a:ext>
            </a:extLst>
          </p:cNvPr>
          <p:cNvSpPr txBox="1"/>
          <p:nvPr/>
        </p:nvSpPr>
        <p:spPr>
          <a:xfrm>
            <a:off x="7556245" y="4117807"/>
            <a:ext cx="4218167" cy="1477328"/>
          </a:xfrm>
          <a:prstGeom prst="rect">
            <a:avLst/>
          </a:prstGeom>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i="1" dirty="0" err="1">
                <a:solidFill>
                  <a:schemeClr val="accent2"/>
                </a:solidFill>
              </a:rPr>
              <a:t>ClassifyED</a:t>
            </a:r>
            <a:r>
              <a:rPr lang="en-US" b="1" dirty="0">
                <a:solidFill>
                  <a:schemeClr val="accent2"/>
                </a:solidFill>
              </a:rPr>
              <a:t> </a:t>
            </a:r>
          </a:p>
          <a:p>
            <a:pPr algn="ctr"/>
            <a:r>
              <a:rPr lang="en-US" dirty="0">
                <a:solidFill>
                  <a:schemeClr val="accent2"/>
                </a:solidFill>
              </a:rPr>
              <a:t>Uses AI to organize IEP content (e.g., goals, services, accommodations) </a:t>
            </a:r>
          </a:p>
          <a:p>
            <a:pPr algn="ctr"/>
            <a:r>
              <a:rPr lang="en-US" dirty="0">
                <a:solidFill>
                  <a:schemeClr val="accent2"/>
                </a:solidFill>
              </a:rPr>
              <a:t>into coded data that can be summarized, compared, and visualized.</a:t>
            </a:r>
          </a:p>
        </p:txBody>
      </p:sp>
      <p:grpSp>
        <p:nvGrpSpPr>
          <p:cNvPr id="21" name="Group 20">
            <a:extLst>
              <a:ext uri="{FF2B5EF4-FFF2-40B4-BE49-F238E27FC236}">
                <a16:creationId xmlns:a16="http://schemas.microsoft.com/office/drawing/2014/main" id="{A5B5A412-F5DF-AEAC-361F-513DAFD0B87D}"/>
              </a:ext>
            </a:extLst>
          </p:cNvPr>
          <p:cNvGrpSpPr/>
          <p:nvPr/>
        </p:nvGrpSpPr>
        <p:grpSpPr>
          <a:xfrm>
            <a:off x="6824407" y="2468491"/>
            <a:ext cx="960134" cy="960509"/>
            <a:chOff x="151758" y="4288341"/>
            <a:chExt cx="960134" cy="960509"/>
          </a:xfrm>
        </p:grpSpPr>
        <p:sp>
          <p:nvSpPr>
            <p:cNvPr id="17" name="Oval 16">
              <a:extLst>
                <a:ext uri="{FF2B5EF4-FFF2-40B4-BE49-F238E27FC236}">
                  <a16:creationId xmlns:a16="http://schemas.microsoft.com/office/drawing/2014/main" id="{289F0809-B519-6954-18EA-902AECE645E8}"/>
                </a:ext>
              </a:extLst>
            </p:cNvPr>
            <p:cNvSpPr/>
            <p:nvPr/>
          </p:nvSpPr>
          <p:spPr>
            <a:xfrm>
              <a:off x="151758" y="4288341"/>
              <a:ext cx="960134" cy="96050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tIns="0" bIns="64008" rtlCol="0" anchor="ctr"/>
            <a:lstStyle/>
            <a:p>
              <a:pPr algn="ctr"/>
              <a:endParaRPr lang="en-US" sz="2800">
                <a:latin typeface="Lato Regular"/>
                <a:cs typeface="Lato Regular"/>
              </a:endParaRPr>
            </a:p>
          </p:txBody>
        </p:sp>
        <p:sp>
          <p:nvSpPr>
            <p:cNvPr id="20" name="Shape 5565">
              <a:extLst>
                <a:ext uri="{FF2B5EF4-FFF2-40B4-BE49-F238E27FC236}">
                  <a16:creationId xmlns:a16="http://schemas.microsoft.com/office/drawing/2014/main" id="{4B679002-AC00-9B26-EB7C-AF266DD15447}"/>
                </a:ext>
              </a:extLst>
            </p:cNvPr>
            <p:cNvSpPr/>
            <p:nvPr/>
          </p:nvSpPr>
          <p:spPr>
            <a:xfrm>
              <a:off x="478403" y="4582434"/>
              <a:ext cx="325131" cy="357755"/>
            </a:xfrm>
            <a:custGeom>
              <a:avLst/>
              <a:gdLst/>
              <a:ahLst/>
              <a:cxnLst>
                <a:cxn ang="0">
                  <a:pos x="wd2" y="hd2"/>
                </a:cxn>
                <a:cxn ang="5400000">
                  <a:pos x="wd2" y="hd2"/>
                </a:cxn>
                <a:cxn ang="10800000">
                  <a:pos x="wd2" y="hd2"/>
                </a:cxn>
                <a:cxn ang="16200000">
                  <a:pos x="wd2" y="hd2"/>
                </a:cxn>
              </a:cxnLst>
              <a:rect l="0" t="0" r="r" b="b"/>
              <a:pathLst>
                <a:path w="21600" h="21600" extrusionOk="0">
                  <a:moveTo>
                    <a:pt x="19464" y="7321"/>
                  </a:moveTo>
                  <a:cubicBezTo>
                    <a:pt x="16719" y="7321"/>
                    <a:pt x="16719" y="7321"/>
                    <a:pt x="16719" y="7321"/>
                  </a:cubicBezTo>
                  <a:cubicBezTo>
                    <a:pt x="16719" y="5504"/>
                    <a:pt x="16719" y="5504"/>
                    <a:pt x="16719" y="5504"/>
                  </a:cubicBezTo>
                  <a:cubicBezTo>
                    <a:pt x="16719" y="1817"/>
                    <a:pt x="14522" y="0"/>
                    <a:pt x="10739" y="0"/>
                  </a:cubicBezTo>
                  <a:cubicBezTo>
                    <a:pt x="6468" y="0"/>
                    <a:pt x="4820" y="1817"/>
                    <a:pt x="4820" y="5504"/>
                  </a:cubicBezTo>
                  <a:cubicBezTo>
                    <a:pt x="4820" y="7321"/>
                    <a:pt x="4820" y="7321"/>
                    <a:pt x="4820" y="7321"/>
                  </a:cubicBezTo>
                  <a:cubicBezTo>
                    <a:pt x="1525" y="7321"/>
                    <a:pt x="1525" y="7321"/>
                    <a:pt x="1525" y="7321"/>
                  </a:cubicBezTo>
                  <a:cubicBezTo>
                    <a:pt x="1037" y="7321"/>
                    <a:pt x="0" y="8256"/>
                    <a:pt x="0" y="9190"/>
                  </a:cubicBezTo>
                  <a:cubicBezTo>
                    <a:pt x="0" y="19315"/>
                    <a:pt x="0" y="19315"/>
                    <a:pt x="0" y="19315"/>
                  </a:cubicBezTo>
                  <a:cubicBezTo>
                    <a:pt x="0" y="19783"/>
                    <a:pt x="1037" y="20665"/>
                    <a:pt x="1525" y="20665"/>
                  </a:cubicBezTo>
                  <a:cubicBezTo>
                    <a:pt x="3234" y="21133"/>
                    <a:pt x="3234" y="21133"/>
                    <a:pt x="3234" y="21133"/>
                  </a:cubicBezTo>
                  <a:cubicBezTo>
                    <a:pt x="4271" y="21600"/>
                    <a:pt x="5369" y="21600"/>
                    <a:pt x="6468" y="21600"/>
                  </a:cubicBezTo>
                  <a:cubicBezTo>
                    <a:pt x="15071" y="21600"/>
                    <a:pt x="15071" y="21600"/>
                    <a:pt x="15071" y="21600"/>
                  </a:cubicBezTo>
                  <a:cubicBezTo>
                    <a:pt x="16169" y="21600"/>
                    <a:pt x="17268" y="21600"/>
                    <a:pt x="18305" y="21133"/>
                  </a:cubicBezTo>
                  <a:cubicBezTo>
                    <a:pt x="19953" y="20665"/>
                    <a:pt x="19953" y="20665"/>
                    <a:pt x="19953" y="20665"/>
                  </a:cubicBezTo>
                  <a:cubicBezTo>
                    <a:pt x="20502" y="20665"/>
                    <a:pt x="21600" y="19783"/>
                    <a:pt x="21600" y="19315"/>
                  </a:cubicBezTo>
                  <a:cubicBezTo>
                    <a:pt x="21600" y="9190"/>
                    <a:pt x="21600" y="9190"/>
                    <a:pt x="21600" y="9190"/>
                  </a:cubicBezTo>
                  <a:cubicBezTo>
                    <a:pt x="21600" y="8256"/>
                    <a:pt x="20502" y="7321"/>
                    <a:pt x="19464" y="7321"/>
                  </a:cubicBezTo>
                  <a:close/>
                  <a:moveTo>
                    <a:pt x="7505" y="5037"/>
                  </a:moveTo>
                  <a:cubicBezTo>
                    <a:pt x="7505" y="3219"/>
                    <a:pt x="9153" y="2285"/>
                    <a:pt x="10739" y="2285"/>
                  </a:cubicBezTo>
                  <a:cubicBezTo>
                    <a:pt x="12386" y="2285"/>
                    <a:pt x="13973" y="3219"/>
                    <a:pt x="13973" y="5037"/>
                  </a:cubicBezTo>
                  <a:cubicBezTo>
                    <a:pt x="13973" y="7321"/>
                    <a:pt x="13973" y="7321"/>
                    <a:pt x="13973" y="7321"/>
                  </a:cubicBezTo>
                  <a:cubicBezTo>
                    <a:pt x="7505" y="7321"/>
                    <a:pt x="7505" y="7321"/>
                    <a:pt x="7505" y="7321"/>
                  </a:cubicBezTo>
                  <a:lnTo>
                    <a:pt x="7505" y="5037"/>
                  </a:lnTo>
                  <a:close/>
                </a:path>
              </a:pathLst>
            </a:custGeom>
            <a:solidFill>
              <a:srgbClr val="FFFFFF"/>
            </a:solidFill>
            <a:ln w="12700">
              <a:miter lim="400000"/>
            </a:ln>
          </p:spPr>
          <p:txBody>
            <a:bodyPr lIns="22860" rIns="22860" anchor="ctr"/>
            <a:lstStyle/>
            <a:p>
              <a:endParaRPr sz="900"/>
            </a:p>
          </p:txBody>
        </p:sp>
      </p:grpSp>
      <p:grpSp>
        <p:nvGrpSpPr>
          <p:cNvPr id="22" name="Group 21">
            <a:extLst>
              <a:ext uri="{FF2B5EF4-FFF2-40B4-BE49-F238E27FC236}">
                <a16:creationId xmlns:a16="http://schemas.microsoft.com/office/drawing/2014/main" id="{159BDD2C-1CBD-B83D-8ABB-F2C43B2245E3}"/>
              </a:ext>
            </a:extLst>
          </p:cNvPr>
          <p:cNvGrpSpPr/>
          <p:nvPr/>
        </p:nvGrpSpPr>
        <p:grpSpPr>
          <a:xfrm>
            <a:off x="6833550" y="4439336"/>
            <a:ext cx="960134" cy="960509"/>
            <a:chOff x="6107112" y="3467220"/>
            <a:chExt cx="960134" cy="960509"/>
          </a:xfrm>
        </p:grpSpPr>
        <p:sp>
          <p:nvSpPr>
            <p:cNvPr id="16" name="Oval 15">
              <a:extLst>
                <a:ext uri="{FF2B5EF4-FFF2-40B4-BE49-F238E27FC236}">
                  <a16:creationId xmlns:a16="http://schemas.microsoft.com/office/drawing/2014/main" id="{F487D119-C698-546C-BC38-1C5D2EC23BB9}"/>
                </a:ext>
              </a:extLst>
            </p:cNvPr>
            <p:cNvSpPr/>
            <p:nvPr/>
          </p:nvSpPr>
          <p:spPr>
            <a:xfrm>
              <a:off x="6107112" y="3467220"/>
              <a:ext cx="960134" cy="96050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64008" rtlCol="0" anchor="ctr"/>
            <a:lstStyle/>
            <a:p>
              <a:pPr algn="ctr"/>
              <a:endParaRPr lang="en-US" sz="2800">
                <a:latin typeface="Lato Regular"/>
                <a:cs typeface="Lato Regular"/>
              </a:endParaRPr>
            </a:p>
          </p:txBody>
        </p:sp>
        <p:sp>
          <p:nvSpPr>
            <p:cNvPr id="18" name="Shape 5287">
              <a:extLst>
                <a:ext uri="{FF2B5EF4-FFF2-40B4-BE49-F238E27FC236}">
                  <a16:creationId xmlns:a16="http://schemas.microsoft.com/office/drawing/2014/main" id="{48304C7B-B225-C799-702A-34A25B411A6B}"/>
                </a:ext>
              </a:extLst>
            </p:cNvPr>
            <p:cNvSpPr/>
            <p:nvPr/>
          </p:nvSpPr>
          <p:spPr>
            <a:xfrm>
              <a:off x="6366414" y="3771550"/>
              <a:ext cx="441530" cy="351847"/>
            </a:xfrm>
            <a:custGeom>
              <a:avLst/>
              <a:gdLst/>
              <a:ahLst/>
              <a:cxnLst>
                <a:cxn ang="0">
                  <a:pos x="wd2" y="hd2"/>
                </a:cxn>
                <a:cxn ang="5400000">
                  <a:pos x="wd2" y="hd2"/>
                </a:cxn>
                <a:cxn ang="10800000">
                  <a:pos x="wd2" y="hd2"/>
                </a:cxn>
                <a:cxn ang="16200000">
                  <a:pos x="wd2" y="hd2"/>
                </a:cxn>
              </a:cxnLst>
              <a:rect l="0" t="0" r="r" b="b"/>
              <a:pathLst>
                <a:path w="21600" h="21600" extrusionOk="0">
                  <a:moveTo>
                    <a:pt x="20809" y="21600"/>
                  </a:moveTo>
                  <a:cubicBezTo>
                    <a:pt x="755" y="21600"/>
                    <a:pt x="755" y="21600"/>
                    <a:pt x="755" y="21600"/>
                  </a:cubicBezTo>
                  <a:cubicBezTo>
                    <a:pt x="252" y="21600"/>
                    <a:pt x="0" y="21303"/>
                    <a:pt x="0" y="20709"/>
                  </a:cubicBezTo>
                  <a:cubicBezTo>
                    <a:pt x="0" y="20412"/>
                    <a:pt x="0" y="20412"/>
                    <a:pt x="0" y="20412"/>
                  </a:cubicBezTo>
                  <a:cubicBezTo>
                    <a:pt x="0" y="19818"/>
                    <a:pt x="252" y="19181"/>
                    <a:pt x="755" y="19181"/>
                  </a:cubicBezTo>
                  <a:cubicBezTo>
                    <a:pt x="20809" y="19181"/>
                    <a:pt x="20809" y="19181"/>
                    <a:pt x="20809" y="19181"/>
                  </a:cubicBezTo>
                  <a:cubicBezTo>
                    <a:pt x="21348" y="19181"/>
                    <a:pt x="21600" y="19818"/>
                    <a:pt x="21600" y="20412"/>
                  </a:cubicBezTo>
                  <a:cubicBezTo>
                    <a:pt x="21600" y="20709"/>
                    <a:pt x="21600" y="20709"/>
                    <a:pt x="21600" y="20709"/>
                  </a:cubicBezTo>
                  <a:cubicBezTo>
                    <a:pt x="21600" y="21303"/>
                    <a:pt x="21348" y="21600"/>
                    <a:pt x="20809" y="21600"/>
                  </a:cubicBezTo>
                  <a:close/>
                  <a:moveTo>
                    <a:pt x="17503" y="17993"/>
                  </a:moveTo>
                  <a:cubicBezTo>
                    <a:pt x="15490" y="17993"/>
                    <a:pt x="15490" y="17993"/>
                    <a:pt x="15490" y="17993"/>
                  </a:cubicBezTo>
                  <a:cubicBezTo>
                    <a:pt x="14987" y="17993"/>
                    <a:pt x="14484" y="17696"/>
                    <a:pt x="14484" y="16805"/>
                  </a:cubicBezTo>
                  <a:cubicBezTo>
                    <a:pt x="14484" y="1188"/>
                    <a:pt x="14484" y="1188"/>
                    <a:pt x="14484" y="1188"/>
                  </a:cubicBezTo>
                  <a:cubicBezTo>
                    <a:pt x="14484" y="594"/>
                    <a:pt x="14987" y="0"/>
                    <a:pt x="15490" y="0"/>
                  </a:cubicBezTo>
                  <a:cubicBezTo>
                    <a:pt x="17503" y="0"/>
                    <a:pt x="17503" y="0"/>
                    <a:pt x="17503" y="0"/>
                  </a:cubicBezTo>
                  <a:cubicBezTo>
                    <a:pt x="18294" y="0"/>
                    <a:pt x="18545" y="594"/>
                    <a:pt x="18545" y="1188"/>
                  </a:cubicBezTo>
                  <a:cubicBezTo>
                    <a:pt x="18545" y="16805"/>
                    <a:pt x="18545" y="16805"/>
                    <a:pt x="18545" y="16805"/>
                  </a:cubicBezTo>
                  <a:cubicBezTo>
                    <a:pt x="18545" y="17696"/>
                    <a:pt x="18294" y="17993"/>
                    <a:pt x="17503" y="17993"/>
                  </a:cubicBezTo>
                  <a:close/>
                  <a:moveTo>
                    <a:pt x="11932" y="17993"/>
                  </a:moveTo>
                  <a:cubicBezTo>
                    <a:pt x="9919" y="17993"/>
                    <a:pt x="9919" y="17993"/>
                    <a:pt x="9919" y="17993"/>
                  </a:cubicBezTo>
                  <a:cubicBezTo>
                    <a:pt x="9129" y="17993"/>
                    <a:pt x="8877" y="17696"/>
                    <a:pt x="8877" y="16805"/>
                  </a:cubicBezTo>
                  <a:cubicBezTo>
                    <a:pt x="8877" y="6917"/>
                    <a:pt x="8877" y="6917"/>
                    <a:pt x="8877" y="6917"/>
                  </a:cubicBezTo>
                  <a:cubicBezTo>
                    <a:pt x="8877" y="6323"/>
                    <a:pt x="9129" y="5686"/>
                    <a:pt x="9919" y="5686"/>
                  </a:cubicBezTo>
                  <a:cubicBezTo>
                    <a:pt x="11932" y="5686"/>
                    <a:pt x="11932" y="5686"/>
                    <a:pt x="11932" y="5686"/>
                  </a:cubicBezTo>
                  <a:cubicBezTo>
                    <a:pt x="12435" y="5686"/>
                    <a:pt x="12938" y="6323"/>
                    <a:pt x="12938" y="6917"/>
                  </a:cubicBezTo>
                  <a:cubicBezTo>
                    <a:pt x="12938" y="16805"/>
                    <a:pt x="12938" y="16805"/>
                    <a:pt x="12938" y="16805"/>
                  </a:cubicBezTo>
                  <a:cubicBezTo>
                    <a:pt x="12938" y="17696"/>
                    <a:pt x="12435" y="17993"/>
                    <a:pt x="11932" y="17993"/>
                  </a:cubicBezTo>
                  <a:close/>
                  <a:moveTo>
                    <a:pt x="6074" y="17993"/>
                  </a:moveTo>
                  <a:cubicBezTo>
                    <a:pt x="4061" y="17993"/>
                    <a:pt x="4061" y="17993"/>
                    <a:pt x="4061" y="17993"/>
                  </a:cubicBezTo>
                  <a:cubicBezTo>
                    <a:pt x="3558" y="17993"/>
                    <a:pt x="3055" y="17696"/>
                    <a:pt x="3055" y="16805"/>
                  </a:cubicBezTo>
                  <a:cubicBezTo>
                    <a:pt x="3055" y="12604"/>
                    <a:pt x="3055" y="12604"/>
                    <a:pt x="3055" y="12604"/>
                  </a:cubicBezTo>
                  <a:cubicBezTo>
                    <a:pt x="3055" y="11712"/>
                    <a:pt x="3558" y="11415"/>
                    <a:pt x="4061" y="11415"/>
                  </a:cubicBezTo>
                  <a:cubicBezTo>
                    <a:pt x="6074" y="11415"/>
                    <a:pt x="6074" y="11415"/>
                    <a:pt x="6074" y="11415"/>
                  </a:cubicBezTo>
                  <a:cubicBezTo>
                    <a:pt x="6613" y="11415"/>
                    <a:pt x="7116" y="11712"/>
                    <a:pt x="7116" y="12604"/>
                  </a:cubicBezTo>
                  <a:cubicBezTo>
                    <a:pt x="7116" y="16805"/>
                    <a:pt x="7116" y="16805"/>
                    <a:pt x="7116" y="16805"/>
                  </a:cubicBezTo>
                  <a:cubicBezTo>
                    <a:pt x="7116" y="17696"/>
                    <a:pt x="6613" y="17993"/>
                    <a:pt x="6074" y="17993"/>
                  </a:cubicBezTo>
                  <a:close/>
                </a:path>
              </a:pathLst>
            </a:custGeom>
            <a:solidFill>
              <a:srgbClr val="FFFFFF"/>
            </a:solidFill>
            <a:ln w="12700">
              <a:miter lim="400000"/>
            </a:ln>
          </p:spPr>
          <p:txBody>
            <a:bodyPr lIns="22860" rIns="22860" anchor="ctr"/>
            <a:lstStyle/>
            <a:p>
              <a:endParaRPr sz="900"/>
            </a:p>
          </p:txBody>
        </p:sp>
      </p:grpSp>
    </p:spTree>
    <p:extLst>
      <p:ext uri="{BB962C8B-B14F-4D97-AF65-F5344CB8AC3E}">
        <p14:creationId xmlns:p14="http://schemas.microsoft.com/office/powerpoint/2010/main" val="613388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706FEB4-C0D4-F661-A867-37FC4AB7C643}"/>
              </a:ext>
              <a:ext uri="{C183D7F6-B498-43B3-948B-1728B52AA6E4}">
                <adec:decorative xmlns:adec="http://schemas.microsoft.com/office/drawing/2017/decorative" val="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b="15730"/>
          <a:stretch/>
        </p:blipFill>
        <p:spPr bwMode="auto">
          <a:xfrm>
            <a:off x="20" y="0"/>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FC03A60-436A-8CE0-C187-D43387610046}"/>
              </a:ext>
            </a:extLst>
          </p:cNvPr>
          <p:cNvSpPr>
            <a:spLocks noGrp="1"/>
          </p:cNvSpPr>
          <p:nvPr>
            <p:ph type="title"/>
          </p:nvPr>
        </p:nvSpPr>
        <p:spPr>
          <a:xfrm>
            <a:off x="1524000" y="1122362"/>
            <a:ext cx="9144000" cy="2900518"/>
          </a:xfrm>
        </p:spPr>
        <p:txBody>
          <a:bodyPr vert="horz" lIns="91440" tIns="45720" rIns="91440" bIns="45720" rtlCol="0" anchor="b">
            <a:normAutofit fontScale="90000"/>
          </a:bodyPr>
          <a:lstStyle/>
          <a:p>
            <a:pPr algn="ctr"/>
            <a:r>
              <a:rPr lang="en-US" sz="6000" dirty="0">
                <a:solidFill>
                  <a:srgbClr val="FFFFFF"/>
                </a:solidFill>
              </a:rPr>
              <a:t>What words come to mind when you think about your state’s IEP data today?</a:t>
            </a:r>
          </a:p>
        </p:txBody>
      </p:sp>
      <p:pic>
        <p:nvPicPr>
          <p:cNvPr id="3" name="Picture 2">
            <a:extLst>
              <a:ext uri="{FF2B5EF4-FFF2-40B4-BE49-F238E27FC236}">
                <a16:creationId xmlns:a16="http://schemas.microsoft.com/office/drawing/2014/main" id="{93A04721-1238-23BF-0A6A-D1F1A1A38735}"/>
              </a:ext>
            </a:extLst>
          </p:cNvPr>
          <p:cNvPicPr>
            <a:picLocks noChangeAspect="1"/>
          </p:cNvPicPr>
          <p:nvPr/>
        </p:nvPicPr>
        <p:blipFill>
          <a:blip r:embed="rId4"/>
          <a:stretch>
            <a:fillRect/>
          </a:stretch>
        </p:blipFill>
        <p:spPr>
          <a:xfrm>
            <a:off x="10152529" y="4870554"/>
            <a:ext cx="1730168" cy="1730168"/>
          </a:xfrm>
          <a:prstGeom prst="rect">
            <a:avLst/>
          </a:prstGeom>
        </p:spPr>
      </p:pic>
      <p:sp>
        <p:nvSpPr>
          <p:cNvPr id="6" name="TextBox 5">
            <a:extLst>
              <a:ext uri="{FF2B5EF4-FFF2-40B4-BE49-F238E27FC236}">
                <a16:creationId xmlns:a16="http://schemas.microsoft.com/office/drawing/2014/main" id="{D7E61057-BC8F-22FB-3305-1614D0103D01}"/>
              </a:ext>
            </a:extLst>
          </p:cNvPr>
          <p:cNvSpPr txBox="1"/>
          <p:nvPr/>
        </p:nvSpPr>
        <p:spPr>
          <a:xfrm>
            <a:off x="10412505" y="4151612"/>
            <a:ext cx="1452261" cy="923330"/>
          </a:xfrm>
          <a:prstGeom prst="rect">
            <a:avLst/>
          </a:prstGeom>
          <a:noFill/>
        </p:spPr>
        <p:txBody>
          <a:bodyPr wrap="square" rtlCol="0">
            <a:spAutoFit/>
          </a:bodyPr>
          <a:lstStyle/>
          <a:p>
            <a:r>
              <a:rPr lang="en-US" dirty="0" err="1">
                <a:solidFill>
                  <a:schemeClr val="bg1"/>
                </a:solidFill>
              </a:rPr>
              <a:t>menti.com</a:t>
            </a:r>
            <a:endParaRPr lang="en-US" dirty="0">
              <a:solidFill>
                <a:schemeClr val="bg1"/>
              </a:solidFill>
            </a:endParaRPr>
          </a:p>
          <a:p>
            <a:r>
              <a:rPr lang="en-US" dirty="0">
                <a:solidFill>
                  <a:schemeClr val="bg1"/>
                </a:solidFill>
              </a:rPr>
              <a:t>9958 6670</a:t>
            </a:r>
          </a:p>
          <a:p>
            <a:endParaRPr lang="en-US" dirty="0">
              <a:solidFill>
                <a:schemeClr val="bg1"/>
              </a:solidFill>
            </a:endParaRPr>
          </a:p>
        </p:txBody>
      </p:sp>
    </p:spTree>
    <p:extLst>
      <p:ext uri="{BB962C8B-B14F-4D97-AF65-F5344CB8AC3E}">
        <p14:creationId xmlns:p14="http://schemas.microsoft.com/office/powerpoint/2010/main" val="527436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195"/>
            <a:lum/>
          </a:blip>
          <a:srcRect/>
          <a:stretch>
            <a:fillRect t="-9000" b="-9000"/>
          </a:stretch>
        </a:blipFill>
        <a:effectLst/>
      </p:bgPr>
    </p:bg>
    <p:spTree>
      <p:nvGrpSpPr>
        <p:cNvPr id="1" name="">
          <a:extLst>
            <a:ext uri="{FF2B5EF4-FFF2-40B4-BE49-F238E27FC236}">
              <a16:creationId xmlns:a16="http://schemas.microsoft.com/office/drawing/2014/main" id="{B3F8ACD0-633D-0D83-9375-9367E5EBCCB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F3D3D03-A6C6-C969-8CD6-B8343BDFEDF0}"/>
              </a:ext>
            </a:extLst>
          </p:cNvPr>
          <p:cNvSpPr txBox="1"/>
          <p:nvPr/>
        </p:nvSpPr>
        <p:spPr>
          <a:xfrm>
            <a:off x="4767755" y="1989821"/>
            <a:ext cx="6868322" cy="2878358"/>
          </a:xfrm>
          <a:prstGeom prst="rect">
            <a:avLst/>
          </a:prstGeom>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002060"/>
                </a:solidFill>
                <a:effectLst/>
                <a:uLnTx/>
                <a:uFillTx/>
                <a:latin typeface="Arial" panose="020B0604020202020204"/>
                <a:ea typeface="+mn-ea"/>
                <a:cs typeface="+mn-cs"/>
              </a:rPr>
              <a:t>“We are currently sitting on a mountain of IEP data, but we don’t have a good system in place to make use of that information.”</a:t>
            </a:r>
            <a:endParaRPr kumimoji="0" lang="en-US" sz="4400" b="1" i="1" u="none" strike="noStrike" kern="1200" cap="none" spc="0" normalizeH="0" baseline="0" noProof="0" dirty="0">
              <a:ln>
                <a:noFill/>
              </a:ln>
              <a:solidFill>
                <a:srgbClr val="002060"/>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73C2B8D3-03EF-A01D-17BF-5CC96C826DA8}"/>
              </a:ext>
            </a:extLst>
          </p:cNvPr>
          <p:cNvPicPr>
            <a:picLocks noChangeAspect="1"/>
          </p:cNvPicPr>
          <p:nvPr/>
        </p:nvPicPr>
        <p:blipFill>
          <a:blip r:embed="rId4"/>
          <a:stretch>
            <a:fillRect/>
          </a:stretch>
        </p:blipFill>
        <p:spPr>
          <a:xfrm>
            <a:off x="8666217" y="5993515"/>
            <a:ext cx="3296657" cy="690584"/>
          </a:xfrm>
          <a:prstGeom prst="rect">
            <a:avLst/>
          </a:prstGeom>
        </p:spPr>
      </p:pic>
      <p:sp>
        <p:nvSpPr>
          <p:cNvPr id="3" name="Title 2">
            <a:extLst>
              <a:ext uri="{FF2B5EF4-FFF2-40B4-BE49-F238E27FC236}">
                <a16:creationId xmlns:a16="http://schemas.microsoft.com/office/drawing/2014/main" id="{AF6FBEEE-1557-88D5-2579-BB092FBA1A46}"/>
              </a:ext>
            </a:extLst>
          </p:cNvPr>
          <p:cNvSpPr>
            <a:spLocks noGrp="1"/>
          </p:cNvSpPr>
          <p:nvPr>
            <p:ph type="title"/>
          </p:nvPr>
        </p:nvSpPr>
        <p:spPr>
          <a:xfrm>
            <a:off x="631825" y="519193"/>
            <a:ext cx="9966158" cy="544765"/>
          </a:xfrm>
        </p:spPr>
        <p:txBody>
          <a:bodyPr/>
          <a:lstStyle/>
          <a:p>
            <a:r>
              <a:rPr lang="en-US" sz="3600" dirty="0"/>
              <a:t>We kept hearing…</a:t>
            </a:r>
          </a:p>
        </p:txBody>
      </p:sp>
    </p:spTree>
    <p:extLst>
      <p:ext uri="{BB962C8B-B14F-4D97-AF65-F5344CB8AC3E}">
        <p14:creationId xmlns:p14="http://schemas.microsoft.com/office/powerpoint/2010/main" val="3994863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824" y="519193"/>
            <a:ext cx="8283575" cy="489365"/>
          </a:xfrm>
        </p:spPr>
        <p:txBody>
          <a:bodyPr/>
          <a:lstStyle/>
          <a:p>
            <a:r>
              <a:rPr lang="en-US" sz="3200" dirty="0">
                <a:solidFill>
                  <a:schemeClr val="accent1"/>
                </a:solidFill>
                <a:latin typeface="+mn-lt"/>
              </a:rPr>
              <a:t>Why are IEP data inaccessible at scale?</a:t>
            </a:r>
            <a:endParaRPr lang="en-US" sz="3200" b="1" dirty="0">
              <a:solidFill>
                <a:schemeClr val="accent1"/>
              </a:solidFill>
              <a:latin typeface="+mn-lt"/>
            </a:endParaRPr>
          </a:p>
        </p:txBody>
      </p:sp>
      <p:sp>
        <p:nvSpPr>
          <p:cNvPr id="9" name="TextBox 8">
            <a:extLst>
              <a:ext uri="{FF2B5EF4-FFF2-40B4-BE49-F238E27FC236}">
                <a16:creationId xmlns:a16="http://schemas.microsoft.com/office/drawing/2014/main" id="{22004195-EEF6-0B2F-8F2A-F183BFE203BC}"/>
              </a:ext>
            </a:extLst>
          </p:cNvPr>
          <p:cNvSpPr txBox="1"/>
          <p:nvPr/>
        </p:nvSpPr>
        <p:spPr>
          <a:xfrm>
            <a:off x="551672" y="1176713"/>
            <a:ext cx="3976960" cy="4985980"/>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mn-lt"/>
              </a:rPr>
              <a:t>Individualized education programs (IEPs) represent the primary source of information on the educational experiences (e.g., goals, services, and accommodations) of students with disabilities.</a:t>
            </a:r>
          </a:p>
          <a:p>
            <a:pPr marL="342900" indent="-342900">
              <a:buFont typeface="Arial" panose="020B0604020202020204" pitchFamily="34" charset="0"/>
              <a:buChar char="•"/>
            </a:pPr>
            <a:endParaRPr lang="en-US" sz="2000" dirty="0">
              <a:latin typeface="+mn-lt"/>
            </a:endParaRPr>
          </a:p>
          <a:p>
            <a:pPr marL="342900" indent="-342900">
              <a:buFont typeface="Arial" panose="020B0604020202020204" pitchFamily="34" charset="0"/>
              <a:buChar char="•"/>
            </a:pPr>
            <a:r>
              <a:rPr lang="en-US" sz="2000" dirty="0">
                <a:latin typeface="+mn-lt"/>
              </a:rPr>
              <a:t>But </a:t>
            </a:r>
            <a:r>
              <a:rPr lang="en-US" sz="2000" b="1" dirty="0">
                <a:solidFill>
                  <a:schemeClr val="accent1"/>
                </a:solidFill>
                <a:latin typeface="+mn-lt"/>
              </a:rPr>
              <a:t>IEPs are largely unusable to education leaders at scale</a:t>
            </a:r>
            <a:r>
              <a:rPr lang="en-US" sz="2000" dirty="0">
                <a:latin typeface="+mn-lt"/>
              </a:rPr>
              <a:t> because they are mostly text-based, non-standard, and full of sensitive information. </a:t>
            </a:r>
          </a:p>
          <a:p>
            <a:endParaRPr lang="en-US" dirty="0"/>
          </a:p>
        </p:txBody>
      </p:sp>
      <p:grpSp>
        <p:nvGrpSpPr>
          <p:cNvPr id="6" name="Group 5">
            <a:extLst>
              <a:ext uri="{FF2B5EF4-FFF2-40B4-BE49-F238E27FC236}">
                <a16:creationId xmlns:a16="http://schemas.microsoft.com/office/drawing/2014/main" id="{7408A623-EAC1-D59D-74B4-A8BA2E953356}"/>
              </a:ext>
            </a:extLst>
          </p:cNvPr>
          <p:cNvGrpSpPr/>
          <p:nvPr/>
        </p:nvGrpSpPr>
        <p:grpSpPr>
          <a:xfrm>
            <a:off x="4798578" y="1142192"/>
            <a:ext cx="3461830" cy="4198558"/>
            <a:chOff x="6341165" y="79513"/>
            <a:chExt cx="5620453" cy="6283274"/>
          </a:xfrm>
        </p:grpSpPr>
        <p:pic>
          <p:nvPicPr>
            <p:cNvPr id="8" name="Picture 7">
              <a:extLst>
                <a:ext uri="{FF2B5EF4-FFF2-40B4-BE49-F238E27FC236}">
                  <a16:creationId xmlns:a16="http://schemas.microsoft.com/office/drawing/2014/main" id="{9CE4ECDD-538F-E097-1B37-0ACD31F18712}"/>
                </a:ext>
              </a:extLst>
            </p:cNvPr>
            <p:cNvPicPr>
              <a:picLocks noChangeAspect="1"/>
            </p:cNvPicPr>
            <p:nvPr/>
          </p:nvPicPr>
          <p:blipFill>
            <a:blip r:embed="rId3"/>
            <a:stretch>
              <a:fillRect/>
            </a:stretch>
          </p:blipFill>
          <p:spPr>
            <a:xfrm>
              <a:off x="6341165" y="79513"/>
              <a:ext cx="5620453" cy="6283274"/>
            </a:xfrm>
            <a:prstGeom prst="rect">
              <a:avLst/>
            </a:prstGeom>
            <a:ln>
              <a:solidFill>
                <a:schemeClr val="tx1"/>
              </a:solidFill>
            </a:ln>
          </p:spPr>
        </p:pic>
        <p:sp>
          <p:nvSpPr>
            <p:cNvPr id="10" name="Rectangle 9">
              <a:extLst>
                <a:ext uri="{FF2B5EF4-FFF2-40B4-BE49-F238E27FC236}">
                  <a16:creationId xmlns:a16="http://schemas.microsoft.com/office/drawing/2014/main" id="{8662DD9F-FDC4-6E8D-342A-0507018F6955}"/>
                </a:ext>
              </a:extLst>
            </p:cNvPr>
            <p:cNvSpPr/>
            <p:nvPr/>
          </p:nvSpPr>
          <p:spPr>
            <a:xfrm>
              <a:off x="7166113" y="258418"/>
              <a:ext cx="964096"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B3351DF-134F-6F69-A9A1-4367AA34E088}"/>
                </a:ext>
              </a:extLst>
            </p:cNvPr>
            <p:cNvSpPr/>
            <p:nvPr/>
          </p:nvSpPr>
          <p:spPr>
            <a:xfrm>
              <a:off x="9713844" y="266614"/>
              <a:ext cx="632791"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D0905D7-3993-24B1-CDF3-16E83C5B3AD4}"/>
                </a:ext>
              </a:extLst>
            </p:cNvPr>
            <p:cNvSpPr/>
            <p:nvPr/>
          </p:nvSpPr>
          <p:spPr>
            <a:xfrm>
              <a:off x="11039061" y="258418"/>
              <a:ext cx="891209" cy="16722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984A6B8-4F22-A97E-23DD-2CBE1C7E740A}"/>
                </a:ext>
              </a:extLst>
            </p:cNvPr>
            <p:cNvSpPr/>
            <p:nvPr/>
          </p:nvSpPr>
          <p:spPr>
            <a:xfrm>
              <a:off x="9693965" y="1408423"/>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23E7677-8324-0B60-35CA-B12F58536F03}"/>
                </a:ext>
              </a:extLst>
            </p:cNvPr>
            <p:cNvSpPr/>
            <p:nvPr/>
          </p:nvSpPr>
          <p:spPr>
            <a:xfrm>
              <a:off x="6581361" y="3061252"/>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1E2989C-8CF0-575D-1A9E-34F88110E9F3}"/>
                </a:ext>
              </a:extLst>
            </p:cNvPr>
            <p:cNvSpPr/>
            <p:nvPr/>
          </p:nvSpPr>
          <p:spPr>
            <a:xfrm>
              <a:off x="9556473" y="5290551"/>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02FA20-DC38-A340-E639-371C05D51388}"/>
                </a:ext>
              </a:extLst>
            </p:cNvPr>
            <p:cNvSpPr/>
            <p:nvPr/>
          </p:nvSpPr>
          <p:spPr>
            <a:xfrm>
              <a:off x="6581361" y="3449258"/>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89EEB5E-ED8D-0E17-9D2D-6D06DE5647C7}"/>
                </a:ext>
              </a:extLst>
            </p:cNvPr>
            <p:cNvSpPr/>
            <p:nvPr/>
          </p:nvSpPr>
          <p:spPr>
            <a:xfrm>
              <a:off x="10040178" y="2309571"/>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C195BBE-5631-5322-5BF3-10097B4FACDA}"/>
                </a:ext>
              </a:extLst>
            </p:cNvPr>
            <p:cNvSpPr/>
            <p:nvPr/>
          </p:nvSpPr>
          <p:spPr>
            <a:xfrm>
              <a:off x="6581361" y="4138371"/>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CD14275-D37B-21AB-957B-8AE232AE9C98}"/>
                </a:ext>
              </a:extLst>
            </p:cNvPr>
            <p:cNvSpPr/>
            <p:nvPr/>
          </p:nvSpPr>
          <p:spPr>
            <a:xfrm>
              <a:off x="11625470" y="5566293"/>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2EE825-FEE5-F797-3437-2FBC88E1F9D9}"/>
                </a:ext>
              </a:extLst>
            </p:cNvPr>
            <p:cNvSpPr/>
            <p:nvPr/>
          </p:nvSpPr>
          <p:spPr>
            <a:xfrm>
              <a:off x="10081591" y="6053803"/>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E8C42A4D-BD7A-7613-98EE-8523922B071B}"/>
              </a:ext>
            </a:extLst>
          </p:cNvPr>
          <p:cNvPicPr>
            <a:picLocks noChangeAspect="1"/>
          </p:cNvPicPr>
          <p:nvPr/>
        </p:nvPicPr>
        <p:blipFill rotWithShape="1">
          <a:blip r:embed="rId4"/>
          <a:srcRect b="12029"/>
          <a:stretch/>
        </p:blipFill>
        <p:spPr>
          <a:xfrm>
            <a:off x="6333672" y="1688555"/>
            <a:ext cx="3771562" cy="4344306"/>
          </a:xfrm>
          <a:prstGeom prst="rect">
            <a:avLst/>
          </a:prstGeom>
          <a:ln>
            <a:solidFill>
              <a:schemeClr val="tx1"/>
            </a:solidFill>
          </a:ln>
        </p:spPr>
      </p:pic>
      <p:pic>
        <p:nvPicPr>
          <p:cNvPr id="24" name="Picture 23">
            <a:extLst>
              <a:ext uri="{FF2B5EF4-FFF2-40B4-BE49-F238E27FC236}">
                <a16:creationId xmlns:a16="http://schemas.microsoft.com/office/drawing/2014/main" id="{22CFB642-6162-977E-1CD8-50376C05E62B}"/>
              </a:ext>
            </a:extLst>
          </p:cNvPr>
          <p:cNvPicPr>
            <a:picLocks noChangeAspect="1"/>
          </p:cNvPicPr>
          <p:nvPr/>
        </p:nvPicPr>
        <p:blipFill>
          <a:blip r:embed="rId5"/>
          <a:srcRect l="4033" r="1836"/>
          <a:stretch/>
        </p:blipFill>
        <p:spPr>
          <a:xfrm>
            <a:off x="8065609" y="2281143"/>
            <a:ext cx="3574719" cy="4203192"/>
          </a:xfrm>
          <a:prstGeom prst="rect">
            <a:avLst/>
          </a:prstGeom>
          <a:ln>
            <a:solidFill>
              <a:schemeClr val="tx1"/>
            </a:solidFill>
          </a:ln>
        </p:spPr>
      </p:pic>
      <p:pic>
        <p:nvPicPr>
          <p:cNvPr id="3" name="Picture 2">
            <a:extLst>
              <a:ext uri="{FF2B5EF4-FFF2-40B4-BE49-F238E27FC236}">
                <a16:creationId xmlns:a16="http://schemas.microsoft.com/office/drawing/2014/main" id="{6D33C5EA-8D97-2EA4-858E-9EB67038D5D1}"/>
              </a:ext>
            </a:extLst>
          </p:cNvPr>
          <p:cNvPicPr>
            <a:picLocks noChangeAspect="1"/>
          </p:cNvPicPr>
          <p:nvPr/>
        </p:nvPicPr>
        <p:blipFill>
          <a:blip r:embed="rId6"/>
          <a:stretch>
            <a:fillRect/>
          </a:stretch>
        </p:blipFill>
        <p:spPr>
          <a:xfrm>
            <a:off x="8430591" y="449865"/>
            <a:ext cx="2607898" cy="546303"/>
          </a:xfrm>
          <a:prstGeom prst="rect">
            <a:avLst/>
          </a:prstGeom>
        </p:spPr>
      </p:pic>
    </p:spTree>
    <p:extLst>
      <p:ext uri="{BB962C8B-B14F-4D97-AF65-F5344CB8AC3E}">
        <p14:creationId xmlns:p14="http://schemas.microsoft.com/office/powerpoint/2010/main" val="101600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4E8F1E-33AA-853A-59EF-50A768EFDB92}"/>
              </a:ext>
            </a:extLst>
          </p:cNvPr>
          <p:cNvSpPr>
            <a:spLocks noGrp="1"/>
          </p:cNvSpPr>
          <p:nvPr>
            <p:ph type="body" sz="quarter" idx="4294967295"/>
          </p:nvPr>
        </p:nvSpPr>
        <p:spPr>
          <a:xfrm>
            <a:off x="631825" y="957670"/>
            <a:ext cx="10210800" cy="523018"/>
          </a:xfrm>
        </p:spPr>
        <p:txBody>
          <a:bodyPr/>
          <a:lstStyle/>
          <a:p>
            <a:r>
              <a:rPr lang="en-US" sz="2400" dirty="0"/>
              <a:t>When analyzing IEP data, users must maintain compliance with:</a:t>
            </a:r>
          </a:p>
          <a:p>
            <a:endParaRPr lang="en-US" dirty="0"/>
          </a:p>
          <a:p>
            <a:endParaRPr lang="en-US" dirty="0"/>
          </a:p>
          <a:p>
            <a:endParaRPr lang="en-US" dirty="0"/>
          </a:p>
          <a:p>
            <a:endParaRPr lang="en-US" dirty="0"/>
          </a:p>
          <a:p>
            <a:pPr marL="0" indent="0" algn="ctr">
              <a:buNone/>
            </a:pPr>
            <a:endParaRPr lang="en-US" sz="2400" i="1" dirty="0"/>
          </a:p>
        </p:txBody>
      </p:sp>
      <p:sp>
        <p:nvSpPr>
          <p:cNvPr id="14" name="Text Placeholder 3">
            <a:extLst>
              <a:ext uri="{FF2B5EF4-FFF2-40B4-BE49-F238E27FC236}">
                <a16:creationId xmlns:a16="http://schemas.microsoft.com/office/drawing/2014/main" id="{19C2968D-C9C5-836E-30C9-9F9A220D9C0A}"/>
              </a:ext>
            </a:extLst>
          </p:cNvPr>
          <p:cNvSpPr txBox="1">
            <a:spLocks/>
          </p:cNvSpPr>
          <p:nvPr/>
        </p:nvSpPr>
        <p:spPr>
          <a:xfrm>
            <a:off x="660400" y="1333808"/>
            <a:ext cx="10871200" cy="44439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1E65A5"/>
              </a:buClr>
              <a:buSzPct val="70000"/>
              <a:buFont typeface="Arial" panose="020B0604020202020204" pitchFamily="34" charset="0"/>
              <a:buChar char="•"/>
              <a:defRPr sz="2800" b="0" i="0" kern="1200" baseline="0">
                <a:solidFill>
                  <a:schemeClr val="tx1"/>
                </a:solidFill>
                <a:latin typeface="Georgia" panose="02040502050405020303" pitchFamily="18" charset="0"/>
                <a:ea typeface="Helvetica Neue" charset="0"/>
                <a:cs typeface="Helvetica Neue" charset="0"/>
              </a:defRPr>
            </a:lvl1pPr>
            <a:lvl2pPr marL="685800" indent="-228600" algn="l" defTabSz="914400" rtl="0" eaLnBrk="1" latinLnBrk="0" hangingPunct="1">
              <a:lnSpc>
                <a:spcPct val="90000"/>
              </a:lnSpc>
              <a:spcBef>
                <a:spcPts val="500"/>
              </a:spcBef>
              <a:buClr>
                <a:srgbClr val="1E65A5"/>
              </a:buClr>
              <a:buSzPct val="70000"/>
              <a:buFont typeface="System Font Regular"/>
              <a:buChar char="–"/>
              <a:defRPr sz="2400" b="0" i="0" kern="1200" baseline="0">
                <a:solidFill>
                  <a:schemeClr val="tx1"/>
                </a:solidFill>
                <a:latin typeface="Georgia" panose="02040502050405020303" pitchFamily="18" charset="0"/>
                <a:ea typeface="Helvetica Neue" charset="0"/>
                <a:cs typeface="Helvetica Neue" charset="0"/>
              </a:defRPr>
            </a:lvl2pPr>
            <a:lvl3pPr marL="1143000" indent="-228600" algn="l" defTabSz="914400" rtl="0" eaLnBrk="1" latinLnBrk="0" hangingPunct="1">
              <a:lnSpc>
                <a:spcPct val="90000"/>
              </a:lnSpc>
              <a:spcBef>
                <a:spcPts val="500"/>
              </a:spcBef>
              <a:buClr>
                <a:srgbClr val="1E65A5"/>
              </a:buClr>
              <a:buSzPct val="70000"/>
              <a:buFont typeface="Wingdings" pitchFamily="2" charset="2"/>
              <a:buChar char="§"/>
              <a:defRPr sz="2000" b="0" i="0" kern="1200" baseline="0">
                <a:solidFill>
                  <a:schemeClr val="tx1"/>
                </a:solidFill>
                <a:latin typeface="Georgia" panose="02040502050405020303" pitchFamily="18" charset="0"/>
                <a:ea typeface="Helvetica Neue" charset="0"/>
                <a:cs typeface="Helvetica Neue" charset="0"/>
              </a:defRPr>
            </a:lvl3pPr>
            <a:lvl4pPr marL="1600200" indent="-228600" algn="l" defTabSz="914400" rtl="0" eaLnBrk="1" latinLnBrk="0" hangingPunct="1">
              <a:lnSpc>
                <a:spcPct val="90000"/>
              </a:lnSpc>
              <a:spcBef>
                <a:spcPts val="500"/>
              </a:spcBef>
              <a:buClr>
                <a:srgbClr val="1E65A5"/>
              </a:buClr>
              <a:buSzPct val="70000"/>
              <a:buFont typeface="Arial" panose="020B0604020202020204" pitchFamily="34" charset="0"/>
              <a:buChar char="•"/>
              <a:defRPr sz="1800" b="0" i="0" kern="1200" baseline="0">
                <a:solidFill>
                  <a:schemeClr val="tx1"/>
                </a:solidFill>
                <a:latin typeface="Georgia" panose="02040502050405020303" pitchFamily="18" charset="0"/>
                <a:ea typeface="Helvetica Neue" charset="0"/>
                <a:cs typeface="Helvetica Neue" charset="0"/>
              </a:defRPr>
            </a:lvl4pPr>
            <a:lvl5pPr marL="2057400" indent="-228600" algn="l" defTabSz="914400" rtl="0" eaLnBrk="1" latinLnBrk="0" hangingPunct="1">
              <a:lnSpc>
                <a:spcPct val="90000"/>
              </a:lnSpc>
              <a:spcBef>
                <a:spcPts val="500"/>
              </a:spcBef>
              <a:buClr>
                <a:srgbClr val="1E65A5"/>
              </a:buClr>
              <a:buSzPct val="70000"/>
              <a:buFont typeface="System Font Regular"/>
              <a:buChar char="–"/>
              <a:defRPr sz="1800" b="0" i="0" kern="1200" baseline="0">
                <a:solidFill>
                  <a:schemeClr val="tx1"/>
                </a:solidFill>
                <a:latin typeface="Georgia" panose="02040502050405020303" pitchFamily="18" charset="0"/>
                <a:ea typeface="Helvetica Neue" charset="0"/>
                <a:cs typeface="Helvetica Neue"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chemeClr val="bg1"/>
              </a:buClr>
            </a:pPr>
            <a:r>
              <a:rPr lang="en-US" dirty="0">
                <a:solidFill>
                  <a:schemeClr val="bg1"/>
                </a:solidFill>
              </a:rPr>
              <a:t>FERPA (Family Educational Rights and Privacy Act)</a:t>
            </a:r>
          </a:p>
          <a:p>
            <a:pPr>
              <a:buClr>
                <a:schemeClr val="bg1"/>
              </a:buClr>
            </a:pPr>
            <a:r>
              <a:rPr lang="en-US" dirty="0">
                <a:solidFill>
                  <a:schemeClr val="bg1"/>
                </a:solidFill>
              </a:rPr>
              <a:t>HIPAA (Health Insurance Portability &amp; Accountability Act)</a:t>
            </a:r>
          </a:p>
          <a:p>
            <a:pPr>
              <a:buClr>
                <a:schemeClr val="bg1"/>
              </a:buClr>
            </a:pPr>
            <a:r>
              <a:rPr lang="en-US" dirty="0">
                <a:solidFill>
                  <a:schemeClr val="bg1"/>
                </a:solidFill>
              </a:rPr>
              <a:t>University Ethics Institutional Review Board (IRB) or Ethics Boards</a:t>
            </a:r>
          </a:p>
          <a:p>
            <a:pPr marL="0" indent="0">
              <a:buNone/>
            </a:pPr>
            <a:r>
              <a:rPr lang="en-US" dirty="0">
                <a:solidFill>
                  <a:schemeClr val="bg1"/>
                </a:solidFill>
              </a:rPr>
              <a:t>AND EITHER</a:t>
            </a:r>
          </a:p>
          <a:p>
            <a:pPr>
              <a:buClr>
                <a:schemeClr val="bg1"/>
              </a:buClr>
            </a:pPr>
            <a:r>
              <a:rPr lang="en-US" dirty="0">
                <a:solidFill>
                  <a:schemeClr val="bg1"/>
                </a:solidFill>
              </a:rPr>
              <a:t>Ensure de-identification of data if sharing outside of LEA or SEA</a:t>
            </a:r>
          </a:p>
          <a:p>
            <a:pPr marL="0" indent="0">
              <a:buClr>
                <a:schemeClr val="bg1"/>
              </a:buClr>
              <a:buNone/>
            </a:pPr>
            <a:r>
              <a:rPr lang="en-US" dirty="0">
                <a:solidFill>
                  <a:schemeClr val="bg1"/>
                </a:solidFill>
              </a:rPr>
              <a:t>OR</a:t>
            </a:r>
          </a:p>
          <a:p>
            <a:pPr>
              <a:buClr>
                <a:schemeClr val="bg1"/>
              </a:buClr>
            </a:pPr>
            <a:r>
              <a:rPr lang="en-US" dirty="0">
                <a:solidFill>
                  <a:schemeClr val="bg1"/>
                </a:solidFill>
              </a:rPr>
              <a:t>Obtain parental consent to share IEP data outside of the LEA or SEA</a:t>
            </a:r>
            <a:endParaRPr lang="en-US" sz="2400" i="1" dirty="0">
              <a:solidFill>
                <a:schemeClr val="bg1"/>
              </a:solidFill>
            </a:endParaRPr>
          </a:p>
        </p:txBody>
      </p:sp>
      <p:sp>
        <p:nvSpPr>
          <p:cNvPr id="2" name="Title 1">
            <a:extLst>
              <a:ext uri="{FF2B5EF4-FFF2-40B4-BE49-F238E27FC236}">
                <a16:creationId xmlns:a16="http://schemas.microsoft.com/office/drawing/2014/main" id="{97DCFF91-25EA-43BB-D212-5625A6A18638}"/>
              </a:ext>
            </a:extLst>
          </p:cNvPr>
          <p:cNvSpPr>
            <a:spLocks noGrp="1"/>
          </p:cNvSpPr>
          <p:nvPr>
            <p:ph type="title"/>
          </p:nvPr>
        </p:nvSpPr>
        <p:spPr>
          <a:xfrm>
            <a:off x="631825" y="476804"/>
            <a:ext cx="9542322" cy="489365"/>
          </a:xfrm>
        </p:spPr>
        <p:txBody>
          <a:bodyPr/>
          <a:lstStyle/>
          <a:p>
            <a:r>
              <a:rPr lang="en-US" sz="3200" dirty="0">
                <a:solidFill>
                  <a:schemeClr val="accent1"/>
                </a:solidFill>
              </a:rPr>
              <a:t>What do we mean by “sensitive” information? </a:t>
            </a:r>
          </a:p>
        </p:txBody>
      </p:sp>
      <p:sp>
        <p:nvSpPr>
          <p:cNvPr id="3" name="Slide Number Placeholder 2">
            <a:extLst>
              <a:ext uri="{FF2B5EF4-FFF2-40B4-BE49-F238E27FC236}">
                <a16:creationId xmlns:a16="http://schemas.microsoft.com/office/drawing/2014/main" id="{FCC2127D-EC7B-EA85-B380-594CF822C399}"/>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endParaRPr lang="en-US" dirty="0"/>
          </a:p>
        </p:txBody>
      </p:sp>
      <p:pic>
        <p:nvPicPr>
          <p:cNvPr id="13316" name="Picture 4" descr="HIPAA: Health Information Portability and Accessibility Act">
            <a:extLst>
              <a:ext uri="{FF2B5EF4-FFF2-40B4-BE49-F238E27FC236}">
                <a16:creationId xmlns:a16="http://schemas.microsoft.com/office/drawing/2014/main" id="{32CB0693-3675-BE65-6234-50BAE70EF700}"/>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4168" y="1312679"/>
            <a:ext cx="2606800" cy="26068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FERPA: Family Educational Rights and Privacy Act">
            <a:extLst>
              <a:ext uri="{FF2B5EF4-FFF2-40B4-BE49-F238E27FC236}">
                <a16:creationId xmlns:a16="http://schemas.microsoft.com/office/drawing/2014/main" id="{7FD3C1B1-19A9-A6D9-19B7-6CEC84A6A765}"/>
              </a:ext>
              <a:ext uri="{C183D7F6-B498-43B3-948B-1728B52AA6E4}">
                <adec:decorative xmlns:adec="http://schemas.microsoft.com/office/drawing/2017/decorative" val="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758" y="1926341"/>
            <a:ext cx="4155342" cy="1395935"/>
          </a:xfrm>
          <a:prstGeom prst="rect">
            <a:avLst/>
          </a:prstGeom>
          <a:noFill/>
          <a:extLst>
            <a:ext uri="{909E8E84-426E-40DD-AFC4-6F175D3DCCD1}">
              <a14:hiddenFill xmlns:a14="http://schemas.microsoft.com/office/drawing/2010/main">
                <a:solidFill>
                  <a:srgbClr val="FFFFFF"/>
                </a:solidFill>
              </a14:hiddenFill>
            </a:ext>
          </a:extLst>
        </p:spPr>
      </p:pic>
      <p:sp>
        <p:nvSpPr>
          <p:cNvPr id="5" name="Octagon 4" descr="IRB: Institutional Review Board">
            <a:extLst>
              <a:ext uri="{FF2B5EF4-FFF2-40B4-BE49-F238E27FC236}">
                <a16:creationId xmlns:a16="http://schemas.microsoft.com/office/drawing/2014/main" id="{293B11B2-C5FE-9D33-CE21-FF1FBFB7407D}"/>
              </a:ext>
              <a:ext uri="{C183D7F6-B498-43B3-948B-1728B52AA6E4}">
                <adec:decorative xmlns:adec="http://schemas.microsoft.com/office/drawing/2017/decorative" val="0"/>
              </a:ext>
            </a:extLst>
          </p:cNvPr>
          <p:cNvSpPr/>
          <p:nvPr/>
        </p:nvSpPr>
        <p:spPr>
          <a:xfrm>
            <a:off x="8048753" y="1602792"/>
            <a:ext cx="2894245" cy="2065951"/>
          </a:xfrm>
          <a:prstGeom prst="octagon">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6"/>
                </a:solidFill>
              </a:rPr>
              <a:t>IRB</a:t>
            </a:r>
            <a:endParaRPr lang="en-US" sz="3600" dirty="0">
              <a:solidFill>
                <a:schemeClr val="accent6"/>
              </a:solidFill>
            </a:endParaRPr>
          </a:p>
          <a:p>
            <a:pPr algn="ctr"/>
            <a:r>
              <a:rPr lang="en-US" sz="2400" dirty="0">
                <a:solidFill>
                  <a:schemeClr val="accent6"/>
                </a:solidFill>
              </a:rPr>
              <a:t>Institutional Review Board</a:t>
            </a:r>
          </a:p>
        </p:txBody>
      </p:sp>
      <p:grpSp>
        <p:nvGrpSpPr>
          <p:cNvPr id="10" name="Group 9">
            <a:extLst>
              <a:ext uri="{FF2B5EF4-FFF2-40B4-BE49-F238E27FC236}">
                <a16:creationId xmlns:a16="http://schemas.microsoft.com/office/drawing/2014/main" id="{CC01C955-6996-546F-360F-F3E40E414E90}"/>
              </a:ext>
              <a:ext uri="{C183D7F6-B498-43B3-948B-1728B52AA6E4}">
                <adec:decorative xmlns:adec="http://schemas.microsoft.com/office/drawing/2017/decorative" val="0"/>
              </a:ext>
            </a:extLst>
          </p:cNvPr>
          <p:cNvGrpSpPr/>
          <p:nvPr/>
        </p:nvGrpSpPr>
        <p:grpSpPr>
          <a:xfrm>
            <a:off x="1303345" y="4143471"/>
            <a:ext cx="4189787" cy="1720307"/>
            <a:chOff x="1288404" y="4600280"/>
            <a:chExt cx="3569141" cy="1654389"/>
          </a:xfrm>
        </p:grpSpPr>
        <p:sp>
          <p:nvSpPr>
            <p:cNvPr id="6" name="Oval 5">
              <a:extLst>
                <a:ext uri="{FF2B5EF4-FFF2-40B4-BE49-F238E27FC236}">
                  <a16:creationId xmlns:a16="http://schemas.microsoft.com/office/drawing/2014/main" id="{FA9896DA-CB6E-E6EC-9A1C-DCCD50353BE6}"/>
                </a:ext>
                <a:ext uri="{C183D7F6-B498-43B3-948B-1728B52AA6E4}">
                  <adec:decorative xmlns:adec="http://schemas.microsoft.com/office/drawing/2017/decorative" val="1"/>
                </a:ext>
              </a:extLst>
            </p:cNvPr>
            <p:cNvSpPr/>
            <p:nvPr/>
          </p:nvSpPr>
          <p:spPr>
            <a:xfrm>
              <a:off x="1288404" y="4600280"/>
              <a:ext cx="3569141" cy="1438032"/>
            </a:xfrm>
            <a:prstGeom prst="ellipse">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E1F35F6-A26B-D9D6-D028-86AD1978E656}"/>
                </a:ext>
                <a:ext uri="{C183D7F6-B498-43B3-948B-1728B52AA6E4}">
                  <adec:decorative xmlns:adec="http://schemas.microsoft.com/office/drawing/2017/decorative" val="1"/>
                </a:ext>
              </a:extLst>
            </p:cNvPr>
            <p:cNvSpPr txBox="1"/>
            <p:nvPr/>
          </p:nvSpPr>
          <p:spPr>
            <a:xfrm>
              <a:off x="1753744" y="4873120"/>
              <a:ext cx="2658358" cy="1381549"/>
            </a:xfrm>
            <a:prstGeom prst="rect">
              <a:avLst/>
            </a:prstGeom>
            <a:ln>
              <a:noFill/>
            </a:ln>
          </p:spPr>
          <p:txBody>
            <a:bodyPr wrap="square" rtlCol="0">
              <a:noAutofit/>
            </a:bodyPr>
            <a:lstStyle/>
            <a:p>
              <a:pPr algn="ctr"/>
              <a:r>
                <a:rPr lang="en-US" sz="2000" dirty="0">
                  <a:solidFill>
                    <a:schemeClr val="accent1"/>
                  </a:solidFill>
                  <a:latin typeface="Georgia" panose="02040502050405020303" pitchFamily="18" charset="0"/>
                </a:rPr>
                <a:t>Ensure de-identification of data if sharing outside of LEA or SEA.</a:t>
              </a:r>
            </a:p>
          </p:txBody>
        </p:sp>
      </p:grpSp>
      <p:grpSp>
        <p:nvGrpSpPr>
          <p:cNvPr id="11" name="Group 10">
            <a:extLst>
              <a:ext uri="{FF2B5EF4-FFF2-40B4-BE49-F238E27FC236}">
                <a16:creationId xmlns:a16="http://schemas.microsoft.com/office/drawing/2014/main" id="{CBB67EA3-54A0-54BD-0134-DA83E9E51D3A}"/>
              </a:ext>
              <a:ext uri="{C183D7F6-B498-43B3-948B-1728B52AA6E4}">
                <adec:decorative xmlns:adec="http://schemas.microsoft.com/office/drawing/2017/decorative" val="1"/>
              </a:ext>
            </a:extLst>
          </p:cNvPr>
          <p:cNvGrpSpPr/>
          <p:nvPr/>
        </p:nvGrpSpPr>
        <p:grpSpPr>
          <a:xfrm>
            <a:off x="6553590" y="4222233"/>
            <a:ext cx="4349052" cy="1671468"/>
            <a:chOff x="1036338" y="4600281"/>
            <a:chExt cx="3821207" cy="1671468"/>
          </a:xfrm>
        </p:grpSpPr>
        <p:sp>
          <p:nvSpPr>
            <p:cNvPr id="12" name="Oval 11">
              <a:extLst>
                <a:ext uri="{FF2B5EF4-FFF2-40B4-BE49-F238E27FC236}">
                  <a16:creationId xmlns:a16="http://schemas.microsoft.com/office/drawing/2014/main" id="{1A53E228-00AD-33E4-E6CB-981E1183DD34}"/>
                </a:ext>
                <a:ext uri="{C183D7F6-B498-43B3-948B-1728B52AA6E4}">
                  <adec:decorative xmlns:adec="http://schemas.microsoft.com/office/drawing/2017/decorative" val="0"/>
                </a:ext>
              </a:extLst>
            </p:cNvPr>
            <p:cNvSpPr/>
            <p:nvPr/>
          </p:nvSpPr>
          <p:spPr>
            <a:xfrm>
              <a:off x="1036338" y="4600281"/>
              <a:ext cx="3821207" cy="1416568"/>
            </a:xfrm>
            <a:prstGeom prst="ellipse">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50000"/>
                  </a:schemeClr>
                </a:solidFill>
              </a:endParaRPr>
            </a:p>
          </p:txBody>
        </p:sp>
        <p:sp>
          <p:nvSpPr>
            <p:cNvPr id="13" name="TextBox 12">
              <a:extLst>
                <a:ext uri="{FF2B5EF4-FFF2-40B4-BE49-F238E27FC236}">
                  <a16:creationId xmlns:a16="http://schemas.microsoft.com/office/drawing/2014/main" id="{A4477AE7-9D57-12D3-5D61-8B45D9FE4FA8}"/>
                </a:ext>
                <a:ext uri="{C183D7F6-B498-43B3-948B-1728B52AA6E4}">
                  <adec:decorative xmlns:adec="http://schemas.microsoft.com/office/drawing/2017/decorative" val="1"/>
                </a:ext>
              </a:extLst>
            </p:cNvPr>
            <p:cNvSpPr txBox="1"/>
            <p:nvPr/>
          </p:nvSpPr>
          <p:spPr>
            <a:xfrm>
              <a:off x="1565927" y="4890200"/>
              <a:ext cx="2830467" cy="1381549"/>
            </a:xfrm>
            <a:prstGeom prst="rect">
              <a:avLst/>
            </a:prstGeom>
            <a:ln>
              <a:noFill/>
            </a:ln>
          </p:spPr>
          <p:txBody>
            <a:bodyPr wrap="square" rtlCol="0">
              <a:noAutofit/>
            </a:bodyPr>
            <a:lstStyle/>
            <a:p>
              <a:pPr algn="ctr"/>
              <a:r>
                <a:rPr lang="en-US" sz="2000" dirty="0">
                  <a:solidFill>
                    <a:schemeClr val="accent1"/>
                  </a:solidFill>
                  <a:latin typeface="Georgia" panose="02040502050405020303" pitchFamily="18" charset="0"/>
                </a:rPr>
                <a:t>Obtain parental consent to share IEP data outside of LEA or SEA.</a:t>
              </a:r>
            </a:p>
          </p:txBody>
        </p:sp>
      </p:grpSp>
      <p:sp>
        <p:nvSpPr>
          <p:cNvPr id="16" name="TextBox 15">
            <a:extLst>
              <a:ext uri="{FF2B5EF4-FFF2-40B4-BE49-F238E27FC236}">
                <a16:creationId xmlns:a16="http://schemas.microsoft.com/office/drawing/2014/main" id="{D1CEEBF4-3125-E979-E5BC-D38BF0A099AB}"/>
              </a:ext>
              <a:ext uri="{C183D7F6-B498-43B3-948B-1728B52AA6E4}">
                <adec:decorative xmlns:adec="http://schemas.microsoft.com/office/drawing/2017/decorative" val="1"/>
              </a:ext>
            </a:extLst>
          </p:cNvPr>
          <p:cNvSpPr txBox="1"/>
          <p:nvPr/>
        </p:nvSpPr>
        <p:spPr>
          <a:xfrm>
            <a:off x="5528919" y="3668743"/>
            <a:ext cx="988884" cy="2464020"/>
          </a:xfrm>
          <a:prstGeom prst="rect">
            <a:avLst/>
          </a:prstGeom>
        </p:spPr>
        <p:txBody>
          <a:bodyPr wrap="square" rtlCol="0">
            <a:normAutofit/>
          </a:bodyPr>
          <a:lstStyle/>
          <a:p>
            <a:pPr marL="0" marR="0" lvl="0" indent="0" algn="ctr" defTabSz="914400" rtl="0" eaLnBrk="1" fontAlgn="auto" latinLnBrk="0" hangingPunct="1">
              <a:lnSpc>
                <a:spcPct val="90000"/>
              </a:lnSpc>
              <a:spcBef>
                <a:spcPts val="1000"/>
              </a:spcBef>
              <a:spcAft>
                <a:spcPts val="0"/>
              </a:spcAft>
              <a:buClr>
                <a:srgbClr val="1E65A5"/>
              </a:buClr>
              <a:buSzPct val="70000"/>
              <a:buFont typeface="Arial" panose="020B0604020202020204" pitchFamily="34" charset="0"/>
              <a:buNone/>
              <a:tabLst/>
              <a:defRPr/>
            </a:pPr>
            <a:r>
              <a:rPr kumimoji="0" lang="en-US" sz="2400" b="1" i="1" u="none" strike="noStrike" kern="1200" cap="none" spc="0" normalizeH="0" baseline="0" noProof="0" dirty="0">
                <a:ln>
                  <a:noFill/>
                </a:ln>
                <a:solidFill>
                  <a:srgbClr val="000000"/>
                </a:solidFill>
                <a:effectLst/>
                <a:uLnTx/>
                <a:uFillTx/>
                <a:latin typeface="Georgia" panose="02040502050405020303" pitchFamily="18" charset="0"/>
                <a:ea typeface="Helvetica Neue" charset="0"/>
                <a:cs typeface="Helvetica Neue" charset="0"/>
              </a:rPr>
              <a:t>AND</a:t>
            </a:r>
          </a:p>
          <a:p>
            <a:pPr marL="0" marR="0" lvl="0" indent="0" algn="ctr" defTabSz="914400" rtl="0" eaLnBrk="1" fontAlgn="auto" latinLnBrk="0" hangingPunct="1">
              <a:lnSpc>
                <a:spcPct val="90000"/>
              </a:lnSpc>
              <a:spcBef>
                <a:spcPts val="1000"/>
              </a:spcBef>
              <a:spcAft>
                <a:spcPts val="0"/>
              </a:spcAft>
              <a:buClr>
                <a:srgbClr val="1E65A5"/>
              </a:buClr>
              <a:buSzPct val="70000"/>
              <a:buFont typeface="Arial" panose="020B0604020202020204" pitchFamily="34" charset="0"/>
              <a:buNone/>
              <a:tabLst/>
              <a:defRPr/>
            </a:pPr>
            <a:endParaRPr kumimoji="0" lang="en-US" sz="2400" b="0" i="1" u="none" strike="noStrike" kern="1200" cap="none" spc="0" normalizeH="0" baseline="0" noProof="0" dirty="0">
              <a:ln>
                <a:noFill/>
              </a:ln>
              <a:solidFill>
                <a:srgbClr val="000000"/>
              </a:solidFill>
              <a:effectLst/>
              <a:uLnTx/>
              <a:uFillTx/>
              <a:latin typeface="Georgia" panose="02040502050405020303" pitchFamily="18" charset="0"/>
              <a:ea typeface="Helvetica Neue" charset="0"/>
              <a:cs typeface="Helvetica Neue" charset="0"/>
            </a:endParaRPr>
          </a:p>
          <a:p>
            <a:pPr marL="0" marR="0" lvl="0" indent="0" algn="ctr" defTabSz="914400" rtl="0" eaLnBrk="1" fontAlgn="auto" latinLnBrk="0" hangingPunct="1">
              <a:lnSpc>
                <a:spcPct val="90000"/>
              </a:lnSpc>
              <a:spcBef>
                <a:spcPts val="1000"/>
              </a:spcBef>
              <a:spcAft>
                <a:spcPts val="0"/>
              </a:spcAft>
              <a:buClr>
                <a:srgbClr val="1E65A5"/>
              </a:buClr>
              <a:buSzPct val="70000"/>
              <a:buFont typeface="Arial" panose="020B0604020202020204" pitchFamily="34" charset="0"/>
              <a:buNone/>
              <a:tabLst/>
              <a:defRPr/>
            </a:pPr>
            <a:r>
              <a:rPr kumimoji="0" lang="en-US" sz="2400" b="0" i="1" u="none" strike="noStrike" kern="1200" cap="none" spc="0" normalizeH="0" baseline="0" noProof="0" dirty="0">
                <a:ln>
                  <a:noFill/>
                </a:ln>
                <a:solidFill>
                  <a:schemeClr val="accent1"/>
                </a:solidFill>
                <a:effectLst/>
                <a:uLnTx/>
                <a:uFillTx/>
                <a:latin typeface="Georgia" panose="02040502050405020303" pitchFamily="18" charset="0"/>
                <a:ea typeface="Helvetica Neue" charset="0"/>
                <a:cs typeface="Helvetica Neue" charset="0"/>
              </a:rPr>
              <a:t>OR</a:t>
            </a:r>
            <a:endParaRPr lang="en-US" dirty="0" err="1">
              <a:solidFill>
                <a:schemeClr val="accent1"/>
              </a:solidFill>
              <a:latin typeface="Georgia" panose="02040502050405020303" pitchFamily="18" charset="0"/>
            </a:endParaRPr>
          </a:p>
        </p:txBody>
      </p:sp>
      <p:pic>
        <p:nvPicPr>
          <p:cNvPr id="7" name="Picture 6">
            <a:extLst>
              <a:ext uri="{FF2B5EF4-FFF2-40B4-BE49-F238E27FC236}">
                <a16:creationId xmlns:a16="http://schemas.microsoft.com/office/drawing/2014/main" id="{EC4F790B-5335-710F-28AD-86EC4E03EA27}"/>
              </a:ext>
            </a:extLst>
          </p:cNvPr>
          <p:cNvPicPr>
            <a:picLocks noChangeAspect="1"/>
          </p:cNvPicPr>
          <p:nvPr/>
        </p:nvPicPr>
        <p:blipFill>
          <a:blip r:embed="rId5"/>
          <a:stretch>
            <a:fillRect/>
          </a:stretch>
        </p:blipFill>
        <p:spPr>
          <a:xfrm>
            <a:off x="8620323" y="5899401"/>
            <a:ext cx="3284837" cy="688108"/>
          </a:xfrm>
          <a:prstGeom prst="rect">
            <a:avLst/>
          </a:prstGeom>
        </p:spPr>
      </p:pic>
    </p:spTree>
    <p:extLst>
      <p:ext uri="{BB962C8B-B14F-4D97-AF65-F5344CB8AC3E}">
        <p14:creationId xmlns:p14="http://schemas.microsoft.com/office/powerpoint/2010/main" val="1594169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1F5"/>
        </a:solidFill>
        <a:effectLst/>
      </p:bgPr>
    </p:bg>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9FC91991-FEAE-8882-545B-2C36DBC39219}"/>
              </a:ext>
            </a:extLst>
          </p:cNvPr>
          <p:cNvSpPr>
            <a:spLocks noGrp="1"/>
          </p:cNvSpPr>
          <p:nvPr>
            <p:ph type="title"/>
          </p:nvPr>
        </p:nvSpPr>
        <p:spPr>
          <a:xfrm>
            <a:off x="631825" y="520147"/>
            <a:ext cx="9695516" cy="489365"/>
          </a:xfrm>
        </p:spPr>
        <p:txBody>
          <a:bodyPr/>
          <a:lstStyle/>
          <a:p>
            <a:r>
              <a:rPr lang="en-US" sz="3200" b="1" dirty="0">
                <a:solidFill>
                  <a:schemeClr val="accent1"/>
                </a:solidFill>
                <a:latin typeface="+mn-lt"/>
              </a:rPr>
              <a:t>Why improve access to and use of IEP data?</a:t>
            </a:r>
          </a:p>
        </p:txBody>
      </p:sp>
      <p:pic>
        <p:nvPicPr>
          <p:cNvPr id="2" name="Picture 1">
            <a:extLst>
              <a:ext uri="{FF2B5EF4-FFF2-40B4-BE49-F238E27FC236}">
                <a16:creationId xmlns:a16="http://schemas.microsoft.com/office/drawing/2014/main" id="{2DDCFDB9-5B77-AA48-D7A3-9268EFC1D076}"/>
              </a:ext>
              <a:ext uri="{C183D7F6-B498-43B3-948B-1728B52AA6E4}">
                <adec:decorative xmlns:adec="http://schemas.microsoft.com/office/drawing/2017/decorative" val="1"/>
              </a:ext>
            </a:extLst>
          </p:cNvPr>
          <p:cNvPicPr>
            <a:picLocks noChangeAspect="1"/>
          </p:cNvPicPr>
          <p:nvPr/>
        </p:nvPicPr>
        <p:blipFill>
          <a:blip r:embed="rId3"/>
          <a:srcRect t="14157" b="9737"/>
          <a:stretch>
            <a:fillRect/>
          </a:stretch>
        </p:blipFill>
        <p:spPr>
          <a:xfrm>
            <a:off x="155628" y="1828800"/>
            <a:ext cx="11880743" cy="4070601"/>
          </a:xfrm>
          <a:prstGeom prst="rect">
            <a:avLst/>
          </a:prstGeom>
        </p:spPr>
      </p:pic>
      <p:pic>
        <p:nvPicPr>
          <p:cNvPr id="4" name="Picture 3">
            <a:extLst>
              <a:ext uri="{FF2B5EF4-FFF2-40B4-BE49-F238E27FC236}">
                <a16:creationId xmlns:a16="http://schemas.microsoft.com/office/drawing/2014/main" id="{08811654-5E8C-0F3F-89B6-D981C68BB201}"/>
              </a:ext>
            </a:extLst>
          </p:cNvPr>
          <p:cNvPicPr>
            <a:picLocks noChangeAspect="1"/>
          </p:cNvPicPr>
          <p:nvPr/>
        </p:nvPicPr>
        <p:blipFill>
          <a:blip r:embed="rId4"/>
          <a:stretch>
            <a:fillRect/>
          </a:stretch>
        </p:blipFill>
        <p:spPr>
          <a:xfrm>
            <a:off x="8620323" y="5899401"/>
            <a:ext cx="3284837" cy="688108"/>
          </a:xfrm>
          <a:prstGeom prst="rect">
            <a:avLst/>
          </a:prstGeom>
        </p:spPr>
      </p:pic>
    </p:spTree>
    <p:extLst>
      <p:ext uri="{BB962C8B-B14F-4D97-AF65-F5344CB8AC3E}">
        <p14:creationId xmlns:p14="http://schemas.microsoft.com/office/powerpoint/2010/main" val="732273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a:extLst>
              <a:ext uri="{FF2B5EF4-FFF2-40B4-BE49-F238E27FC236}">
                <a16:creationId xmlns:a16="http://schemas.microsoft.com/office/drawing/2014/main" id="{92C64AF6-23BF-2393-AEAB-D6EF17516948}"/>
              </a:ext>
            </a:extLst>
          </p:cNvPr>
          <p:cNvSpPr/>
          <p:nvPr/>
        </p:nvSpPr>
        <p:spPr>
          <a:xfrm>
            <a:off x="998131" y="4916299"/>
            <a:ext cx="10929516" cy="108806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262F35C1-C6C0-CEA4-8F76-7514049B7A4F}"/>
              </a:ext>
            </a:extLst>
          </p:cNvPr>
          <p:cNvSpPr/>
          <p:nvPr/>
        </p:nvSpPr>
        <p:spPr>
          <a:xfrm>
            <a:off x="312653" y="4754134"/>
            <a:ext cx="1854200" cy="1465400"/>
          </a:xfrm>
          <a:prstGeom prst="ellipse">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DCC36059-8E27-8743-8074-A9892D1FD3A8}"/>
              </a:ext>
            </a:extLst>
          </p:cNvPr>
          <p:cNvSpPr/>
          <p:nvPr/>
        </p:nvSpPr>
        <p:spPr>
          <a:xfrm>
            <a:off x="998131" y="3275672"/>
            <a:ext cx="10929516" cy="1088061"/>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F8AE47A-D25E-7F61-AFCD-33A530873C83}"/>
              </a:ext>
            </a:extLst>
          </p:cNvPr>
          <p:cNvSpPr/>
          <p:nvPr/>
        </p:nvSpPr>
        <p:spPr>
          <a:xfrm>
            <a:off x="312653" y="3071414"/>
            <a:ext cx="1854200" cy="1465400"/>
          </a:xfrm>
          <a:prstGeom prst="ellipse">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37666655-D0DB-BA6C-5004-3C14B6526195}"/>
              </a:ext>
            </a:extLst>
          </p:cNvPr>
          <p:cNvSpPr/>
          <p:nvPr/>
        </p:nvSpPr>
        <p:spPr>
          <a:xfrm>
            <a:off x="745649" y="1588566"/>
            <a:ext cx="11177204" cy="1088061"/>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466DA2-1487-F152-A2E7-D2FBAD3AC2C7}"/>
              </a:ext>
            </a:extLst>
          </p:cNvPr>
          <p:cNvSpPr>
            <a:spLocks noGrp="1"/>
          </p:cNvSpPr>
          <p:nvPr>
            <p:ph type="title"/>
          </p:nvPr>
        </p:nvSpPr>
        <p:spPr>
          <a:xfrm>
            <a:off x="631825" y="519193"/>
            <a:ext cx="9966158" cy="489365"/>
          </a:xfrm>
        </p:spPr>
        <p:txBody>
          <a:bodyPr/>
          <a:lstStyle/>
          <a:p>
            <a:r>
              <a:rPr lang="en-US" sz="3200" dirty="0">
                <a:solidFill>
                  <a:schemeClr val="accent1"/>
                </a:solidFill>
              </a:rPr>
              <a:t>What do we mean by “scale?”</a:t>
            </a:r>
          </a:p>
        </p:txBody>
      </p:sp>
      <p:pic>
        <p:nvPicPr>
          <p:cNvPr id="5" name="Picture 4">
            <a:extLst>
              <a:ext uri="{FF2B5EF4-FFF2-40B4-BE49-F238E27FC236}">
                <a16:creationId xmlns:a16="http://schemas.microsoft.com/office/drawing/2014/main" id="{8BA327C6-3524-0E20-2901-A454DE8091CF}"/>
              </a:ext>
            </a:extLst>
          </p:cNvPr>
          <p:cNvPicPr>
            <a:picLocks noChangeAspect="1"/>
          </p:cNvPicPr>
          <p:nvPr/>
        </p:nvPicPr>
        <p:blipFill>
          <a:blip r:embed="rId3"/>
          <a:stretch>
            <a:fillRect/>
          </a:stretch>
        </p:blipFill>
        <p:spPr>
          <a:xfrm>
            <a:off x="8147283" y="391572"/>
            <a:ext cx="2889710" cy="605337"/>
          </a:xfrm>
          <a:prstGeom prst="rect">
            <a:avLst/>
          </a:prstGeom>
        </p:spPr>
      </p:pic>
      <p:pic>
        <p:nvPicPr>
          <p:cNvPr id="6" name="Picture 5" descr="57,600+ Satellite Icons Illustrations - iStock">
            <a:extLst>
              <a:ext uri="{FF2B5EF4-FFF2-40B4-BE49-F238E27FC236}">
                <a16:creationId xmlns:a16="http://schemas.microsoft.com/office/drawing/2014/main" id="{474CED1C-8515-36D5-7435-DD3A4E46B092}"/>
              </a:ext>
            </a:extLst>
          </p:cNvPr>
          <p:cNvPicPr>
            <a:picLocks noChangeAspect="1"/>
          </p:cNvPicPr>
          <p:nvPr/>
        </p:nvPicPr>
        <p:blipFill>
          <a:blip r:embed="rId4">
            <a:duotone>
              <a:schemeClr val="accent1">
                <a:shade val="45000"/>
                <a:satMod val="135000"/>
              </a:schemeClr>
              <a:prstClr val="white"/>
            </a:duotone>
          </a:blip>
          <a:srcRect l="-1603" t="9330" r="1603" b="11639"/>
          <a:stretch>
            <a:fillRect/>
          </a:stretch>
        </p:blipFill>
        <p:spPr>
          <a:xfrm>
            <a:off x="354602" y="1373428"/>
            <a:ext cx="1854200" cy="1465400"/>
          </a:xfrm>
          <a:prstGeom prst="ellipse">
            <a:avLst/>
          </a:prstGeom>
          <a:ln w="38100">
            <a:solidFill>
              <a:schemeClr val="accent1"/>
            </a:solidFill>
          </a:ln>
        </p:spPr>
      </p:pic>
      <p:pic>
        <p:nvPicPr>
          <p:cNvPr id="7" name="Picture 6" descr="Map Icon SVG Vector &amp; PNG Free Download | UXWing">
            <a:extLst>
              <a:ext uri="{FF2B5EF4-FFF2-40B4-BE49-F238E27FC236}">
                <a16:creationId xmlns:a16="http://schemas.microsoft.com/office/drawing/2014/main" id="{4AAFBFE0-9A6A-8999-8040-40C49DDA7582}"/>
              </a:ext>
            </a:extLst>
          </p:cNvPr>
          <p:cNvPicPr>
            <a:picLocks noChangeAspect="1"/>
          </p:cNvPicPr>
          <p:nvPr/>
        </p:nvPicPr>
        <p:blipFill>
          <a:blip r:embed="rId5">
            <a:duotone>
              <a:schemeClr val="accent1">
                <a:shade val="45000"/>
                <a:satMod val="135000"/>
              </a:schemeClr>
              <a:prstClr val="white"/>
            </a:duotone>
          </a:blip>
          <a:srcRect l="-33043" t="-6012" r="-34596" b="-14007"/>
          <a:stretch>
            <a:fillRect/>
          </a:stretch>
        </p:blipFill>
        <p:spPr>
          <a:xfrm>
            <a:off x="437098" y="3156927"/>
            <a:ext cx="1605310" cy="1334878"/>
          </a:xfrm>
          <a:prstGeom prst="ellipse">
            <a:avLst/>
          </a:prstGeom>
          <a:ln w="38100">
            <a:noFill/>
          </a:ln>
        </p:spPr>
      </p:pic>
      <p:pic>
        <p:nvPicPr>
          <p:cNvPr id="9" name="Picture 8">
            <a:extLst>
              <a:ext uri="{FF2B5EF4-FFF2-40B4-BE49-F238E27FC236}">
                <a16:creationId xmlns:a16="http://schemas.microsoft.com/office/drawing/2014/main" id="{2091E1F8-A5A5-EE15-4853-5C00F529887A}"/>
              </a:ext>
            </a:extLst>
          </p:cNvPr>
          <p:cNvPicPr>
            <a:picLocks noChangeAspect="1"/>
          </p:cNvPicPr>
          <p:nvPr/>
        </p:nvPicPr>
        <p:blipFill>
          <a:blip r:embed="rId6">
            <a:duotone>
              <a:schemeClr val="accent1">
                <a:shade val="45000"/>
                <a:satMod val="135000"/>
              </a:schemeClr>
              <a:prstClr val="white"/>
            </a:duotone>
          </a:blip>
          <a:stretch>
            <a:fillRect/>
          </a:stretch>
        </p:blipFill>
        <p:spPr>
          <a:xfrm>
            <a:off x="664407" y="4821431"/>
            <a:ext cx="1371599" cy="1371599"/>
          </a:xfrm>
          <a:prstGeom prst="rect">
            <a:avLst/>
          </a:prstGeom>
        </p:spPr>
      </p:pic>
      <p:sp>
        <p:nvSpPr>
          <p:cNvPr id="10" name="TextBox 9">
            <a:extLst>
              <a:ext uri="{FF2B5EF4-FFF2-40B4-BE49-F238E27FC236}">
                <a16:creationId xmlns:a16="http://schemas.microsoft.com/office/drawing/2014/main" id="{09710B85-8AB9-312A-57CB-E2AFC9408C16}"/>
              </a:ext>
            </a:extLst>
          </p:cNvPr>
          <p:cNvSpPr txBox="1"/>
          <p:nvPr/>
        </p:nvSpPr>
        <p:spPr>
          <a:xfrm>
            <a:off x="5525706" y="6315250"/>
            <a:ext cx="6824415" cy="461665"/>
          </a:xfrm>
          <a:prstGeom prst="rect">
            <a:avLst/>
          </a:prstGeom>
          <a:noFill/>
        </p:spPr>
        <p:txBody>
          <a:bodyPr wrap="square" rtlCol="0">
            <a:spAutoFit/>
          </a:bodyPr>
          <a:lstStyle/>
          <a:p>
            <a:r>
              <a:rPr lang="en-US" sz="1200" dirty="0"/>
              <a:t>Adapted from Shafir, S. &amp; Dugan, J. (2021) </a:t>
            </a:r>
            <a:r>
              <a:rPr lang="en-US" sz="1200" i="1" dirty="0"/>
              <a:t>Street Data: A Next-Generation Model for Equity, Pedagogy, and School Transformation.</a:t>
            </a:r>
          </a:p>
        </p:txBody>
      </p:sp>
      <p:sp>
        <p:nvSpPr>
          <p:cNvPr id="11" name="TextBox 10">
            <a:extLst>
              <a:ext uri="{FF2B5EF4-FFF2-40B4-BE49-F238E27FC236}">
                <a16:creationId xmlns:a16="http://schemas.microsoft.com/office/drawing/2014/main" id="{3AF011E3-82A3-9842-B1BE-F21471E807E3}"/>
              </a:ext>
            </a:extLst>
          </p:cNvPr>
          <p:cNvSpPr txBox="1"/>
          <p:nvPr/>
        </p:nvSpPr>
        <p:spPr>
          <a:xfrm>
            <a:off x="2398841" y="1798747"/>
            <a:ext cx="2172326" cy="646331"/>
          </a:xfrm>
          <a:prstGeom prst="rect">
            <a:avLst/>
          </a:prstGeom>
          <a:noFill/>
        </p:spPr>
        <p:txBody>
          <a:bodyPr wrap="none" rtlCol="0">
            <a:spAutoFit/>
          </a:bodyPr>
          <a:lstStyle/>
          <a:p>
            <a:pPr algn="ctr"/>
            <a:r>
              <a:rPr lang="en-US" b="1" dirty="0">
                <a:solidFill>
                  <a:schemeClr val="bg1"/>
                </a:solidFill>
              </a:rPr>
              <a:t>SATELLITE DATA</a:t>
            </a:r>
          </a:p>
          <a:p>
            <a:pPr algn="ctr"/>
            <a:r>
              <a:rPr lang="en-US" dirty="0">
                <a:solidFill>
                  <a:schemeClr val="bg1"/>
                </a:solidFill>
              </a:rPr>
              <a:t>Large grain size</a:t>
            </a:r>
          </a:p>
        </p:txBody>
      </p:sp>
      <p:sp>
        <p:nvSpPr>
          <p:cNvPr id="12" name="TextBox 11">
            <a:extLst>
              <a:ext uri="{FF2B5EF4-FFF2-40B4-BE49-F238E27FC236}">
                <a16:creationId xmlns:a16="http://schemas.microsoft.com/office/drawing/2014/main" id="{089F26FE-B776-3077-6874-8D8128ABAE60}"/>
              </a:ext>
            </a:extLst>
          </p:cNvPr>
          <p:cNvSpPr txBox="1"/>
          <p:nvPr/>
        </p:nvSpPr>
        <p:spPr>
          <a:xfrm>
            <a:off x="2398841" y="3478903"/>
            <a:ext cx="2056973" cy="646331"/>
          </a:xfrm>
          <a:prstGeom prst="rect">
            <a:avLst/>
          </a:prstGeom>
          <a:noFill/>
        </p:spPr>
        <p:txBody>
          <a:bodyPr wrap="none" rtlCol="0">
            <a:spAutoFit/>
          </a:bodyPr>
          <a:lstStyle/>
          <a:p>
            <a:pPr algn="ctr"/>
            <a:r>
              <a:rPr lang="en-US" b="1" dirty="0"/>
              <a:t>MAP DATA</a:t>
            </a:r>
          </a:p>
          <a:p>
            <a:pPr algn="ctr"/>
            <a:r>
              <a:rPr lang="en-US" dirty="0"/>
              <a:t>Medium grain size</a:t>
            </a:r>
          </a:p>
        </p:txBody>
      </p:sp>
      <p:sp>
        <p:nvSpPr>
          <p:cNvPr id="13" name="TextBox 12">
            <a:extLst>
              <a:ext uri="{FF2B5EF4-FFF2-40B4-BE49-F238E27FC236}">
                <a16:creationId xmlns:a16="http://schemas.microsoft.com/office/drawing/2014/main" id="{7EBCDABC-9E08-7A90-CF35-90C11B863670}"/>
              </a:ext>
            </a:extLst>
          </p:cNvPr>
          <p:cNvSpPr txBox="1"/>
          <p:nvPr/>
        </p:nvSpPr>
        <p:spPr>
          <a:xfrm>
            <a:off x="2578346" y="5107293"/>
            <a:ext cx="1813317" cy="646331"/>
          </a:xfrm>
          <a:prstGeom prst="rect">
            <a:avLst/>
          </a:prstGeom>
          <a:noFill/>
        </p:spPr>
        <p:txBody>
          <a:bodyPr wrap="none" rtlCol="0">
            <a:spAutoFit/>
          </a:bodyPr>
          <a:lstStyle/>
          <a:p>
            <a:pPr algn="ctr"/>
            <a:r>
              <a:rPr lang="en-US" b="1" dirty="0"/>
              <a:t>STREET DATA</a:t>
            </a:r>
          </a:p>
          <a:p>
            <a:pPr algn="ctr"/>
            <a:r>
              <a:rPr lang="en-US" dirty="0"/>
              <a:t>Small grain size</a:t>
            </a:r>
          </a:p>
        </p:txBody>
      </p:sp>
      <p:sp>
        <p:nvSpPr>
          <p:cNvPr id="17" name="TextBox 16">
            <a:extLst>
              <a:ext uri="{FF2B5EF4-FFF2-40B4-BE49-F238E27FC236}">
                <a16:creationId xmlns:a16="http://schemas.microsoft.com/office/drawing/2014/main" id="{F804E77F-9285-8558-B751-8B020383261D}"/>
              </a:ext>
            </a:extLst>
          </p:cNvPr>
          <p:cNvSpPr txBox="1"/>
          <p:nvPr/>
        </p:nvSpPr>
        <p:spPr>
          <a:xfrm>
            <a:off x="5642623" y="1699024"/>
            <a:ext cx="2504660" cy="830997"/>
          </a:xfrm>
          <a:prstGeom prst="rect">
            <a:avLst/>
          </a:prstGeom>
          <a:noFill/>
        </p:spPr>
        <p:txBody>
          <a:bodyPr wrap="square" rtlCol="0">
            <a:spAutoFit/>
          </a:bodyPr>
          <a:lstStyle/>
          <a:p>
            <a:pPr algn="ctr"/>
            <a:r>
              <a:rPr lang="en-US" sz="1600" dirty="0">
                <a:solidFill>
                  <a:schemeClr val="bg1"/>
                </a:solidFill>
              </a:rPr>
              <a:t>Point us in a general direction for further investigation</a:t>
            </a:r>
          </a:p>
        </p:txBody>
      </p:sp>
      <p:sp>
        <p:nvSpPr>
          <p:cNvPr id="18" name="TextBox 17">
            <a:extLst>
              <a:ext uri="{FF2B5EF4-FFF2-40B4-BE49-F238E27FC236}">
                <a16:creationId xmlns:a16="http://schemas.microsoft.com/office/drawing/2014/main" id="{2BB0363D-357F-9D8E-7DD4-BE4562636021}"/>
              </a:ext>
            </a:extLst>
          </p:cNvPr>
          <p:cNvSpPr txBox="1"/>
          <p:nvPr/>
        </p:nvSpPr>
        <p:spPr>
          <a:xfrm>
            <a:off x="8493428" y="3371987"/>
            <a:ext cx="3347022" cy="830997"/>
          </a:xfrm>
          <a:prstGeom prst="rect">
            <a:avLst/>
          </a:prstGeom>
          <a:noFill/>
        </p:spPr>
        <p:txBody>
          <a:bodyPr wrap="square" rtlCol="0">
            <a:spAutoFit/>
          </a:bodyPr>
          <a:lstStyle/>
          <a:p>
            <a:pPr algn="ctr"/>
            <a:r>
              <a:rPr lang="en-US" sz="1600" i="1" dirty="0"/>
              <a:t>Identify student skill gaps (e.g., decoding, fractions) or instructional skill gaps for teachers</a:t>
            </a:r>
          </a:p>
        </p:txBody>
      </p:sp>
      <p:sp>
        <p:nvSpPr>
          <p:cNvPr id="19" name="TextBox 18">
            <a:extLst>
              <a:ext uri="{FF2B5EF4-FFF2-40B4-BE49-F238E27FC236}">
                <a16:creationId xmlns:a16="http://schemas.microsoft.com/office/drawing/2014/main" id="{BB0ABD2B-8D6C-2F4F-11D4-258EB3CB7DB4}"/>
              </a:ext>
            </a:extLst>
          </p:cNvPr>
          <p:cNvSpPr txBox="1"/>
          <p:nvPr/>
        </p:nvSpPr>
        <p:spPr>
          <a:xfrm>
            <a:off x="8411026" y="4916299"/>
            <a:ext cx="3511827" cy="1077218"/>
          </a:xfrm>
          <a:prstGeom prst="rect">
            <a:avLst/>
          </a:prstGeom>
          <a:noFill/>
        </p:spPr>
        <p:txBody>
          <a:bodyPr wrap="square" rtlCol="0">
            <a:spAutoFit/>
          </a:bodyPr>
          <a:lstStyle/>
          <a:p>
            <a:pPr algn="ctr"/>
            <a:r>
              <a:rPr lang="en-US" sz="1600" i="1" dirty="0"/>
              <a:t>Understand experiences, misconceptions, mindsets of students, parents, staff; monitor student’s internalization of skills</a:t>
            </a:r>
          </a:p>
        </p:txBody>
      </p:sp>
      <p:sp>
        <p:nvSpPr>
          <p:cNvPr id="20" name="TextBox 19">
            <a:extLst>
              <a:ext uri="{FF2B5EF4-FFF2-40B4-BE49-F238E27FC236}">
                <a16:creationId xmlns:a16="http://schemas.microsoft.com/office/drawing/2014/main" id="{BFD0CF45-8699-DC18-CAE8-7500BEBFD65F}"/>
              </a:ext>
            </a:extLst>
          </p:cNvPr>
          <p:cNvSpPr txBox="1"/>
          <p:nvPr/>
        </p:nvSpPr>
        <p:spPr>
          <a:xfrm>
            <a:off x="8797693" y="1706415"/>
            <a:ext cx="2738492" cy="830997"/>
          </a:xfrm>
          <a:prstGeom prst="rect">
            <a:avLst/>
          </a:prstGeom>
          <a:noFill/>
        </p:spPr>
        <p:txBody>
          <a:bodyPr wrap="square" rtlCol="0">
            <a:spAutoFit/>
          </a:bodyPr>
          <a:lstStyle/>
          <a:p>
            <a:pPr algn="ctr"/>
            <a:r>
              <a:rPr lang="en-US" sz="1600" i="1" dirty="0">
                <a:solidFill>
                  <a:schemeClr val="bg1"/>
                </a:solidFill>
              </a:rPr>
              <a:t>Patterns of achievement, equity, teacher quality, teacher retention</a:t>
            </a:r>
          </a:p>
        </p:txBody>
      </p:sp>
      <p:sp>
        <p:nvSpPr>
          <p:cNvPr id="21" name="TextBox 20">
            <a:extLst>
              <a:ext uri="{FF2B5EF4-FFF2-40B4-BE49-F238E27FC236}">
                <a16:creationId xmlns:a16="http://schemas.microsoft.com/office/drawing/2014/main" id="{4CEC6D60-F9C9-C054-D943-2F3FE1B14A07}"/>
              </a:ext>
            </a:extLst>
          </p:cNvPr>
          <p:cNvSpPr txBox="1"/>
          <p:nvPr/>
        </p:nvSpPr>
        <p:spPr>
          <a:xfrm>
            <a:off x="6026240" y="1125905"/>
            <a:ext cx="1689886" cy="461665"/>
          </a:xfrm>
          <a:prstGeom prst="rect">
            <a:avLst/>
          </a:prstGeom>
          <a:noFill/>
        </p:spPr>
        <p:txBody>
          <a:bodyPr wrap="none" rtlCol="0">
            <a:spAutoFit/>
          </a:bodyPr>
          <a:lstStyle/>
          <a:p>
            <a:r>
              <a:rPr lang="en-US" sz="2400" b="1" i="1" dirty="0">
                <a:solidFill>
                  <a:schemeClr val="tx1">
                    <a:lumMod val="65000"/>
                    <a:lumOff val="35000"/>
                  </a:schemeClr>
                </a:solidFill>
              </a:rPr>
              <a:t>PURPOSE</a:t>
            </a:r>
          </a:p>
        </p:txBody>
      </p:sp>
      <p:sp>
        <p:nvSpPr>
          <p:cNvPr id="22" name="TextBox 21">
            <a:extLst>
              <a:ext uri="{FF2B5EF4-FFF2-40B4-BE49-F238E27FC236}">
                <a16:creationId xmlns:a16="http://schemas.microsoft.com/office/drawing/2014/main" id="{4CFFEC81-B72A-DB12-BC02-18FF88957676}"/>
              </a:ext>
            </a:extLst>
          </p:cNvPr>
          <p:cNvSpPr txBox="1"/>
          <p:nvPr/>
        </p:nvSpPr>
        <p:spPr>
          <a:xfrm>
            <a:off x="9324814" y="1150331"/>
            <a:ext cx="1877437" cy="461665"/>
          </a:xfrm>
          <a:prstGeom prst="rect">
            <a:avLst/>
          </a:prstGeom>
          <a:noFill/>
        </p:spPr>
        <p:txBody>
          <a:bodyPr wrap="none" rtlCol="0">
            <a:spAutoFit/>
          </a:bodyPr>
          <a:lstStyle/>
          <a:p>
            <a:r>
              <a:rPr lang="en-US" sz="2400" b="1" i="1" dirty="0">
                <a:solidFill>
                  <a:schemeClr val="tx1">
                    <a:lumMod val="65000"/>
                    <a:lumOff val="35000"/>
                  </a:schemeClr>
                </a:solidFill>
              </a:rPr>
              <a:t>EXAMPLES</a:t>
            </a:r>
          </a:p>
        </p:txBody>
      </p:sp>
      <p:sp>
        <p:nvSpPr>
          <p:cNvPr id="23" name="TextBox 22">
            <a:extLst>
              <a:ext uri="{FF2B5EF4-FFF2-40B4-BE49-F238E27FC236}">
                <a16:creationId xmlns:a16="http://schemas.microsoft.com/office/drawing/2014/main" id="{CB4F0539-C683-BE1D-19E4-23085BB1C2C2}"/>
              </a:ext>
            </a:extLst>
          </p:cNvPr>
          <p:cNvSpPr txBox="1"/>
          <p:nvPr/>
        </p:nvSpPr>
        <p:spPr>
          <a:xfrm>
            <a:off x="5718531" y="3527314"/>
            <a:ext cx="2352843" cy="584775"/>
          </a:xfrm>
          <a:prstGeom prst="rect">
            <a:avLst/>
          </a:prstGeom>
          <a:noFill/>
        </p:spPr>
        <p:txBody>
          <a:bodyPr wrap="square" rtlCol="0">
            <a:spAutoFit/>
          </a:bodyPr>
          <a:lstStyle/>
          <a:p>
            <a:pPr algn="ctr"/>
            <a:r>
              <a:rPr lang="en-US" sz="1600" dirty="0"/>
              <a:t>Point us in a slightly more focused direction</a:t>
            </a:r>
          </a:p>
        </p:txBody>
      </p:sp>
      <p:sp>
        <p:nvSpPr>
          <p:cNvPr id="24" name="TextBox 23">
            <a:extLst>
              <a:ext uri="{FF2B5EF4-FFF2-40B4-BE49-F238E27FC236}">
                <a16:creationId xmlns:a16="http://schemas.microsoft.com/office/drawing/2014/main" id="{3E0F5ABD-319D-D754-9023-D8999B97925C}"/>
              </a:ext>
            </a:extLst>
          </p:cNvPr>
          <p:cNvSpPr txBox="1"/>
          <p:nvPr/>
        </p:nvSpPr>
        <p:spPr>
          <a:xfrm>
            <a:off x="5525706" y="5039409"/>
            <a:ext cx="2738492" cy="830997"/>
          </a:xfrm>
          <a:prstGeom prst="rect">
            <a:avLst/>
          </a:prstGeom>
          <a:noFill/>
        </p:spPr>
        <p:txBody>
          <a:bodyPr wrap="square" rtlCol="0">
            <a:spAutoFit/>
          </a:bodyPr>
          <a:lstStyle/>
          <a:p>
            <a:pPr algn="ctr"/>
            <a:r>
              <a:rPr lang="en-US" sz="1600" dirty="0"/>
              <a:t>Inform and shape our next moves; Require focused listening and observation</a:t>
            </a:r>
          </a:p>
        </p:txBody>
      </p:sp>
      <p:sp>
        <p:nvSpPr>
          <p:cNvPr id="30" name="TextBox 29">
            <a:extLst>
              <a:ext uri="{FF2B5EF4-FFF2-40B4-BE49-F238E27FC236}">
                <a16:creationId xmlns:a16="http://schemas.microsoft.com/office/drawing/2014/main" id="{B611A806-A6C0-2111-DEFB-E509C8CE11AD}"/>
              </a:ext>
            </a:extLst>
          </p:cNvPr>
          <p:cNvSpPr txBox="1"/>
          <p:nvPr/>
        </p:nvSpPr>
        <p:spPr>
          <a:xfrm>
            <a:off x="2929404" y="1133059"/>
            <a:ext cx="987771" cy="461665"/>
          </a:xfrm>
          <a:prstGeom prst="rect">
            <a:avLst/>
          </a:prstGeom>
          <a:noFill/>
        </p:spPr>
        <p:txBody>
          <a:bodyPr wrap="none" rtlCol="0">
            <a:spAutoFit/>
          </a:bodyPr>
          <a:lstStyle/>
          <a:p>
            <a:r>
              <a:rPr lang="en-US" sz="2400" b="1" i="1" dirty="0">
                <a:solidFill>
                  <a:schemeClr val="tx1">
                    <a:lumMod val="65000"/>
                    <a:lumOff val="35000"/>
                  </a:schemeClr>
                </a:solidFill>
              </a:rPr>
              <a:t>TYPE</a:t>
            </a:r>
          </a:p>
        </p:txBody>
      </p:sp>
    </p:spTree>
    <p:extLst>
      <p:ext uri="{BB962C8B-B14F-4D97-AF65-F5344CB8AC3E}">
        <p14:creationId xmlns:p14="http://schemas.microsoft.com/office/powerpoint/2010/main" val="3978107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F3FFF-8680-4205-3B6A-804FF710F214}"/>
              </a:ext>
            </a:extLst>
          </p:cNvPr>
          <p:cNvSpPr>
            <a:spLocks noGrp="1"/>
          </p:cNvSpPr>
          <p:nvPr>
            <p:ph type="title"/>
          </p:nvPr>
        </p:nvSpPr>
        <p:spPr>
          <a:xfrm>
            <a:off x="631825" y="476250"/>
            <a:ext cx="10188575" cy="489365"/>
          </a:xfrm>
        </p:spPr>
        <p:txBody>
          <a:bodyPr/>
          <a:lstStyle/>
          <a:p>
            <a:r>
              <a:rPr lang="en-US" sz="3200" dirty="0">
                <a:solidFill>
                  <a:schemeClr val="accent1"/>
                </a:solidFill>
              </a:rPr>
              <a:t>Two quick polls:</a:t>
            </a:r>
          </a:p>
        </p:txBody>
      </p:sp>
      <p:sp>
        <p:nvSpPr>
          <p:cNvPr id="5" name="Text Placeholder 4">
            <a:extLst>
              <a:ext uri="{FF2B5EF4-FFF2-40B4-BE49-F238E27FC236}">
                <a16:creationId xmlns:a16="http://schemas.microsoft.com/office/drawing/2014/main" id="{05C3A366-1D77-2F4A-F834-26D8ED036D77}"/>
              </a:ext>
            </a:extLst>
          </p:cNvPr>
          <p:cNvSpPr>
            <a:spLocks noGrp="1"/>
          </p:cNvSpPr>
          <p:nvPr>
            <p:ph type="body" sz="quarter" idx="10"/>
          </p:nvPr>
        </p:nvSpPr>
        <p:spPr>
          <a:xfrm>
            <a:off x="631825" y="1412316"/>
            <a:ext cx="5257800" cy="4786313"/>
          </a:xfrm>
        </p:spPr>
        <p:txBody>
          <a:bodyPr/>
          <a:lstStyle/>
          <a:p>
            <a:r>
              <a:rPr lang="en-US" sz="2400" b="1" dirty="0"/>
              <a:t>Digital IEP Software Platforms</a:t>
            </a:r>
          </a:p>
          <a:p>
            <a:pPr marL="457200" indent="-457200">
              <a:buFont typeface="+mj-lt"/>
              <a:buAutoNum type="alphaUcPeriod"/>
            </a:pPr>
            <a:r>
              <a:rPr lang="en-US" dirty="0"/>
              <a:t>We have a required state-adopted digital IEP software platform.</a:t>
            </a:r>
          </a:p>
          <a:p>
            <a:pPr marL="457200" indent="-457200">
              <a:buFont typeface="+mj-lt"/>
              <a:buAutoNum type="alphaUcPeriod"/>
            </a:pPr>
            <a:r>
              <a:rPr lang="en-US" dirty="0"/>
              <a:t>We have a recommended state-adopted digital IEP software platform.</a:t>
            </a:r>
          </a:p>
          <a:p>
            <a:pPr marL="457200" indent="-457200">
              <a:buFont typeface="+mj-lt"/>
              <a:buAutoNum type="alphaUcPeriod"/>
            </a:pPr>
            <a:r>
              <a:rPr lang="en-US" dirty="0"/>
              <a:t>We do not have any requirements or recommendations; districts are free to choose their own IEP software platforms.</a:t>
            </a:r>
          </a:p>
          <a:p>
            <a:pPr marL="457200" indent="-457200">
              <a:buFont typeface="+mj-lt"/>
              <a:buAutoNum type="alphaUcPeriod"/>
            </a:pPr>
            <a:r>
              <a:rPr lang="en-US" dirty="0"/>
              <a:t>I’m not sure.</a:t>
            </a:r>
          </a:p>
        </p:txBody>
      </p:sp>
      <p:sp>
        <p:nvSpPr>
          <p:cNvPr id="6" name="Text Placeholder 5">
            <a:extLst>
              <a:ext uri="{FF2B5EF4-FFF2-40B4-BE49-F238E27FC236}">
                <a16:creationId xmlns:a16="http://schemas.microsoft.com/office/drawing/2014/main" id="{14E1E3BB-FB84-EBC4-8417-3B6ED5898AEC}"/>
              </a:ext>
            </a:extLst>
          </p:cNvPr>
          <p:cNvSpPr>
            <a:spLocks noGrp="1"/>
          </p:cNvSpPr>
          <p:nvPr>
            <p:ph type="body" sz="quarter" idx="11"/>
          </p:nvPr>
        </p:nvSpPr>
        <p:spPr/>
        <p:txBody>
          <a:bodyPr/>
          <a:lstStyle/>
          <a:p>
            <a:r>
              <a:rPr lang="en-US" sz="2400" b="1" dirty="0"/>
              <a:t>IEP Forms or Templates</a:t>
            </a:r>
          </a:p>
          <a:p>
            <a:pPr marL="457200" indent="-457200">
              <a:buFont typeface="+mj-lt"/>
              <a:buAutoNum type="alphaUcPeriod"/>
            </a:pPr>
            <a:r>
              <a:rPr lang="en-US" dirty="0"/>
              <a:t>We have a mandated statewide IEP form or template.</a:t>
            </a:r>
          </a:p>
          <a:p>
            <a:pPr marL="457200" indent="-457200">
              <a:buFont typeface="+mj-lt"/>
              <a:buAutoNum type="alphaUcPeriod"/>
            </a:pPr>
            <a:r>
              <a:rPr lang="en-US" dirty="0"/>
              <a:t>We have an optional or recommended statewide IEP form or template.</a:t>
            </a:r>
          </a:p>
          <a:p>
            <a:pPr marL="457200" indent="-457200">
              <a:buFont typeface="+mj-lt"/>
              <a:buAutoNum type="alphaUcPeriod"/>
            </a:pPr>
            <a:r>
              <a:rPr lang="en-US" dirty="0"/>
              <a:t>We do not have any mandates or recommendations; districts are free to create their own IEP form or template.</a:t>
            </a:r>
          </a:p>
          <a:p>
            <a:pPr marL="457200" indent="-457200">
              <a:buFont typeface="+mj-lt"/>
              <a:buAutoNum type="alphaUcPeriod"/>
            </a:pPr>
            <a:r>
              <a:rPr lang="en-US" dirty="0"/>
              <a:t>I’m not sure.</a:t>
            </a:r>
          </a:p>
          <a:p>
            <a:endParaRPr lang="en-US" dirty="0"/>
          </a:p>
        </p:txBody>
      </p:sp>
      <p:sp>
        <p:nvSpPr>
          <p:cNvPr id="8" name="TextBox 7">
            <a:extLst>
              <a:ext uri="{FF2B5EF4-FFF2-40B4-BE49-F238E27FC236}">
                <a16:creationId xmlns:a16="http://schemas.microsoft.com/office/drawing/2014/main" id="{46543AD4-AA4D-6D61-9928-A93676147627}"/>
              </a:ext>
            </a:extLst>
          </p:cNvPr>
          <p:cNvSpPr txBox="1"/>
          <p:nvPr/>
        </p:nvSpPr>
        <p:spPr>
          <a:xfrm>
            <a:off x="6324600" y="4801291"/>
            <a:ext cx="4613892" cy="1323439"/>
          </a:xfrm>
          <a:prstGeom prst="rect">
            <a:avLst/>
          </a:prstGeom>
          <a:noFill/>
        </p:spPr>
        <p:txBody>
          <a:bodyPr wrap="none" rtlCol="0">
            <a:spAutoFit/>
          </a:bodyPr>
          <a:lstStyle/>
          <a:p>
            <a:r>
              <a:rPr lang="en-US" sz="2000" i="1" dirty="0">
                <a:solidFill>
                  <a:schemeClr val="accent1"/>
                </a:solidFill>
              </a:rPr>
              <a:t>As of December 2024 –</a:t>
            </a:r>
          </a:p>
          <a:p>
            <a:r>
              <a:rPr lang="en-US" sz="2000" b="1" dirty="0">
                <a:solidFill>
                  <a:schemeClr val="accent1"/>
                </a:solidFill>
              </a:rPr>
              <a:t>44</a:t>
            </a:r>
            <a:r>
              <a:rPr lang="en-US" sz="2000" dirty="0">
                <a:solidFill>
                  <a:schemeClr val="accent1"/>
                </a:solidFill>
              </a:rPr>
              <a:t> states had state-adopted IEP forms:</a:t>
            </a:r>
          </a:p>
          <a:p>
            <a:pPr marL="285750" indent="-285750">
              <a:buFont typeface="Arial" panose="020B0604020202020204" pitchFamily="34" charset="0"/>
              <a:buChar char="•"/>
            </a:pPr>
            <a:r>
              <a:rPr lang="en-US" sz="2000" dirty="0">
                <a:solidFill>
                  <a:schemeClr val="accent1"/>
                </a:solidFill>
              </a:rPr>
              <a:t>Mandated use in </a:t>
            </a:r>
            <a:r>
              <a:rPr lang="en-US" sz="2000" b="1" dirty="0">
                <a:solidFill>
                  <a:schemeClr val="accent1"/>
                </a:solidFill>
              </a:rPr>
              <a:t>18</a:t>
            </a:r>
            <a:r>
              <a:rPr lang="en-US" sz="2000" dirty="0">
                <a:solidFill>
                  <a:schemeClr val="accent1"/>
                </a:solidFill>
              </a:rPr>
              <a:t> states</a:t>
            </a:r>
          </a:p>
          <a:p>
            <a:pPr marL="285750" indent="-285750">
              <a:buFont typeface="Arial" panose="020B0604020202020204" pitchFamily="34" charset="0"/>
              <a:buChar char="•"/>
            </a:pPr>
            <a:r>
              <a:rPr lang="en-US" sz="2000" dirty="0">
                <a:solidFill>
                  <a:schemeClr val="accent1"/>
                </a:solidFill>
              </a:rPr>
              <a:t>Optional use in </a:t>
            </a:r>
            <a:r>
              <a:rPr lang="en-US" sz="2000" b="1" dirty="0">
                <a:solidFill>
                  <a:schemeClr val="accent1"/>
                </a:solidFill>
              </a:rPr>
              <a:t>26</a:t>
            </a:r>
            <a:r>
              <a:rPr lang="en-US" sz="2000" dirty="0">
                <a:solidFill>
                  <a:schemeClr val="accent1"/>
                </a:solidFill>
              </a:rPr>
              <a:t> states</a:t>
            </a:r>
          </a:p>
        </p:txBody>
      </p:sp>
      <p:sp>
        <p:nvSpPr>
          <p:cNvPr id="9" name="TextBox 8">
            <a:extLst>
              <a:ext uri="{FF2B5EF4-FFF2-40B4-BE49-F238E27FC236}">
                <a16:creationId xmlns:a16="http://schemas.microsoft.com/office/drawing/2014/main" id="{0D236A52-9087-37D3-B1B8-ED3F3AC36CA7}"/>
              </a:ext>
            </a:extLst>
          </p:cNvPr>
          <p:cNvSpPr txBox="1"/>
          <p:nvPr/>
        </p:nvSpPr>
        <p:spPr>
          <a:xfrm>
            <a:off x="631825" y="4801291"/>
            <a:ext cx="4899226" cy="1323439"/>
          </a:xfrm>
          <a:prstGeom prst="rect">
            <a:avLst/>
          </a:prstGeom>
          <a:noFill/>
        </p:spPr>
        <p:txBody>
          <a:bodyPr wrap="none" rtlCol="0">
            <a:spAutoFit/>
          </a:bodyPr>
          <a:lstStyle/>
          <a:p>
            <a:r>
              <a:rPr lang="en-US" sz="2000" i="1" dirty="0">
                <a:solidFill>
                  <a:schemeClr val="accent1"/>
                </a:solidFill>
              </a:rPr>
              <a:t>As of December 2024 –</a:t>
            </a:r>
          </a:p>
          <a:p>
            <a:r>
              <a:rPr lang="en-US" sz="2000" b="1" dirty="0">
                <a:solidFill>
                  <a:schemeClr val="accent1"/>
                </a:solidFill>
              </a:rPr>
              <a:t>20</a:t>
            </a:r>
            <a:r>
              <a:rPr lang="en-US" sz="2000" dirty="0">
                <a:solidFill>
                  <a:schemeClr val="accent1"/>
                </a:solidFill>
              </a:rPr>
              <a:t> states had state-adopted IEP platform:</a:t>
            </a:r>
          </a:p>
          <a:p>
            <a:pPr marL="285750" indent="-285750">
              <a:buFont typeface="Arial" panose="020B0604020202020204" pitchFamily="34" charset="0"/>
              <a:buChar char="•"/>
            </a:pPr>
            <a:r>
              <a:rPr lang="en-US" sz="2000" dirty="0">
                <a:solidFill>
                  <a:schemeClr val="accent1"/>
                </a:solidFill>
              </a:rPr>
              <a:t>Mandated use in </a:t>
            </a:r>
            <a:r>
              <a:rPr lang="en-US" sz="2000" b="1" dirty="0">
                <a:solidFill>
                  <a:schemeClr val="accent1"/>
                </a:solidFill>
              </a:rPr>
              <a:t>8</a:t>
            </a:r>
            <a:r>
              <a:rPr lang="en-US" sz="2000" dirty="0">
                <a:solidFill>
                  <a:schemeClr val="accent1"/>
                </a:solidFill>
              </a:rPr>
              <a:t> states </a:t>
            </a:r>
          </a:p>
          <a:p>
            <a:pPr marL="285750" indent="-285750">
              <a:buFont typeface="Arial" panose="020B0604020202020204" pitchFamily="34" charset="0"/>
              <a:buChar char="•"/>
            </a:pPr>
            <a:r>
              <a:rPr lang="en-US" sz="2000" dirty="0">
                <a:solidFill>
                  <a:schemeClr val="accent1"/>
                </a:solidFill>
              </a:rPr>
              <a:t>Optional use in </a:t>
            </a:r>
            <a:r>
              <a:rPr lang="en-US" sz="2000" b="1" dirty="0">
                <a:solidFill>
                  <a:schemeClr val="accent1"/>
                </a:solidFill>
              </a:rPr>
              <a:t>12</a:t>
            </a:r>
            <a:r>
              <a:rPr lang="en-US" sz="2000" dirty="0">
                <a:solidFill>
                  <a:schemeClr val="accent1"/>
                </a:solidFill>
              </a:rPr>
              <a:t> states</a:t>
            </a:r>
          </a:p>
        </p:txBody>
      </p:sp>
      <p:sp>
        <p:nvSpPr>
          <p:cNvPr id="10" name="TextBox 9">
            <a:extLst>
              <a:ext uri="{FF2B5EF4-FFF2-40B4-BE49-F238E27FC236}">
                <a16:creationId xmlns:a16="http://schemas.microsoft.com/office/drawing/2014/main" id="{15CB6109-156F-B4E2-6E24-854884A38928}"/>
              </a:ext>
            </a:extLst>
          </p:cNvPr>
          <p:cNvSpPr txBox="1"/>
          <p:nvPr/>
        </p:nvSpPr>
        <p:spPr>
          <a:xfrm>
            <a:off x="4370294" y="6381750"/>
            <a:ext cx="7765267" cy="430887"/>
          </a:xfrm>
          <a:prstGeom prst="rect">
            <a:avLst/>
          </a:prstGeom>
          <a:noFill/>
        </p:spPr>
        <p:txBody>
          <a:bodyPr wrap="none" rtlCol="0">
            <a:spAutoFit/>
          </a:bodyPr>
          <a:lstStyle/>
          <a:p>
            <a:r>
              <a:rPr lang="en-US" sz="1100" dirty="0"/>
              <a:t>Prater, S. et al (2024, December). </a:t>
            </a:r>
            <a:r>
              <a:rPr lang="en-US" sz="1100" i="1" dirty="0"/>
              <a:t>Individualized Education Program (IEP) Form and Digital Platform Landscape Analysis</a:t>
            </a:r>
            <a:r>
              <a:rPr lang="en-US" sz="1100" dirty="0"/>
              <a:t>.</a:t>
            </a:r>
          </a:p>
          <a:p>
            <a:r>
              <a:rPr lang="en-US" sz="1100" dirty="0"/>
              <a:t>American Institutes of Research. </a:t>
            </a:r>
            <a:endParaRPr lang="en-US" sz="1100" dirty="0">
              <a:effectLst/>
            </a:endParaRPr>
          </a:p>
        </p:txBody>
      </p:sp>
      <p:pic>
        <p:nvPicPr>
          <p:cNvPr id="11" name="Picture 10">
            <a:extLst>
              <a:ext uri="{FF2B5EF4-FFF2-40B4-BE49-F238E27FC236}">
                <a16:creationId xmlns:a16="http://schemas.microsoft.com/office/drawing/2014/main" id="{9CA30703-D56C-2A90-C4F2-C64D8EDFEC34}"/>
              </a:ext>
            </a:extLst>
          </p:cNvPr>
          <p:cNvPicPr>
            <a:picLocks noChangeAspect="1"/>
          </p:cNvPicPr>
          <p:nvPr/>
        </p:nvPicPr>
        <p:blipFill>
          <a:blip r:embed="rId3"/>
          <a:stretch>
            <a:fillRect/>
          </a:stretch>
        </p:blipFill>
        <p:spPr>
          <a:xfrm>
            <a:off x="7653655" y="349178"/>
            <a:ext cx="3284837" cy="688108"/>
          </a:xfrm>
          <a:prstGeom prst="rect">
            <a:avLst/>
          </a:prstGeom>
        </p:spPr>
      </p:pic>
    </p:spTree>
    <p:extLst>
      <p:ext uri="{BB962C8B-B14F-4D97-AF65-F5344CB8AC3E}">
        <p14:creationId xmlns:p14="http://schemas.microsoft.com/office/powerpoint/2010/main" val="224216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dissolve">
                                      <p:cBhvr>
                                        <p:cTn id="12" dur="500"/>
                                        <p:tgtEl>
                                          <p:spTgt spid="6">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dissolve">
                                      <p:cBhvr>
                                        <p:cTn id="15" dur="500"/>
                                        <p:tgtEl>
                                          <p:spTgt spid="6">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dissolve">
                                      <p:cBhvr>
                                        <p:cTn id="18" dur="500"/>
                                        <p:tgtEl>
                                          <p:spTgt spid="6">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dissolve">
                                      <p:cBhvr>
                                        <p:cTn id="21" dur="500"/>
                                        <p:tgtEl>
                                          <p:spTgt spid="6">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dissolve">
                                      <p:cBhvr>
                                        <p:cTn id="24" dur="500"/>
                                        <p:tgtEl>
                                          <p:spTgt spid="6">
                                            <p:txEl>
                                              <p:pRg st="4" end="4"/>
                                            </p:txEl>
                                          </p:spTgt>
                                        </p:tgtEl>
                                      </p:cBhvr>
                                    </p:animEffect>
                                  </p:childTnLst>
                                </p:cTn>
                              </p:par>
                              <p:par>
                                <p:cTn id="25" presetID="3" presetClass="emph" presetSubtype="2" fill="hold" grpId="0" nodeType="withEffect">
                                  <p:stCondLst>
                                    <p:cond delay="0"/>
                                  </p:stCondLst>
                                  <p:childTnLst>
                                    <p:animClr clrSpc="rgb" dir="cw">
                                      <p:cBhvr override="childStyle">
                                        <p:cTn id="26" dur="500" fill="hold"/>
                                        <p:tgtEl>
                                          <p:spTgt spid="5">
                                            <p:txEl>
                                              <p:pRg st="0" end="0"/>
                                            </p:txEl>
                                          </p:spTgt>
                                        </p:tgtEl>
                                        <p:attrNameLst>
                                          <p:attrName>style.color</p:attrName>
                                        </p:attrNameLst>
                                      </p:cBhvr>
                                      <p:to>
                                        <a:srgbClr val="929292"/>
                                      </p:to>
                                    </p:animClr>
                                  </p:childTnLst>
                                </p:cTn>
                              </p:par>
                              <p:par>
                                <p:cTn id="27" presetID="3" presetClass="emph" presetSubtype="2" fill="hold" grpId="0" nodeType="withEffect">
                                  <p:stCondLst>
                                    <p:cond delay="0"/>
                                  </p:stCondLst>
                                  <p:childTnLst>
                                    <p:animClr clrSpc="rgb" dir="cw">
                                      <p:cBhvr override="childStyle">
                                        <p:cTn id="28" dur="500" fill="hold"/>
                                        <p:tgtEl>
                                          <p:spTgt spid="5">
                                            <p:txEl>
                                              <p:pRg st="1" end="1"/>
                                            </p:txEl>
                                          </p:spTgt>
                                        </p:tgtEl>
                                        <p:attrNameLst>
                                          <p:attrName>style.color</p:attrName>
                                        </p:attrNameLst>
                                      </p:cBhvr>
                                      <p:to>
                                        <a:srgbClr val="929292"/>
                                      </p:to>
                                    </p:animClr>
                                  </p:childTnLst>
                                </p:cTn>
                              </p:par>
                              <p:par>
                                <p:cTn id="29" presetID="3" presetClass="emph" presetSubtype="2" fill="hold" grpId="0" nodeType="withEffect">
                                  <p:stCondLst>
                                    <p:cond delay="0"/>
                                  </p:stCondLst>
                                  <p:childTnLst>
                                    <p:animClr clrSpc="rgb" dir="cw">
                                      <p:cBhvr override="childStyle">
                                        <p:cTn id="30" dur="500" fill="hold"/>
                                        <p:tgtEl>
                                          <p:spTgt spid="5">
                                            <p:txEl>
                                              <p:pRg st="2" end="2"/>
                                            </p:txEl>
                                          </p:spTgt>
                                        </p:tgtEl>
                                        <p:attrNameLst>
                                          <p:attrName>style.color</p:attrName>
                                        </p:attrNameLst>
                                      </p:cBhvr>
                                      <p:to>
                                        <a:srgbClr val="929292"/>
                                      </p:to>
                                    </p:animClr>
                                  </p:childTnLst>
                                </p:cTn>
                              </p:par>
                              <p:par>
                                <p:cTn id="31" presetID="3" presetClass="emph" presetSubtype="2" fill="hold" grpId="0" nodeType="withEffect">
                                  <p:stCondLst>
                                    <p:cond delay="0"/>
                                  </p:stCondLst>
                                  <p:childTnLst>
                                    <p:animClr clrSpc="rgb" dir="cw">
                                      <p:cBhvr override="childStyle">
                                        <p:cTn id="32" dur="500" fill="hold"/>
                                        <p:tgtEl>
                                          <p:spTgt spid="5">
                                            <p:txEl>
                                              <p:pRg st="3" end="3"/>
                                            </p:txEl>
                                          </p:spTgt>
                                        </p:tgtEl>
                                        <p:attrNameLst>
                                          <p:attrName>style.color</p:attrName>
                                        </p:attrNameLst>
                                      </p:cBhvr>
                                      <p:to>
                                        <a:srgbClr val="929292"/>
                                      </p:to>
                                    </p:animClr>
                                  </p:childTnLst>
                                </p:cTn>
                              </p:par>
                              <p:par>
                                <p:cTn id="33" presetID="3" presetClass="emph" presetSubtype="2" fill="hold" grpId="0" nodeType="withEffect">
                                  <p:stCondLst>
                                    <p:cond delay="0"/>
                                  </p:stCondLst>
                                  <p:childTnLst>
                                    <p:animClr clrSpc="rgb" dir="cw">
                                      <p:cBhvr override="childStyle">
                                        <p:cTn id="34" dur="500" fill="hold"/>
                                        <p:tgtEl>
                                          <p:spTgt spid="5">
                                            <p:txEl>
                                              <p:pRg st="4" end="4"/>
                                            </p:txEl>
                                          </p:spTgt>
                                        </p:tgtEl>
                                        <p:attrNameLst>
                                          <p:attrName>style.color</p:attrName>
                                        </p:attrNameLst>
                                      </p:cBhvr>
                                      <p:to>
                                        <a:srgbClr val="929292"/>
                                      </p:to>
                                    </p:animClr>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dissolv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uiExpand="1" build="p"/>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8F1F4226-5831-72F8-61F3-B3663C6A2810}"/>
              </a:ext>
            </a:extLst>
          </p:cNvPr>
          <p:cNvSpPr>
            <a:spLocks noGrp="1"/>
          </p:cNvSpPr>
          <p:nvPr>
            <p:ph type="title"/>
          </p:nvPr>
        </p:nvSpPr>
        <p:spPr>
          <a:xfrm>
            <a:off x="631825" y="519193"/>
            <a:ext cx="9966158" cy="821763"/>
          </a:xfrm>
        </p:spPr>
        <p:txBody>
          <a:bodyPr/>
          <a:lstStyle/>
          <a:p>
            <a:r>
              <a:rPr lang="en-US" dirty="0">
                <a:solidFill>
                  <a:schemeClr val="accent1"/>
                </a:solidFill>
              </a:rPr>
              <a:t>You may experience issues harmonizing data across LEAs within your state…</a:t>
            </a:r>
          </a:p>
        </p:txBody>
      </p:sp>
      <p:sp>
        <p:nvSpPr>
          <p:cNvPr id="47" name="Content Placeholder 46">
            <a:extLst>
              <a:ext uri="{FF2B5EF4-FFF2-40B4-BE49-F238E27FC236}">
                <a16:creationId xmlns:a16="http://schemas.microsoft.com/office/drawing/2014/main" id="{E002075B-C341-6C44-514D-31AFE9A0867D}"/>
              </a:ext>
            </a:extLst>
          </p:cNvPr>
          <p:cNvSpPr>
            <a:spLocks noGrp="1"/>
          </p:cNvSpPr>
          <p:nvPr>
            <p:ph idx="1"/>
          </p:nvPr>
        </p:nvSpPr>
        <p:spPr>
          <a:xfrm>
            <a:off x="636401" y="1028188"/>
            <a:ext cx="10919198" cy="608714"/>
          </a:xfrm>
        </p:spPr>
        <p:txBody>
          <a:bodyPr>
            <a:normAutofit/>
          </a:bodyPr>
          <a:lstStyle/>
          <a:p>
            <a:endParaRPr lang="en-US" dirty="0"/>
          </a:p>
          <a:p>
            <a:endParaRPr lang="en-US" sz="1800" i="1" dirty="0"/>
          </a:p>
        </p:txBody>
      </p:sp>
      <p:grpSp>
        <p:nvGrpSpPr>
          <p:cNvPr id="6" name="Group 5">
            <a:extLst>
              <a:ext uri="{FF2B5EF4-FFF2-40B4-BE49-F238E27FC236}">
                <a16:creationId xmlns:a16="http://schemas.microsoft.com/office/drawing/2014/main" id="{81801985-A341-0032-3987-40E15100C5B3}"/>
              </a:ext>
            </a:extLst>
          </p:cNvPr>
          <p:cNvGrpSpPr/>
          <p:nvPr/>
        </p:nvGrpSpPr>
        <p:grpSpPr>
          <a:xfrm>
            <a:off x="3228287" y="1538237"/>
            <a:ext cx="1464463" cy="1781933"/>
            <a:chOff x="6341165" y="79516"/>
            <a:chExt cx="5620453" cy="5974289"/>
          </a:xfrm>
        </p:grpSpPr>
        <p:pic>
          <p:nvPicPr>
            <p:cNvPr id="7" name="Picture 6">
              <a:extLst>
                <a:ext uri="{FF2B5EF4-FFF2-40B4-BE49-F238E27FC236}">
                  <a16:creationId xmlns:a16="http://schemas.microsoft.com/office/drawing/2014/main" id="{6C149105-917E-60F6-9DA8-E77EA73F137D}"/>
                </a:ext>
              </a:extLst>
            </p:cNvPr>
            <p:cNvPicPr>
              <a:picLocks noChangeAspect="1"/>
            </p:cNvPicPr>
            <p:nvPr/>
          </p:nvPicPr>
          <p:blipFill>
            <a:blip r:embed="rId3"/>
            <a:srcRect b="4918"/>
            <a:stretch>
              <a:fillRect/>
            </a:stretch>
          </p:blipFill>
          <p:spPr>
            <a:xfrm>
              <a:off x="6341165" y="79516"/>
              <a:ext cx="5620453" cy="5974289"/>
            </a:xfrm>
            <a:prstGeom prst="rect">
              <a:avLst/>
            </a:prstGeom>
            <a:ln>
              <a:solidFill>
                <a:schemeClr val="tx1"/>
              </a:solidFill>
            </a:ln>
          </p:spPr>
        </p:pic>
        <p:sp>
          <p:nvSpPr>
            <p:cNvPr id="8" name="Rectangle 7">
              <a:extLst>
                <a:ext uri="{FF2B5EF4-FFF2-40B4-BE49-F238E27FC236}">
                  <a16:creationId xmlns:a16="http://schemas.microsoft.com/office/drawing/2014/main" id="{79D73ED8-133B-E32C-272F-7BA268E18E28}"/>
                </a:ext>
              </a:extLst>
            </p:cNvPr>
            <p:cNvSpPr/>
            <p:nvPr/>
          </p:nvSpPr>
          <p:spPr>
            <a:xfrm>
              <a:off x="7166113" y="258418"/>
              <a:ext cx="964096"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4CD9A81-CEA3-22F5-0CD9-54C44BBF43FB}"/>
                </a:ext>
              </a:extLst>
            </p:cNvPr>
            <p:cNvSpPr/>
            <p:nvPr/>
          </p:nvSpPr>
          <p:spPr>
            <a:xfrm>
              <a:off x="9713844" y="266614"/>
              <a:ext cx="632791"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7DACAA7-3D2D-99D1-7DD8-F2E860F240E8}"/>
                </a:ext>
              </a:extLst>
            </p:cNvPr>
            <p:cNvSpPr/>
            <p:nvPr/>
          </p:nvSpPr>
          <p:spPr>
            <a:xfrm>
              <a:off x="11039061" y="258418"/>
              <a:ext cx="891209" cy="16722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89E0C75-E47A-0B20-E77E-08AF27D76125}"/>
                </a:ext>
              </a:extLst>
            </p:cNvPr>
            <p:cNvSpPr/>
            <p:nvPr/>
          </p:nvSpPr>
          <p:spPr>
            <a:xfrm>
              <a:off x="9693965" y="1408423"/>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6D030C-9C7B-606A-DFFF-D0A286D18626}"/>
                </a:ext>
              </a:extLst>
            </p:cNvPr>
            <p:cNvSpPr/>
            <p:nvPr/>
          </p:nvSpPr>
          <p:spPr>
            <a:xfrm>
              <a:off x="6581361" y="3061252"/>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7C2E10-9F25-A88C-6800-E0378306B82C}"/>
                </a:ext>
              </a:extLst>
            </p:cNvPr>
            <p:cNvSpPr/>
            <p:nvPr/>
          </p:nvSpPr>
          <p:spPr>
            <a:xfrm>
              <a:off x="9556473" y="5290551"/>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5C67132-9DD2-C2E1-04BE-72050BD05CA5}"/>
                </a:ext>
              </a:extLst>
            </p:cNvPr>
            <p:cNvSpPr/>
            <p:nvPr/>
          </p:nvSpPr>
          <p:spPr>
            <a:xfrm>
              <a:off x="6581361" y="3449258"/>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2802624-730B-0D36-0C4A-FEBFF7985E00}"/>
                </a:ext>
              </a:extLst>
            </p:cNvPr>
            <p:cNvSpPr/>
            <p:nvPr/>
          </p:nvSpPr>
          <p:spPr>
            <a:xfrm>
              <a:off x="10040178" y="2309571"/>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EA2A7AF-0400-8988-BDA3-197CFDA82E0D}"/>
                </a:ext>
              </a:extLst>
            </p:cNvPr>
            <p:cNvSpPr/>
            <p:nvPr/>
          </p:nvSpPr>
          <p:spPr>
            <a:xfrm>
              <a:off x="6581361" y="4138371"/>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5614F45-A482-FF01-6B79-1F20B8A0EAD8}"/>
                </a:ext>
              </a:extLst>
            </p:cNvPr>
            <p:cNvSpPr/>
            <p:nvPr/>
          </p:nvSpPr>
          <p:spPr>
            <a:xfrm>
              <a:off x="11625470" y="5566293"/>
              <a:ext cx="274983" cy="15902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9" name="Picture 18">
            <a:extLst>
              <a:ext uri="{FF2B5EF4-FFF2-40B4-BE49-F238E27FC236}">
                <a16:creationId xmlns:a16="http://schemas.microsoft.com/office/drawing/2014/main" id="{5AE09E76-E001-0497-DBCB-8BCA5E8D97A5}"/>
              </a:ext>
            </a:extLst>
          </p:cNvPr>
          <p:cNvPicPr>
            <a:picLocks noChangeAspect="1"/>
          </p:cNvPicPr>
          <p:nvPr/>
        </p:nvPicPr>
        <p:blipFill rotWithShape="1">
          <a:blip r:embed="rId4"/>
          <a:srcRect b="12029"/>
          <a:stretch/>
        </p:blipFill>
        <p:spPr>
          <a:xfrm>
            <a:off x="5536283" y="1538237"/>
            <a:ext cx="1565497" cy="1803232"/>
          </a:xfrm>
          <a:prstGeom prst="rect">
            <a:avLst/>
          </a:prstGeom>
          <a:ln>
            <a:solidFill>
              <a:schemeClr val="tx1"/>
            </a:solidFill>
          </a:ln>
        </p:spPr>
      </p:pic>
      <p:pic>
        <p:nvPicPr>
          <p:cNvPr id="20" name="Picture 19">
            <a:extLst>
              <a:ext uri="{FF2B5EF4-FFF2-40B4-BE49-F238E27FC236}">
                <a16:creationId xmlns:a16="http://schemas.microsoft.com/office/drawing/2014/main" id="{036BCBD8-7D43-C02A-5240-D5E53E199756}"/>
              </a:ext>
            </a:extLst>
          </p:cNvPr>
          <p:cNvPicPr>
            <a:picLocks noChangeAspect="1"/>
          </p:cNvPicPr>
          <p:nvPr/>
        </p:nvPicPr>
        <p:blipFill>
          <a:blip r:embed="rId5"/>
          <a:srcRect l="4033" r="1836"/>
          <a:stretch/>
        </p:blipFill>
        <p:spPr>
          <a:xfrm>
            <a:off x="7763792" y="1538237"/>
            <a:ext cx="1565497" cy="1840728"/>
          </a:xfrm>
          <a:prstGeom prst="rect">
            <a:avLst/>
          </a:prstGeom>
          <a:ln>
            <a:solidFill>
              <a:schemeClr val="tx1"/>
            </a:solidFill>
          </a:ln>
        </p:spPr>
      </p:pic>
      <p:sp>
        <p:nvSpPr>
          <p:cNvPr id="21" name="TextBox 20">
            <a:extLst>
              <a:ext uri="{FF2B5EF4-FFF2-40B4-BE49-F238E27FC236}">
                <a16:creationId xmlns:a16="http://schemas.microsoft.com/office/drawing/2014/main" id="{67E61A84-11C8-ADBD-74D7-83F1DEF6B10E}"/>
              </a:ext>
            </a:extLst>
          </p:cNvPr>
          <p:cNvSpPr txBox="1"/>
          <p:nvPr/>
        </p:nvSpPr>
        <p:spPr>
          <a:xfrm>
            <a:off x="3359520" y="3345734"/>
            <a:ext cx="1201996" cy="369332"/>
          </a:xfrm>
          <a:prstGeom prst="rect">
            <a:avLst/>
          </a:prstGeom>
          <a:noFill/>
        </p:spPr>
        <p:txBody>
          <a:bodyPr wrap="none" rtlCol="0">
            <a:spAutoFit/>
          </a:bodyPr>
          <a:lstStyle/>
          <a:p>
            <a:r>
              <a:rPr lang="en-US" b="1" i="1" dirty="0"/>
              <a:t>District A</a:t>
            </a:r>
          </a:p>
        </p:txBody>
      </p:sp>
      <p:sp>
        <p:nvSpPr>
          <p:cNvPr id="22" name="TextBox 21">
            <a:extLst>
              <a:ext uri="{FF2B5EF4-FFF2-40B4-BE49-F238E27FC236}">
                <a16:creationId xmlns:a16="http://schemas.microsoft.com/office/drawing/2014/main" id="{329E77A0-F2E8-80FD-EA85-F3A4CDB1FD1C}"/>
              </a:ext>
            </a:extLst>
          </p:cNvPr>
          <p:cNvSpPr txBox="1"/>
          <p:nvPr/>
        </p:nvSpPr>
        <p:spPr>
          <a:xfrm>
            <a:off x="5713737" y="3345734"/>
            <a:ext cx="1210588" cy="369332"/>
          </a:xfrm>
          <a:prstGeom prst="rect">
            <a:avLst/>
          </a:prstGeom>
          <a:noFill/>
        </p:spPr>
        <p:txBody>
          <a:bodyPr wrap="none" rtlCol="0">
            <a:spAutoFit/>
          </a:bodyPr>
          <a:lstStyle/>
          <a:p>
            <a:r>
              <a:rPr lang="en-US" b="1" i="1" dirty="0"/>
              <a:t>District B</a:t>
            </a:r>
          </a:p>
        </p:txBody>
      </p:sp>
      <p:sp>
        <p:nvSpPr>
          <p:cNvPr id="23" name="TextBox 22">
            <a:extLst>
              <a:ext uri="{FF2B5EF4-FFF2-40B4-BE49-F238E27FC236}">
                <a16:creationId xmlns:a16="http://schemas.microsoft.com/office/drawing/2014/main" id="{73F01AE1-525F-E610-1176-1312FD0FB8E9}"/>
              </a:ext>
            </a:extLst>
          </p:cNvPr>
          <p:cNvSpPr txBox="1"/>
          <p:nvPr/>
        </p:nvSpPr>
        <p:spPr>
          <a:xfrm>
            <a:off x="7986395" y="3359186"/>
            <a:ext cx="1201996" cy="369332"/>
          </a:xfrm>
          <a:prstGeom prst="rect">
            <a:avLst/>
          </a:prstGeom>
          <a:noFill/>
        </p:spPr>
        <p:txBody>
          <a:bodyPr wrap="none" rtlCol="0">
            <a:spAutoFit/>
          </a:bodyPr>
          <a:lstStyle/>
          <a:p>
            <a:r>
              <a:rPr lang="en-US" b="1" i="1" dirty="0"/>
              <a:t>District C</a:t>
            </a:r>
          </a:p>
        </p:txBody>
      </p:sp>
      <p:pic>
        <p:nvPicPr>
          <p:cNvPr id="24" name="Picture 23">
            <a:extLst>
              <a:ext uri="{FF2B5EF4-FFF2-40B4-BE49-F238E27FC236}">
                <a16:creationId xmlns:a16="http://schemas.microsoft.com/office/drawing/2014/main" id="{8C6996EE-B5FA-308C-E8F5-F0CF99C9747C}"/>
              </a:ext>
            </a:extLst>
          </p:cNvPr>
          <p:cNvPicPr>
            <a:picLocks noChangeAspect="1"/>
          </p:cNvPicPr>
          <p:nvPr/>
        </p:nvPicPr>
        <p:blipFill>
          <a:blip r:embed="rId5">
            <a:duotone>
              <a:schemeClr val="accent1">
                <a:shade val="45000"/>
                <a:satMod val="135000"/>
              </a:schemeClr>
              <a:prstClr val="white"/>
            </a:duotone>
          </a:blip>
          <a:srcRect l="4033" r="1836"/>
          <a:stretch/>
        </p:blipFill>
        <p:spPr>
          <a:xfrm>
            <a:off x="5536283" y="4688386"/>
            <a:ext cx="1565497" cy="1840728"/>
          </a:xfrm>
          <a:prstGeom prst="rect">
            <a:avLst/>
          </a:prstGeom>
          <a:ln>
            <a:solidFill>
              <a:schemeClr val="accent1"/>
            </a:solidFill>
          </a:ln>
        </p:spPr>
      </p:pic>
      <p:cxnSp>
        <p:nvCxnSpPr>
          <p:cNvPr id="26" name="Straight Arrow Connector 25">
            <a:extLst>
              <a:ext uri="{FF2B5EF4-FFF2-40B4-BE49-F238E27FC236}">
                <a16:creationId xmlns:a16="http://schemas.microsoft.com/office/drawing/2014/main" id="{AF7076E3-E7E9-0C1F-BA7C-BD8FADB0D0E9}"/>
              </a:ext>
            </a:extLst>
          </p:cNvPr>
          <p:cNvCxnSpPr>
            <a:cxnSpLocks/>
            <a:stCxn id="21" idx="2"/>
          </p:cNvCxnSpPr>
          <p:nvPr/>
        </p:nvCxnSpPr>
        <p:spPr>
          <a:xfrm>
            <a:off x="3960518" y="3715066"/>
            <a:ext cx="2178175" cy="8759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C29D22F-9FD9-3B95-CCEE-6E4C77924491}"/>
              </a:ext>
            </a:extLst>
          </p:cNvPr>
          <p:cNvCxnSpPr>
            <a:cxnSpLocks/>
            <a:stCxn id="22" idx="2"/>
          </p:cNvCxnSpPr>
          <p:nvPr/>
        </p:nvCxnSpPr>
        <p:spPr>
          <a:xfrm>
            <a:off x="6319031" y="3715066"/>
            <a:ext cx="0" cy="8759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9F7013F-2688-B85E-6F13-6FE9F3161601}"/>
              </a:ext>
            </a:extLst>
          </p:cNvPr>
          <p:cNvCxnSpPr>
            <a:cxnSpLocks/>
            <a:stCxn id="23" idx="2"/>
          </p:cNvCxnSpPr>
          <p:nvPr/>
        </p:nvCxnSpPr>
        <p:spPr>
          <a:xfrm flipH="1">
            <a:off x="6541635" y="3728518"/>
            <a:ext cx="2045758" cy="86247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2DA7924-2B69-7912-473E-A3A13B8856AB}"/>
              </a:ext>
            </a:extLst>
          </p:cNvPr>
          <p:cNvSpPr txBox="1"/>
          <p:nvPr/>
        </p:nvSpPr>
        <p:spPr>
          <a:xfrm>
            <a:off x="7871661" y="4299849"/>
            <a:ext cx="3180807" cy="400110"/>
          </a:xfrm>
          <a:prstGeom prst="rect">
            <a:avLst/>
          </a:prstGeom>
          <a:noFill/>
        </p:spPr>
        <p:txBody>
          <a:bodyPr wrap="none" rtlCol="0">
            <a:spAutoFit/>
          </a:bodyPr>
          <a:lstStyle/>
          <a:p>
            <a:r>
              <a:rPr lang="en-US" sz="2000" b="1" i="1" dirty="0">
                <a:solidFill>
                  <a:schemeClr val="accent1"/>
                </a:solidFill>
              </a:rPr>
              <a:t>Common State Template</a:t>
            </a:r>
          </a:p>
        </p:txBody>
      </p:sp>
      <p:sp>
        <p:nvSpPr>
          <p:cNvPr id="48" name="TextBox 47">
            <a:extLst>
              <a:ext uri="{FF2B5EF4-FFF2-40B4-BE49-F238E27FC236}">
                <a16:creationId xmlns:a16="http://schemas.microsoft.com/office/drawing/2014/main" id="{12B5E9BD-8AC6-F229-3B8F-6FF2B1946FDF}"/>
              </a:ext>
            </a:extLst>
          </p:cNvPr>
          <p:cNvSpPr txBox="1"/>
          <p:nvPr/>
        </p:nvSpPr>
        <p:spPr>
          <a:xfrm>
            <a:off x="1828952" y="4302152"/>
            <a:ext cx="2491388" cy="400110"/>
          </a:xfrm>
          <a:prstGeom prst="rect">
            <a:avLst/>
          </a:prstGeom>
          <a:noFill/>
        </p:spPr>
        <p:txBody>
          <a:bodyPr wrap="none" rtlCol="0">
            <a:spAutoFit/>
          </a:bodyPr>
          <a:lstStyle/>
          <a:p>
            <a:r>
              <a:rPr lang="en-US" sz="2000" b="1" i="1" dirty="0">
                <a:solidFill>
                  <a:schemeClr val="accent1"/>
                </a:solidFill>
              </a:rPr>
              <a:t>Extracting Insights</a:t>
            </a:r>
          </a:p>
        </p:txBody>
      </p:sp>
      <p:sp>
        <p:nvSpPr>
          <p:cNvPr id="49" name="TextBox 48">
            <a:extLst>
              <a:ext uri="{FF2B5EF4-FFF2-40B4-BE49-F238E27FC236}">
                <a16:creationId xmlns:a16="http://schemas.microsoft.com/office/drawing/2014/main" id="{3245F4A9-1CAE-0B57-1752-546FBAB77973}"/>
              </a:ext>
            </a:extLst>
          </p:cNvPr>
          <p:cNvSpPr txBox="1"/>
          <p:nvPr/>
        </p:nvSpPr>
        <p:spPr>
          <a:xfrm>
            <a:off x="1297268" y="4697048"/>
            <a:ext cx="3862037" cy="923330"/>
          </a:xfrm>
          <a:prstGeom prst="rect">
            <a:avLst/>
          </a:prstGeom>
          <a:noFill/>
        </p:spPr>
        <p:txBody>
          <a:bodyPr wrap="square" rtlCol="0">
            <a:spAutoFit/>
          </a:bodyPr>
          <a:lstStyle/>
          <a:p>
            <a:r>
              <a:rPr lang="en-US" i="1" dirty="0"/>
              <a:t>…If you don’t have a required digital platform or common IEP template and want to review current data.</a:t>
            </a:r>
          </a:p>
        </p:txBody>
      </p:sp>
      <p:sp>
        <p:nvSpPr>
          <p:cNvPr id="50" name="TextBox 49">
            <a:extLst>
              <a:ext uri="{FF2B5EF4-FFF2-40B4-BE49-F238E27FC236}">
                <a16:creationId xmlns:a16="http://schemas.microsoft.com/office/drawing/2014/main" id="{ACFFABD5-786E-FF8D-3B10-4DEF2D9B67EA}"/>
              </a:ext>
            </a:extLst>
          </p:cNvPr>
          <p:cNvSpPr txBox="1"/>
          <p:nvPr/>
        </p:nvSpPr>
        <p:spPr>
          <a:xfrm>
            <a:off x="7420394" y="4680125"/>
            <a:ext cx="4319083" cy="923330"/>
          </a:xfrm>
          <a:prstGeom prst="rect">
            <a:avLst/>
          </a:prstGeom>
          <a:noFill/>
        </p:spPr>
        <p:txBody>
          <a:bodyPr wrap="square" rtlCol="0">
            <a:spAutoFit/>
          </a:bodyPr>
          <a:lstStyle/>
          <a:p>
            <a:r>
              <a:rPr lang="en-US" i="1" dirty="0"/>
              <a:t>…If you switch to a new digital platform or adopt a common IEP template and want to review historical data.</a:t>
            </a:r>
          </a:p>
        </p:txBody>
      </p:sp>
      <p:pic>
        <p:nvPicPr>
          <p:cNvPr id="51" name="Picture 50">
            <a:extLst>
              <a:ext uri="{FF2B5EF4-FFF2-40B4-BE49-F238E27FC236}">
                <a16:creationId xmlns:a16="http://schemas.microsoft.com/office/drawing/2014/main" id="{791689C7-30D2-DF61-D68B-0EDAA8DF17EB}"/>
              </a:ext>
            </a:extLst>
          </p:cNvPr>
          <p:cNvPicPr>
            <a:picLocks noChangeAspect="1"/>
          </p:cNvPicPr>
          <p:nvPr/>
        </p:nvPicPr>
        <p:blipFill>
          <a:blip r:embed="rId6"/>
          <a:stretch>
            <a:fillRect/>
          </a:stretch>
        </p:blipFill>
        <p:spPr>
          <a:xfrm>
            <a:off x="8620323" y="5899401"/>
            <a:ext cx="3284837" cy="688108"/>
          </a:xfrm>
          <a:prstGeom prst="rect">
            <a:avLst/>
          </a:prstGeom>
        </p:spPr>
      </p:pic>
    </p:spTree>
    <p:extLst>
      <p:ext uri="{BB962C8B-B14F-4D97-AF65-F5344CB8AC3E}">
        <p14:creationId xmlns:p14="http://schemas.microsoft.com/office/powerpoint/2010/main" val="384251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2B57-1918-AF3F-42CD-C4698AFBF08A}"/>
              </a:ext>
            </a:extLst>
          </p:cNvPr>
          <p:cNvSpPr>
            <a:spLocks noGrp="1"/>
          </p:cNvSpPr>
          <p:nvPr>
            <p:ph type="title"/>
          </p:nvPr>
        </p:nvSpPr>
        <p:spPr>
          <a:xfrm>
            <a:off x="631824" y="519193"/>
            <a:ext cx="7013159" cy="433965"/>
          </a:xfrm>
        </p:spPr>
        <p:txBody>
          <a:bodyPr/>
          <a:lstStyle/>
          <a:p>
            <a:r>
              <a:rPr lang="en-US" dirty="0">
                <a:solidFill>
                  <a:schemeClr val="accent1"/>
                </a:solidFill>
              </a:rPr>
              <a:t>What do we mean by “harmonize?”</a:t>
            </a:r>
          </a:p>
        </p:txBody>
      </p:sp>
      <p:sp>
        <p:nvSpPr>
          <p:cNvPr id="3" name="Content Placeholder 2">
            <a:extLst>
              <a:ext uri="{FF2B5EF4-FFF2-40B4-BE49-F238E27FC236}">
                <a16:creationId xmlns:a16="http://schemas.microsoft.com/office/drawing/2014/main" id="{28F95124-F025-CEE4-1B1D-35760D4BCB0E}"/>
              </a:ext>
            </a:extLst>
          </p:cNvPr>
          <p:cNvSpPr>
            <a:spLocks noGrp="1"/>
          </p:cNvSpPr>
          <p:nvPr>
            <p:ph idx="1"/>
          </p:nvPr>
        </p:nvSpPr>
        <p:spPr>
          <a:xfrm>
            <a:off x="631824" y="2063046"/>
            <a:ext cx="4746999" cy="3847067"/>
          </a:xfrm>
        </p:spPr>
        <p:txBody>
          <a:bodyPr>
            <a:normAutofit/>
          </a:bodyPr>
          <a:lstStyle/>
          <a:p>
            <a:r>
              <a:rPr lang="en-US" dirty="0"/>
              <a:t>Many IEP systems allow for the use of free-text entry fields. </a:t>
            </a:r>
          </a:p>
          <a:p>
            <a:pPr marL="342900" indent="-342900">
              <a:buFont typeface="Arial" panose="020B0604020202020204" pitchFamily="34" charset="0"/>
              <a:buChar char="•"/>
            </a:pPr>
            <a:endParaRPr lang="en-US" dirty="0"/>
          </a:p>
          <a:p>
            <a:r>
              <a:rPr lang="en-US" dirty="0"/>
              <a:t>These free-text entry fields will produce variations in terminology across a data set even within a district.</a:t>
            </a:r>
          </a:p>
          <a:p>
            <a:pPr marL="342900" indent="-342900">
              <a:buFont typeface="Arial" panose="020B0604020202020204" pitchFamily="34" charset="0"/>
              <a:buChar char="•"/>
            </a:pPr>
            <a:endParaRPr lang="en-US" dirty="0"/>
          </a:p>
          <a:p>
            <a:r>
              <a:rPr lang="en-US" dirty="0"/>
              <a:t>This problem expands as the number of authors increases.</a:t>
            </a:r>
          </a:p>
        </p:txBody>
      </p:sp>
      <p:graphicFrame>
        <p:nvGraphicFramePr>
          <p:cNvPr id="4" name="Table 3" descr="Illustration of some of 54 different versions of “direct speech and language” services written into IEPs after aggregating to the state level.">
            <a:extLst>
              <a:ext uri="{FF2B5EF4-FFF2-40B4-BE49-F238E27FC236}">
                <a16:creationId xmlns:a16="http://schemas.microsoft.com/office/drawing/2014/main" id="{DD907881-051F-2B48-99F2-6D564FA6EFA1}"/>
              </a:ext>
            </a:extLst>
          </p:cNvPr>
          <p:cNvGraphicFramePr>
            <a:graphicFrameLocks noGrp="1"/>
          </p:cNvGraphicFramePr>
          <p:nvPr>
            <p:extLst>
              <p:ext uri="{D42A27DB-BD31-4B8C-83A1-F6EECF244321}">
                <p14:modId xmlns:p14="http://schemas.microsoft.com/office/powerpoint/2010/main" val="1909917050"/>
              </p:ext>
            </p:extLst>
          </p:nvPr>
        </p:nvGraphicFramePr>
        <p:xfrm>
          <a:off x="5701927" y="1569556"/>
          <a:ext cx="5894024" cy="4462944"/>
        </p:xfrm>
        <a:graphic>
          <a:graphicData uri="http://schemas.openxmlformats.org/drawingml/2006/table">
            <a:tbl>
              <a:tblPr/>
              <a:tblGrid>
                <a:gridCol w="4676277">
                  <a:extLst>
                    <a:ext uri="{9D8B030D-6E8A-4147-A177-3AD203B41FA5}">
                      <a16:colId xmlns:a16="http://schemas.microsoft.com/office/drawing/2014/main" val="1578391196"/>
                    </a:ext>
                  </a:extLst>
                </a:gridCol>
                <a:gridCol w="1217747">
                  <a:extLst>
                    <a:ext uri="{9D8B030D-6E8A-4147-A177-3AD203B41FA5}">
                      <a16:colId xmlns:a16="http://schemas.microsoft.com/office/drawing/2014/main" val="1477096933"/>
                    </a:ext>
                  </a:extLst>
                </a:gridCol>
              </a:tblGrid>
              <a:tr h="6498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FFFFFF"/>
                          </a:solidFill>
                          <a:effectLst/>
                          <a:latin typeface="Times New Roman" panose="02020603050405020304" pitchFamily="18" charset="0"/>
                        </a:rPr>
                        <a:t>Service Category Examples in IEPs</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44546A"/>
                    </a:solidFill>
                  </a:tcPr>
                </a:tc>
                <a:tc>
                  <a:txBody>
                    <a:bodyPr/>
                    <a:lstStyle/>
                    <a:p>
                      <a:pPr algn="ctr" fontAlgn="ctr"/>
                      <a:r>
                        <a:rPr lang="en-US" sz="1800" b="1" i="0" u="none" strike="noStrike" dirty="0">
                          <a:solidFill>
                            <a:srgbClr val="FFFFFF"/>
                          </a:solidFill>
                          <a:effectLst/>
                          <a:latin typeface="Times New Roman" panose="02020603050405020304" pitchFamily="18" charset="0"/>
                        </a:rPr>
                        <a:t># Unique Descriptors</a:t>
                      </a:r>
                    </a:p>
                  </a:txBody>
                  <a:tcPr marL="6904" marR="6904" marT="6904"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2145049589"/>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Direct speech language services</a:t>
                      </a:r>
                    </a:p>
                  </a:txBody>
                  <a:tcPr marL="6904" marR="6904" marT="6904" marB="0" anchor="b">
                    <a:lnL w="12700" cap="flat" cmpd="sng" algn="ctr">
                      <a:solidFill>
                        <a:schemeClr val="tx1"/>
                      </a:solidFill>
                      <a:prstDash val="solid"/>
                      <a:round/>
                      <a:headEnd type="none" w="med" len="med"/>
                      <a:tailEnd type="none" w="med" len="med"/>
                    </a:lnL>
                    <a:lnR>
                      <a:noFill/>
                    </a:lnR>
                    <a:lnB>
                      <a:noFill/>
                    </a:lnB>
                    <a:solidFill>
                      <a:srgbClr val="D6DCE4"/>
                    </a:solidFill>
                  </a:tcPr>
                </a:tc>
                <a:tc rowSpan="13">
                  <a:txBody>
                    <a:bodyPr/>
                    <a:lstStyle/>
                    <a:p>
                      <a:pPr algn="ctr" fontAlgn="ctr"/>
                      <a:r>
                        <a:rPr lang="en-US" sz="1800" b="0" i="0" u="none" strike="noStrike" dirty="0">
                          <a:solidFill>
                            <a:srgbClr val="000000"/>
                          </a:solidFill>
                          <a:effectLst/>
                          <a:latin typeface="Times New Roman" panose="02020603050405020304" pitchFamily="18" charset="0"/>
                        </a:rPr>
                        <a:t>54</a:t>
                      </a:r>
                    </a:p>
                  </a:txBody>
                  <a:tcPr marL="6904" marR="6904" marT="6904"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DCE4"/>
                    </a:solidFill>
                  </a:tcPr>
                </a:tc>
                <a:extLst>
                  <a:ext uri="{0D108BD9-81ED-4DB2-BD59-A6C34878D82A}">
                    <a16:rowId xmlns:a16="http://schemas.microsoft.com/office/drawing/2014/main" val="1967041906"/>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Direct speech services</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237759560"/>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Group speech and language</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761185626"/>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Group speech and language therapy</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382832366"/>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Related service: speech/language therapy (1%)</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1941881270"/>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Related speech/language therapy (1%)</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3380262208"/>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RELATED – speech/language</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2149501016"/>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Speech</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2830240507"/>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Speech language </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427216286"/>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Speech/language</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1077720371"/>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Speech/Language Therapy.</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486131120"/>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Speech language therapy</a:t>
                      </a:r>
                    </a:p>
                  </a:txBody>
                  <a:tcPr marL="6904" marR="6904" marT="6904" marB="0" anchor="b">
                    <a:lnL w="12700" cap="flat" cmpd="sng" algn="ctr">
                      <a:solidFill>
                        <a:schemeClr val="tx1"/>
                      </a:solidFill>
                      <a:prstDash val="solid"/>
                      <a:round/>
                      <a:headEnd type="none" w="med" len="med"/>
                      <a:tailEnd type="none" w="med" len="med"/>
                    </a:lnL>
                    <a:lnR>
                      <a:noFill/>
                    </a:lnR>
                    <a:lnT>
                      <a:noFill/>
                    </a:lnT>
                    <a:lnB>
                      <a:noFill/>
                    </a:lnB>
                    <a:solidFill>
                      <a:srgbClr val="D6DCE4"/>
                    </a:solidFill>
                  </a:tcPr>
                </a:tc>
                <a:tc vMerge="1">
                  <a:txBody>
                    <a:bodyPr/>
                    <a:lstStyle/>
                    <a:p>
                      <a:endParaRPr lang="en-US"/>
                    </a:p>
                  </a:txBody>
                  <a:tcPr/>
                </a:tc>
                <a:extLst>
                  <a:ext uri="{0D108BD9-81ED-4DB2-BD59-A6C34878D82A}">
                    <a16:rowId xmlns:a16="http://schemas.microsoft.com/office/drawing/2014/main" val="1824492892"/>
                  </a:ext>
                </a:extLst>
              </a:tr>
              <a:tr h="293314">
                <a:tc>
                  <a:txBody>
                    <a:bodyPr/>
                    <a:lstStyle/>
                    <a:p>
                      <a:pPr algn="l" fontAlgn="b"/>
                      <a:r>
                        <a:rPr lang="en-US" sz="1600" b="0" i="0" u="none" strike="noStrike" dirty="0">
                          <a:solidFill>
                            <a:srgbClr val="000000"/>
                          </a:solidFill>
                          <a:effectLst/>
                          <a:latin typeface="Times New Roman" panose="02020603050405020304" pitchFamily="18" charset="0"/>
                        </a:rPr>
                        <a:t>  Speech+ add. support &amp; mtgs not to exceed 4 </a:t>
                      </a:r>
                      <a:r>
                        <a:rPr lang="en-US" sz="1600" b="0" i="0" u="none" strike="noStrike" dirty="0" err="1">
                          <a:solidFill>
                            <a:srgbClr val="000000"/>
                          </a:solidFill>
                          <a:effectLst/>
                          <a:latin typeface="Times New Roman" panose="02020603050405020304" pitchFamily="18" charset="0"/>
                        </a:rPr>
                        <a:t>hrs</a:t>
                      </a:r>
                      <a:r>
                        <a:rPr lang="en-US" sz="1600" b="0" i="0" u="none" strike="noStrike" dirty="0">
                          <a:solidFill>
                            <a:srgbClr val="000000"/>
                          </a:solidFill>
                          <a:effectLst/>
                          <a:latin typeface="Times New Roman" panose="02020603050405020304" pitchFamily="18" charset="0"/>
                        </a:rPr>
                        <a:t>/</a:t>
                      </a:r>
                      <a:r>
                        <a:rPr lang="en-US" sz="1600" b="0" i="0" u="none" strike="noStrike" dirty="0" err="1">
                          <a:solidFill>
                            <a:srgbClr val="000000"/>
                          </a:solidFill>
                          <a:effectLst/>
                          <a:latin typeface="Times New Roman" panose="02020603050405020304" pitchFamily="18" charset="0"/>
                        </a:rPr>
                        <a:t>mo</a:t>
                      </a:r>
                      <a:endParaRPr lang="en-US" sz="1600" b="0" i="0" u="none" strike="noStrike" dirty="0">
                        <a:solidFill>
                          <a:srgbClr val="000000"/>
                        </a:solidFill>
                        <a:effectLst/>
                        <a:latin typeface="Times New Roman" panose="02020603050405020304" pitchFamily="18" charset="0"/>
                      </a:endParaRPr>
                    </a:p>
                  </a:txBody>
                  <a:tcPr marL="6904" marR="6904" marT="6904"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6DCE4"/>
                    </a:solidFill>
                  </a:tcPr>
                </a:tc>
                <a:tc vMerge="1">
                  <a:txBody>
                    <a:bodyPr/>
                    <a:lstStyle/>
                    <a:p>
                      <a:endParaRPr lang="en-US"/>
                    </a:p>
                  </a:txBody>
                  <a:tcPr/>
                </a:tc>
                <a:extLst>
                  <a:ext uri="{0D108BD9-81ED-4DB2-BD59-A6C34878D82A}">
                    <a16:rowId xmlns:a16="http://schemas.microsoft.com/office/drawing/2014/main" val="1235653091"/>
                  </a:ext>
                </a:extLst>
              </a:tr>
            </a:tbl>
          </a:graphicData>
        </a:graphic>
      </p:graphicFrame>
      <p:sp>
        <p:nvSpPr>
          <p:cNvPr id="5" name="TextBox 4">
            <a:extLst>
              <a:ext uri="{FF2B5EF4-FFF2-40B4-BE49-F238E27FC236}">
                <a16:creationId xmlns:a16="http://schemas.microsoft.com/office/drawing/2014/main" id="{C2EB70DC-0B75-CA8A-EE57-015B5FBD7E72}"/>
              </a:ext>
            </a:extLst>
          </p:cNvPr>
          <p:cNvSpPr txBox="1"/>
          <p:nvPr/>
        </p:nvSpPr>
        <p:spPr>
          <a:xfrm>
            <a:off x="603859" y="1067458"/>
            <a:ext cx="10992092" cy="369332"/>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b="1" dirty="0"/>
              <a:t>Example 1: </a:t>
            </a:r>
            <a:r>
              <a:rPr lang="en-US" dirty="0"/>
              <a:t>Free-text entry of services provided in state database of IEPs.</a:t>
            </a:r>
            <a:endParaRPr dirty="0"/>
          </a:p>
        </p:txBody>
      </p:sp>
      <p:pic>
        <p:nvPicPr>
          <p:cNvPr id="8" name="Picture 7">
            <a:extLst>
              <a:ext uri="{FF2B5EF4-FFF2-40B4-BE49-F238E27FC236}">
                <a16:creationId xmlns:a16="http://schemas.microsoft.com/office/drawing/2014/main" id="{2903A96A-E494-424D-1530-100A4E99162C}"/>
              </a:ext>
            </a:extLst>
          </p:cNvPr>
          <p:cNvPicPr>
            <a:picLocks noChangeAspect="1"/>
          </p:cNvPicPr>
          <p:nvPr/>
        </p:nvPicPr>
        <p:blipFill>
          <a:blip r:embed="rId3"/>
          <a:stretch>
            <a:fillRect/>
          </a:stretch>
        </p:blipFill>
        <p:spPr>
          <a:xfrm>
            <a:off x="8445500" y="499759"/>
            <a:ext cx="2497846" cy="523249"/>
          </a:xfrm>
          <a:prstGeom prst="rect">
            <a:avLst/>
          </a:prstGeom>
        </p:spPr>
      </p:pic>
    </p:spTree>
    <p:extLst>
      <p:ext uri="{BB962C8B-B14F-4D97-AF65-F5344CB8AC3E}">
        <p14:creationId xmlns:p14="http://schemas.microsoft.com/office/powerpoint/2010/main" val="3514378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B2E24-543D-0F5F-FD37-299AC6BF593B}"/>
              </a:ext>
            </a:extLst>
          </p:cNvPr>
          <p:cNvSpPr>
            <a:spLocks noGrp="1"/>
          </p:cNvSpPr>
          <p:nvPr>
            <p:ph type="title"/>
          </p:nvPr>
        </p:nvSpPr>
        <p:spPr>
          <a:xfrm>
            <a:off x="631825" y="519193"/>
            <a:ext cx="9966158" cy="433965"/>
          </a:xfrm>
        </p:spPr>
        <p:txBody>
          <a:bodyPr/>
          <a:lstStyle/>
          <a:p>
            <a:r>
              <a:rPr lang="en-US" dirty="0">
                <a:solidFill>
                  <a:schemeClr val="accent1"/>
                </a:solidFill>
              </a:rPr>
              <a:t>What do we mean by “harmonize?”</a:t>
            </a:r>
            <a:endParaRPr lang="en-US" dirty="0"/>
          </a:p>
        </p:txBody>
      </p:sp>
      <p:graphicFrame>
        <p:nvGraphicFramePr>
          <p:cNvPr id="4" name="Content Placeholder 3">
            <a:extLst>
              <a:ext uri="{FF2B5EF4-FFF2-40B4-BE49-F238E27FC236}">
                <a16:creationId xmlns:a16="http://schemas.microsoft.com/office/drawing/2014/main" id="{8F36762B-AFD9-045E-408C-4858A807AFE5}"/>
              </a:ext>
            </a:extLst>
          </p:cNvPr>
          <p:cNvGraphicFramePr>
            <a:graphicFrameLocks noGrp="1"/>
          </p:cNvGraphicFramePr>
          <p:nvPr>
            <p:ph idx="1"/>
            <p:extLst>
              <p:ext uri="{D42A27DB-BD31-4B8C-83A1-F6EECF244321}">
                <p14:modId xmlns:p14="http://schemas.microsoft.com/office/powerpoint/2010/main" val="736966470"/>
              </p:ext>
            </p:extLst>
          </p:nvPr>
        </p:nvGraphicFramePr>
        <p:xfrm>
          <a:off x="6680843" y="1601890"/>
          <a:ext cx="4902408" cy="5046742"/>
        </p:xfrm>
        <a:graphic>
          <a:graphicData uri="http://schemas.openxmlformats.org/drawingml/2006/table">
            <a:tbl>
              <a:tblPr>
                <a:tableStyleId>{5C22544A-7EE6-4342-B048-85BDC9FD1C3A}</a:tableStyleId>
              </a:tblPr>
              <a:tblGrid>
                <a:gridCol w="3436277">
                  <a:extLst>
                    <a:ext uri="{9D8B030D-6E8A-4147-A177-3AD203B41FA5}">
                      <a16:colId xmlns:a16="http://schemas.microsoft.com/office/drawing/2014/main" val="548017684"/>
                    </a:ext>
                  </a:extLst>
                </a:gridCol>
                <a:gridCol w="736345">
                  <a:extLst>
                    <a:ext uri="{9D8B030D-6E8A-4147-A177-3AD203B41FA5}">
                      <a16:colId xmlns:a16="http://schemas.microsoft.com/office/drawing/2014/main" val="1879567687"/>
                    </a:ext>
                  </a:extLst>
                </a:gridCol>
                <a:gridCol w="729786">
                  <a:extLst>
                    <a:ext uri="{9D8B030D-6E8A-4147-A177-3AD203B41FA5}">
                      <a16:colId xmlns:a16="http://schemas.microsoft.com/office/drawing/2014/main" val="1973451607"/>
                    </a:ext>
                  </a:extLst>
                </a:gridCol>
              </a:tblGrid>
              <a:tr h="350646">
                <a:tc gridSpan="3">
                  <a:txBody>
                    <a:bodyPr/>
                    <a:lstStyle/>
                    <a:p>
                      <a:pPr algn="ctr" fontAlgn="b">
                        <a:buNone/>
                      </a:pPr>
                      <a:r>
                        <a:rPr lang="en-US" sz="1400" b="1" u="none" strike="noStrike" dirty="0">
                          <a:solidFill>
                            <a:schemeClr val="bg1"/>
                          </a:solidFill>
                          <a:effectLst/>
                        </a:rPr>
                        <a:t>Annual goal areas listed in one ISD’s IEPs</a:t>
                      </a:r>
                      <a:endParaRPr lang="en-US" sz="1400" b="1" i="0" u="none" strike="noStrike" dirty="0">
                        <a:solidFill>
                          <a:schemeClr val="bg1"/>
                        </a:solidFill>
                        <a:effectLst/>
                        <a:latin typeface="Calibri" panose="020F0502020204030204" pitchFamily="34" charset="0"/>
                      </a:endParaRPr>
                    </a:p>
                  </a:txBody>
                  <a:tcPr marL="9036" marR="9036" marT="9036" marB="0" anchor="ctr">
                    <a:lnB w="38100" cap="flat" cmpd="sng" algn="ctr">
                      <a:solidFill>
                        <a:schemeClr val="bg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pPr algn="l" fontAlgn="b">
                        <a:buNone/>
                      </a:pPr>
                      <a:endParaRPr lang="en-US" sz="1000" b="0" i="0" u="none" strike="noStrike" dirty="0">
                        <a:effectLst/>
                        <a:latin typeface="Calibri" panose="020F0502020204030204" pitchFamily="34" charset="0"/>
                      </a:endParaRPr>
                    </a:p>
                  </a:txBody>
                  <a:tcPr marL="9036" marR="9036" marT="9036" marB="0" anchor="b"/>
                </a:tc>
                <a:extLst>
                  <a:ext uri="{0D108BD9-81ED-4DB2-BD59-A6C34878D82A}">
                    <a16:rowId xmlns:a16="http://schemas.microsoft.com/office/drawing/2014/main" val="387932507"/>
                  </a:ext>
                </a:extLst>
              </a:tr>
              <a:tr h="276297">
                <a:tc>
                  <a:txBody>
                    <a:bodyPr/>
                    <a:lstStyle/>
                    <a:p>
                      <a:pPr marL="57150" indent="0" algn="l" fontAlgn="b">
                        <a:buNone/>
                        <a:tabLst/>
                      </a:pPr>
                      <a:r>
                        <a:rPr lang="en-US" sz="1400" b="1" i="0" u="none" strike="noStrike" dirty="0">
                          <a:effectLst/>
                          <a:latin typeface="+mn-lt"/>
                        </a:rPr>
                        <a:t>Goal area</a:t>
                      </a:r>
                    </a:p>
                  </a:txBody>
                  <a:tcPr marL="9036" marR="9036" marT="9036" marB="0" anchor="ctr">
                    <a:lnT w="38100" cap="flat" cmpd="sng" algn="ctr">
                      <a:solidFill>
                        <a:schemeClr val="bg1"/>
                      </a:solidFill>
                      <a:prstDash val="solid"/>
                      <a:round/>
                      <a:headEnd type="none" w="med" len="med"/>
                      <a:tailEnd type="none" w="med" len="med"/>
                    </a:lnT>
                    <a:solidFill>
                      <a:srgbClr val="CCD1EA"/>
                    </a:solidFill>
                  </a:tcPr>
                </a:tc>
                <a:tc>
                  <a:txBody>
                    <a:bodyPr/>
                    <a:lstStyle/>
                    <a:p>
                      <a:pPr algn="r" fontAlgn="b">
                        <a:buNone/>
                      </a:pPr>
                      <a:r>
                        <a:rPr lang="en-US" sz="1400" b="1" i="0" u="none" strike="noStrike" dirty="0">
                          <a:effectLst/>
                          <a:latin typeface="+mn-lt"/>
                        </a:rPr>
                        <a:t>Number</a:t>
                      </a:r>
                    </a:p>
                  </a:txBody>
                  <a:tcPr marL="9036" marR="9036" marT="9036" marB="0" anchor="ctr">
                    <a:lnT w="38100" cap="flat" cmpd="sng" algn="ctr">
                      <a:solidFill>
                        <a:schemeClr val="bg1"/>
                      </a:solidFill>
                      <a:prstDash val="solid"/>
                      <a:round/>
                      <a:headEnd type="none" w="med" len="med"/>
                      <a:tailEnd type="none" w="med" len="med"/>
                    </a:lnT>
                    <a:solidFill>
                      <a:srgbClr val="CCD1EA"/>
                    </a:solidFill>
                  </a:tcPr>
                </a:tc>
                <a:tc>
                  <a:txBody>
                    <a:bodyPr/>
                    <a:lstStyle/>
                    <a:p>
                      <a:pPr algn="r" fontAlgn="b">
                        <a:buNone/>
                      </a:pPr>
                      <a:r>
                        <a:rPr lang="en-US" sz="1400" b="1" i="0" u="none" strike="noStrike" dirty="0">
                          <a:effectLst/>
                          <a:latin typeface="+mn-lt"/>
                        </a:rPr>
                        <a:t>Percent</a:t>
                      </a:r>
                    </a:p>
                  </a:txBody>
                  <a:tcPr marL="9036" marR="9036" marT="9036" marB="0" anchor="ctr">
                    <a:lnT w="38100" cap="flat" cmpd="sng" algn="ctr">
                      <a:solidFill>
                        <a:schemeClr val="bg1"/>
                      </a:solidFill>
                      <a:prstDash val="solid"/>
                      <a:round/>
                      <a:headEnd type="none" w="med" len="med"/>
                      <a:tailEnd type="none" w="med" len="med"/>
                    </a:lnT>
                    <a:solidFill>
                      <a:srgbClr val="CCD1EA"/>
                    </a:solidFill>
                  </a:tcPr>
                </a:tc>
                <a:extLst>
                  <a:ext uri="{0D108BD9-81ED-4DB2-BD59-A6C34878D82A}">
                    <a16:rowId xmlns:a16="http://schemas.microsoft.com/office/drawing/2014/main" val="1573236049"/>
                  </a:ext>
                </a:extLst>
              </a:tr>
              <a:tr h="192574">
                <a:tc>
                  <a:txBody>
                    <a:bodyPr/>
                    <a:lstStyle/>
                    <a:p>
                      <a:pPr algn="l" fontAlgn="b">
                        <a:buNone/>
                      </a:pPr>
                      <a:r>
                        <a:rPr lang="en-US" sz="1100" u="none" strike="noStrike" dirty="0">
                          <a:effectLst/>
                        </a:rPr>
                        <a:t>  Socio-Emotional/Behavioral</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204</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10%</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59532948"/>
                  </a:ext>
                </a:extLst>
              </a:tr>
              <a:tr h="192574">
                <a:tc>
                  <a:txBody>
                    <a:bodyPr/>
                    <a:lstStyle/>
                    <a:p>
                      <a:pPr algn="l" fontAlgn="b">
                        <a:buNone/>
                      </a:pPr>
                      <a:r>
                        <a:rPr lang="en-US" sz="1100" u="none" strike="noStrike" dirty="0">
                          <a:effectLst/>
                        </a:rPr>
                        <a:t>  Executive Functioning</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8</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&lt;0.5%</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12292589"/>
                  </a:ext>
                </a:extLst>
              </a:tr>
              <a:tr h="192574">
                <a:tc>
                  <a:txBody>
                    <a:bodyPr/>
                    <a:lstStyle/>
                    <a:p>
                      <a:pPr algn="l" fontAlgn="b">
                        <a:buNone/>
                      </a:pPr>
                      <a:r>
                        <a:rPr lang="en-US" sz="1100" u="none" strike="noStrike" dirty="0">
                          <a:effectLst/>
                        </a:rPr>
                        <a:t>  Executive Functioning Skills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3</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&lt;0.2%</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81764662"/>
                  </a:ext>
                </a:extLst>
              </a:tr>
              <a:tr h="375468">
                <a:tc>
                  <a:txBody>
                    <a:bodyPr/>
                    <a:lstStyle/>
                    <a:p>
                      <a:pPr algn="l" fontAlgn="b">
                        <a:buNone/>
                      </a:pPr>
                      <a:r>
                        <a:rPr lang="en-US" sz="1100" u="none" strike="noStrike" dirty="0">
                          <a:effectLst/>
                        </a:rPr>
                        <a:t>  Executive Functioning, Work completion/handing in   </a:t>
                      </a:r>
                    </a:p>
                    <a:p>
                      <a:pPr algn="l" fontAlgn="b">
                        <a:buNone/>
                      </a:pPr>
                      <a:r>
                        <a:rPr lang="en-US" sz="1100" u="none" strike="noStrike" dirty="0">
                          <a:effectLst/>
                        </a:rPr>
                        <a:t>  assignments, Working independently</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1</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&lt;0.1%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74870418"/>
                  </a:ext>
                </a:extLst>
              </a:tr>
              <a:tr h="192574">
                <a:tc>
                  <a:txBody>
                    <a:bodyPr/>
                    <a:lstStyle/>
                    <a:p>
                      <a:pPr algn="l" fontAlgn="b">
                        <a:buNone/>
                      </a:pPr>
                      <a:r>
                        <a:rPr lang="en-US" sz="1100" u="none" strike="noStrike" dirty="0">
                          <a:effectLst/>
                        </a:rPr>
                        <a:t>  Attention</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3</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&lt;0.2%</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85353083"/>
                  </a:ext>
                </a:extLst>
              </a:tr>
              <a:tr h="192574">
                <a:tc>
                  <a:txBody>
                    <a:bodyPr/>
                    <a:lstStyle/>
                    <a:p>
                      <a:pPr algn="l" fontAlgn="b">
                        <a:buNone/>
                      </a:pPr>
                      <a:r>
                        <a:rPr lang="en-US" sz="1100" u="none" strike="noStrike" dirty="0">
                          <a:effectLst/>
                        </a:rPr>
                        <a:t>  Study Skills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3</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&lt;0.2%</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8121237"/>
                  </a:ext>
                </a:extLst>
              </a:tr>
              <a:tr h="192574">
                <a:tc>
                  <a:txBody>
                    <a:bodyPr/>
                    <a:lstStyle/>
                    <a:p>
                      <a:pPr algn="l" fontAlgn="b">
                        <a:buNone/>
                      </a:pPr>
                      <a:r>
                        <a:rPr lang="en-US" sz="1100" u="none" strike="noStrike" dirty="0">
                          <a:effectLst/>
                        </a:rPr>
                        <a:t>  Study Skills/Organization</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1</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&lt;0.1%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17340110"/>
                  </a:ext>
                </a:extLst>
              </a:tr>
              <a:tr h="192574">
                <a:tc>
                  <a:txBody>
                    <a:bodyPr/>
                    <a:lstStyle/>
                    <a:p>
                      <a:pPr algn="l" fontAlgn="b">
                        <a:buNone/>
                      </a:pPr>
                      <a:r>
                        <a:rPr lang="en-US" sz="1100" u="none" strike="noStrike" dirty="0">
                          <a:effectLst/>
                        </a:rPr>
                        <a:t>  Study/Organizational Skills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1</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25713195"/>
                  </a:ext>
                </a:extLst>
              </a:tr>
              <a:tr h="192574">
                <a:tc>
                  <a:txBody>
                    <a:bodyPr/>
                    <a:lstStyle/>
                    <a:p>
                      <a:pPr algn="l" fontAlgn="b">
                        <a:buNone/>
                      </a:pPr>
                      <a:r>
                        <a:rPr lang="en-US" sz="1100" u="none" strike="noStrike" dirty="0">
                          <a:effectLst/>
                        </a:rPr>
                        <a:t>  Organization</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1</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55057302"/>
                  </a:ext>
                </a:extLst>
              </a:tr>
              <a:tr h="192574">
                <a:tc>
                  <a:txBody>
                    <a:bodyPr/>
                    <a:lstStyle/>
                    <a:p>
                      <a:pPr algn="l" fontAlgn="b">
                        <a:buNone/>
                      </a:pPr>
                      <a:r>
                        <a:rPr lang="en-US" sz="1100" u="none" strike="noStrike" dirty="0">
                          <a:effectLst/>
                        </a:rPr>
                        <a:t>  Following Directions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1</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68493506"/>
                  </a:ext>
                </a:extLst>
              </a:tr>
              <a:tr h="192574">
                <a:tc>
                  <a:txBody>
                    <a:bodyPr/>
                    <a:lstStyle/>
                    <a:p>
                      <a:pPr algn="l" fontAlgn="b">
                        <a:buNone/>
                      </a:pPr>
                      <a:r>
                        <a:rPr lang="en-US" sz="1100" u="none" strike="noStrike" dirty="0">
                          <a:effectLst/>
                        </a:rPr>
                        <a:t>  Self-monitoring</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a:effectLst/>
                        </a:rPr>
                        <a:t>1</a:t>
                      </a:r>
                      <a:endParaRPr lang="en-US" sz="1100" b="0" i="0" u="none" strike="noStrike">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11457894"/>
                  </a:ext>
                </a:extLst>
              </a:tr>
              <a:tr h="366319">
                <a:tc>
                  <a:txBody>
                    <a:bodyPr/>
                    <a:lstStyle/>
                    <a:p>
                      <a:pPr algn="l" fontAlgn="b">
                        <a:buNone/>
                      </a:pPr>
                      <a:r>
                        <a:rPr lang="en-US" sz="1100" u="none" strike="noStrike" dirty="0">
                          <a:effectLst/>
                        </a:rPr>
                        <a:t>  Perception/Motor/Mobility, Visual Motor Skills, Self-</a:t>
                      </a:r>
                    </a:p>
                    <a:p>
                      <a:pPr algn="l" fontAlgn="b">
                        <a:buNone/>
                      </a:pPr>
                      <a:r>
                        <a:rPr lang="en-US" sz="1100" u="none" strike="noStrike" dirty="0">
                          <a:effectLst/>
                        </a:rPr>
                        <a:t>  help, Self-regulation</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28197819"/>
                  </a:ext>
                </a:extLst>
              </a:tr>
              <a:tr h="192574">
                <a:tc>
                  <a:txBody>
                    <a:bodyPr/>
                    <a:lstStyle/>
                    <a:p>
                      <a:pPr algn="l" fontAlgn="b">
                        <a:buNone/>
                      </a:pPr>
                      <a:r>
                        <a:rPr lang="en-US" sz="1100" u="none" strike="noStrike" dirty="0">
                          <a:effectLst/>
                        </a:rPr>
                        <a:t>  Cognitive</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54379617"/>
                  </a:ext>
                </a:extLst>
              </a:tr>
              <a:tr h="192574">
                <a:tc>
                  <a:txBody>
                    <a:bodyPr/>
                    <a:lstStyle/>
                    <a:p>
                      <a:pPr algn="l" fontAlgn="b">
                        <a:buNone/>
                      </a:pPr>
                      <a:r>
                        <a:rPr lang="en-US" sz="1100" u="none" strike="noStrike" dirty="0">
                          <a:effectLst/>
                        </a:rPr>
                        <a:t>  Academics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09613485"/>
                  </a:ext>
                </a:extLst>
              </a:tr>
              <a:tr h="211680">
                <a:tc>
                  <a:txBody>
                    <a:bodyPr/>
                    <a:lstStyle/>
                    <a:p>
                      <a:pPr algn="l" fontAlgn="b">
                        <a:buNone/>
                      </a:pPr>
                      <a:r>
                        <a:rPr lang="en-US" sz="1100" u="none" strike="noStrike" dirty="0">
                          <a:effectLst/>
                        </a:rPr>
                        <a:t>  Perseverance with Challenging Academic Tasks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34344190"/>
                  </a:ext>
                </a:extLst>
              </a:tr>
              <a:tr h="192574">
                <a:tc>
                  <a:txBody>
                    <a:bodyPr/>
                    <a:lstStyle/>
                    <a:p>
                      <a:pPr algn="l" fontAlgn="b">
                        <a:buNone/>
                      </a:pPr>
                      <a:r>
                        <a:rPr lang="en-US" sz="1100" u="none" strike="noStrike" dirty="0">
                          <a:effectLst/>
                        </a:rPr>
                        <a:t>  Independent Functioning</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7002564"/>
                  </a:ext>
                </a:extLst>
              </a:tr>
              <a:tr h="192574">
                <a:tc>
                  <a:txBody>
                    <a:bodyPr/>
                    <a:lstStyle/>
                    <a:p>
                      <a:pPr algn="l" fontAlgn="b">
                        <a:buNone/>
                      </a:pPr>
                      <a:r>
                        <a:rPr lang="en-US" sz="1100" u="none" strike="noStrike" dirty="0">
                          <a:effectLst/>
                        </a:rPr>
                        <a:t>  Independent work</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81553959"/>
                  </a:ext>
                </a:extLst>
              </a:tr>
              <a:tr h="192574">
                <a:tc>
                  <a:txBody>
                    <a:bodyPr/>
                    <a:lstStyle/>
                    <a:p>
                      <a:pPr algn="l" fontAlgn="b">
                        <a:buNone/>
                      </a:pPr>
                      <a:r>
                        <a:rPr lang="en-US" sz="1100" u="none" strike="noStrike" dirty="0">
                          <a:effectLst/>
                        </a:rPr>
                        <a:t>  School Readiness Skills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95974158"/>
                  </a:ext>
                </a:extLst>
              </a:tr>
              <a:tr h="192574">
                <a:tc>
                  <a:txBody>
                    <a:bodyPr/>
                    <a:lstStyle/>
                    <a:p>
                      <a:pPr algn="l" fontAlgn="b">
                        <a:buNone/>
                      </a:pPr>
                      <a:r>
                        <a:rPr lang="en-US" sz="1100" u="none" strike="noStrike" dirty="0">
                          <a:effectLst/>
                        </a:rPr>
                        <a:t>  Functional Academics</a:t>
                      </a:r>
                      <a:endParaRPr lang="en-US" sz="1100" b="0" i="0" u="none" strike="noStrike" dirty="0">
                        <a:effectLst/>
                        <a:latin typeface="Calibri" panose="020F0502020204030204" pitchFamily="34" charset="0"/>
                      </a:endParaRP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r" fontAlgn="b">
                        <a:buNone/>
                      </a:pPr>
                      <a:r>
                        <a:rPr lang="en-US" sz="1100" u="none" strike="noStrike" dirty="0">
                          <a:effectLst/>
                        </a:rPr>
                        <a:t>1</a:t>
                      </a:r>
                      <a:endParaRPr lang="en-US" sz="1100" b="0" i="0" u="none" strike="noStrike" dirty="0">
                        <a:effectLst/>
                        <a:latin typeface="Calibri" panose="020F0502020204030204" pitchFamily="34" charset="0"/>
                      </a:endParaRP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&lt;0.1%</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3467768"/>
                  </a:ext>
                </a:extLst>
              </a:tr>
              <a:tr h="192574">
                <a:tc>
                  <a:txBody>
                    <a:bodyPr/>
                    <a:lstStyle/>
                    <a:p>
                      <a:pPr algn="l" fontAlgn="b">
                        <a:buNone/>
                      </a:pPr>
                      <a:r>
                        <a:rPr lang="en-US" sz="1100" b="1" i="0" u="none" strike="noStrike" dirty="0">
                          <a:effectLst/>
                          <a:latin typeface="+mn-lt"/>
                        </a:rPr>
                        <a:t> All Social-Emotional/Behavioral/EF Statements</a:t>
                      </a: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b="1" i="0" u="none" strike="noStrike" dirty="0">
                          <a:effectLst/>
                          <a:latin typeface="+mn-lt"/>
                        </a:rPr>
                        <a:t>235</a:t>
                      </a: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buNone/>
                      </a:pPr>
                      <a:r>
                        <a:rPr lang="en-US" sz="1100" b="1" i="0" u="none" strike="noStrike" dirty="0">
                          <a:effectLst/>
                          <a:latin typeface="+mn-lt"/>
                        </a:rPr>
                        <a:t>12%</a:t>
                      </a: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tx1">
                          <a:lumMod val="50000"/>
                          <a:lumOff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53569672"/>
                  </a:ext>
                </a:extLst>
              </a:tr>
              <a:tr h="192574">
                <a:tc>
                  <a:txBody>
                    <a:bodyPr/>
                    <a:lstStyle/>
                    <a:p>
                      <a:pPr algn="l" fontAlgn="b">
                        <a:buNone/>
                      </a:pPr>
                      <a:r>
                        <a:rPr lang="en-US" sz="1100" b="1" i="0" u="none" strike="noStrike" dirty="0">
                          <a:effectLst/>
                          <a:latin typeface="+mn-lt"/>
                        </a:rPr>
                        <a:t> Total Number of Annual Goal Statements</a:t>
                      </a:r>
                    </a:p>
                  </a:txBody>
                  <a:tcPr marL="9036" marR="9036" marT="9036" marB="0" anchor="b">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r" fontAlgn="b">
                        <a:buNone/>
                      </a:pPr>
                      <a:r>
                        <a:rPr lang="en-US" sz="1100" b="1" i="0" u="none" strike="noStrike" dirty="0">
                          <a:effectLst/>
                          <a:latin typeface="+mn-lt"/>
                        </a:rPr>
                        <a:t>2,037</a:t>
                      </a:r>
                    </a:p>
                  </a:txBody>
                  <a:tcPr marL="9036" marR="9036" marT="9036"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r" fontAlgn="b">
                        <a:buNone/>
                      </a:pPr>
                      <a:r>
                        <a:rPr lang="en-US" sz="1100" b="1" i="0" u="none" strike="noStrike" dirty="0">
                          <a:effectLst/>
                          <a:latin typeface="+mn-lt"/>
                        </a:rPr>
                        <a:t>100%</a:t>
                      </a:r>
                    </a:p>
                  </a:txBody>
                  <a:tcPr marL="9036" marR="9036" marT="9036" marB="0" anchor="b">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1451109"/>
                  </a:ext>
                </a:extLst>
              </a:tr>
            </a:tbl>
          </a:graphicData>
        </a:graphic>
      </p:graphicFrame>
      <p:graphicFrame>
        <p:nvGraphicFramePr>
          <p:cNvPr id="5" name="Table 4">
            <a:extLst>
              <a:ext uri="{FF2B5EF4-FFF2-40B4-BE49-F238E27FC236}">
                <a16:creationId xmlns:a16="http://schemas.microsoft.com/office/drawing/2014/main" id="{825F0705-BC65-0438-D41C-84A710781BF1}"/>
              </a:ext>
            </a:extLst>
          </p:cNvPr>
          <p:cNvGraphicFramePr>
            <a:graphicFrameLocks noGrp="1"/>
          </p:cNvGraphicFramePr>
          <p:nvPr>
            <p:extLst>
              <p:ext uri="{D42A27DB-BD31-4B8C-83A1-F6EECF244321}">
                <p14:modId xmlns:p14="http://schemas.microsoft.com/office/powerpoint/2010/main" val="2737817793"/>
              </p:ext>
            </p:extLst>
          </p:nvPr>
        </p:nvGraphicFramePr>
        <p:xfrm>
          <a:off x="591159" y="1601890"/>
          <a:ext cx="5792124" cy="2260600"/>
        </p:xfrm>
        <a:graphic>
          <a:graphicData uri="http://schemas.openxmlformats.org/drawingml/2006/table">
            <a:tbl>
              <a:tblPr firstRow="1" bandRow="1">
                <a:tableStyleId>{5C22544A-7EE6-4342-B048-85BDC9FD1C3A}</a:tableStyleId>
              </a:tblPr>
              <a:tblGrid>
                <a:gridCol w="1868307">
                  <a:extLst>
                    <a:ext uri="{9D8B030D-6E8A-4147-A177-3AD203B41FA5}">
                      <a16:colId xmlns:a16="http://schemas.microsoft.com/office/drawing/2014/main" val="3753037056"/>
                    </a:ext>
                  </a:extLst>
                </a:gridCol>
                <a:gridCol w="1956121">
                  <a:extLst>
                    <a:ext uri="{9D8B030D-6E8A-4147-A177-3AD203B41FA5}">
                      <a16:colId xmlns:a16="http://schemas.microsoft.com/office/drawing/2014/main" val="3884335645"/>
                    </a:ext>
                  </a:extLst>
                </a:gridCol>
                <a:gridCol w="1967696">
                  <a:extLst>
                    <a:ext uri="{9D8B030D-6E8A-4147-A177-3AD203B41FA5}">
                      <a16:colId xmlns:a16="http://schemas.microsoft.com/office/drawing/2014/main" val="4037678925"/>
                    </a:ext>
                  </a:extLst>
                </a:gridCol>
              </a:tblGrid>
              <a:tr h="370840">
                <a:tc gridSpan="3">
                  <a:txBody>
                    <a:bodyPr/>
                    <a:lstStyle/>
                    <a:p>
                      <a:pPr algn="ctr"/>
                      <a:r>
                        <a:rPr lang="en-US" sz="1400" b="1" dirty="0"/>
                        <a:t>SEAMLESS coding taxonomy </a:t>
                      </a:r>
                    </a:p>
                  </a:txBody>
                  <a:tcPr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tcPr>
                </a:tc>
                <a:tc hMerge="1">
                  <a:txBody>
                    <a:bodyPr/>
                    <a:lstStyle/>
                    <a:p>
                      <a:pPr algn="l"/>
                      <a:endParaRPr lang="en-US" sz="1400" b="1" dirty="0"/>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txBody>
                  <a:tcPr anchor="ctr"/>
                </a:tc>
                <a:extLst>
                  <a:ext uri="{0D108BD9-81ED-4DB2-BD59-A6C34878D82A}">
                    <a16:rowId xmlns:a16="http://schemas.microsoft.com/office/drawing/2014/main" val="1353450867"/>
                  </a:ext>
                </a:extLst>
              </a:tr>
              <a:tr h="370840">
                <a:tc>
                  <a:txBody>
                    <a:bodyPr/>
                    <a:lstStyle/>
                    <a:p>
                      <a:pPr algn="l"/>
                      <a:r>
                        <a:rPr lang="en-US" sz="1400" b="1" dirty="0"/>
                        <a:t>Executive </a:t>
                      </a:r>
                    </a:p>
                    <a:p>
                      <a:pPr algn="l"/>
                      <a:r>
                        <a:rPr lang="en-US" sz="1400" b="1" dirty="0"/>
                        <a:t>Functioning Skills </a:t>
                      </a:r>
                    </a:p>
                  </a:txBody>
                  <a:tcPr anchor="ctr">
                    <a:lnL w="9525" cap="flat" cmpd="sng" algn="ctr">
                      <a:solidFill>
                        <a:schemeClr val="bg1">
                          <a:lumMod val="85000"/>
                        </a:schemeClr>
                      </a:solidFill>
                      <a:prstDash val="solid"/>
                      <a:round/>
                      <a:headEnd type="none" w="med" len="med"/>
                      <a:tailEnd type="none" w="med" len="med"/>
                    </a:lnL>
                  </a:tcPr>
                </a:tc>
                <a:tc>
                  <a:txBody>
                    <a:bodyPr/>
                    <a:lstStyle/>
                    <a:p>
                      <a:pPr algn="l"/>
                      <a:r>
                        <a:rPr lang="en-US" sz="1400" b="1" dirty="0"/>
                        <a:t>Social-Emotional Skills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Behavioral Regulation Skills</a:t>
                      </a:r>
                    </a:p>
                  </a:txBody>
                  <a:tcPr anchor="ctr">
                    <a:lnR w="9525" cap="flat" cmpd="sng" algn="ctr">
                      <a:solidFill>
                        <a:schemeClr val="bg1">
                          <a:lumMod val="85000"/>
                        </a:schemeClr>
                      </a:solidFill>
                      <a:prstDash val="solid"/>
                      <a:round/>
                      <a:headEnd type="none" w="med" len="med"/>
                      <a:tailEnd type="none" w="med" len="med"/>
                    </a:lnR>
                  </a:tcPr>
                </a:tc>
                <a:extLst>
                  <a:ext uri="{0D108BD9-81ED-4DB2-BD59-A6C34878D82A}">
                    <a16:rowId xmlns:a16="http://schemas.microsoft.com/office/drawing/2014/main" val="651763686"/>
                  </a:ext>
                </a:extLst>
              </a:tr>
              <a:tr h="61880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Task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Organization of Materials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Plan/Organize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Initiation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Working Memory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mn-lt"/>
                        <a:ea typeface="+mn-ea"/>
                        <a:cs typeface="+mn-cs"/>
                      </a:endParaRP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285750" indent="-285750" algn="l">
                        <a:buFont typeface="Arial" panose="020B0604020202020204" pitchFamily="34" charset="0"/>
                        <a:buChar char="•"/>
                      </a:pPr>
                      <a:r>
                        <a:rPr lang="en-US" sz="1200" dirty="0"/>
                        <a:t>Relationship Skills</a:t>
                      </a:r>
                    </a:p>
                    <a:p>
                      <a:pPr marL="285750" indent="-285750" algn="l">
                        <a:buFont typeface="Arial" panose="020B0604020202020204" pitchFamily="34" charset="0"/>
                        <a:buChar char="•"/>
                      </a:pPr>
                      <a:r>
                        <a:rPr lang="en-US" sz="1200" dirty="0"/>
                        <a:t>Social Awareness</a:t>
                      </a:r>
                    </a:p>
                    <a:p>
                      <a:pPr marL="285750" indent="-285750" algn="l">
                        <a:buFont typeface="Arial" panose="020B0604020202020204" pitchFamily="34" charset="0"/>
                        <a:buChar char="•"/>
                      </a:pPr>
                      <a:r>
                        <a:rPr lang="en-US" sz="1200" dirty="0"/>
                        <a:t>Self-Management</a:t>
                      </a:r>
                    </a:p>
                    <a:p>
                      <a:pPr marL="285750" indent="-285750" algn="l">
                        <a:buFont typeface="Arial" panose="020B0604020202020204" pitchFamily="34" charset="0"/>
                        <a:buChar char="•"/>
                      </a:pPr>
                      <a:r>
                        <a:rPr lang="en-US" sz="1200" dirty="0"/>
                        <a:t>Self-Awareness</a:t>
                      </a:r>
                    </a:p>
                    <a:p>
                      <a:pPr marL="285750" indent="-285750" algn="l">
                        <a:buFont typeface="Arial" panose="020B0604020202020204" pitchFamily="34" charset="0"/>
                        <a:buChar char="•"/>
                      </a:pPr>
                      <a:r>
                        <a:rPr lang="en-US" sz="1200" dirty="0"/>
                        <a:t>Responsible Decision-making</a:t>
                      </a:r>
                    </a:p>
                    <a:p>
                      <a:pPr marL="285750" indent="-285750" algn="l">
                        <a:buFont typeface="Arial" panose="020B0604020202020204" pitchFamily="34" charset="0"/>
                        <a:buChar char="•"/>
                      </a:pPr>
                      <a:r>
                        <a:rPr lang="en-US" sz="1200" dirty="0"/>
                        <a:t>Self-Advocacy</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285750" indent="-285750" algn="l">
                        <a:buFont typeface="Arial" panose="020B0604020202020204" pitchFamily="34" charset="0"/>
                        <a:buChar char="•"/>
                      </a:pPr>
                      <a:r>
                        <a:rPr lang="en-US" sz="1200" dirty="0"/>
                        <a:t>Inhibition</a:t>
                      </a:r>
                    </a:p>
                    <a:p>
                      <a:pPr marL="285750" indent="-285750" algn="l">
                        <a:buFont typeface="Arial" panose="020B0604020202020204" pitchFamily="34" charset="0"/>
                        <a:buChar char="•"/>
                      </a:pPr>
                      <a:r>
                        <a:rPr lang="en-US" sz="1200" dirty="0"/>
                        <a:t>Externalizing</a:t>
                      </a:r>
                    </a:p>
                    <a:p>
                      <a:pPr marL="285750" indent="-285750" algn="l">
                        <a:buFont typeface="Arial" panose="020B0604020202020204" pitchFamily="34" charset="0"/>
                        <a:buChar char="•"/>
                      </a:pPr>
                      <a:r>
                        <a:rPr lang="en-US" sz="1200" dirty="0"/>
                        <a:t>Self-Monitoring</a:t>
                      </a:r>
                    </a:p>
                    <a:p>
                      <a:pPr marL="285750" indent="-285750" algn="l">
                        <a:buFont typeface="Arial" panose="020B0604020202020204" pitchFamily="34" charset="0"/>
                        <a:buChar char="•"/>
                      </a:pPr>
                      <a:r>
                        <a:rPr lang="en-US" sz="1200" dirty="0"/>
                        <a:t>Attention/On-Task</a:t>
                      </a:r>
                    </a:p>
                    <a:p>
                      <a:pPr marL="285750" indent="-285750" algn="l">
                        <a:buFont typeface="Arial" panose="020B0604020202020204" pitchFamily="34" charset="0"/>
                        <a:buChar char="•"/>
                      </a:pPr>
                      <a:r>
                        <a:rPr lang="en-US" sz="1200" dirty="0"/>
                        <a:t>Emotional Regulation</a:t>
                      </a:r>
                    </a:p>
                  </a:txBody>
                  <a:tcP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39465877"/>
                  </a:ext>
                </a:extLst>
              </a:tr>
            </a:tbl>
          </a:graphicData>
        </a:graphic>
      </p:graphicFrame>
      <p:sp>
        <p:nvSpPr>
          <p:cNvPr id="6" name="TextBox 5">
            <a:extLst>
              <a:ext uri="{FF2B5EF4-FFF2-40B4-BE49-F238E27FC236}">
                <a16:creationId xmlns:a16="http://schemas.microsoft.com/office/drawing/2014/main" id="{F08FC640-F140-2E69-2C45-89437EDB6E89}"/>
              </a:ext>
            </a:extLst>
          </p:cNvPr>
          <p:cNvSpPr txBox="1"/>
          <p:nvPr/>
        </p:nvSpPr>
        <p:spPr>
          <a:xfrm>
            <a:off x="591159" y="3976605"/>
            <a:ext cx="5792124" cy="1877437"/>
          </a:xfrm>
          <a:prstGeom prst="rect">
            <a:avLst/>
          </a:prstGeom>
          <a:noFill/>
        </p:spPr>
        <p:txBody>
          <a:bodyPr wrap="square" rtlCol="0">
            <a:spAutoFit/>
          </a:bodyPr>
          <a:lstStyle/>
          <a:p>
            <a:pPr>
              <a:spcAft>
                <a:spcPts val="600"/>
              </a:spcAft>
            </a:pPr>
            <a:r>
              <a:rPr lang="en-US" sz="1600" b="1" dirty="0">
                <a:solidFill>
                  <a:schemeClr val="accent1"/>
                </a:solidFill>
              </a:rPr>
              <a:t>Comparison of manual vs. SEAMLESS Coding</a:t>
            </a:r>
          </a:p>
          <a:p>
            <a:pPr marL="171450" indent="-171450">
              <a:spcAft>
                <a:spcPts val="600"/>
              </a:spcAft>
              <a:buFont typeface="Arial" panose="020B0604020202020204" pitchFamily="34" charset="0"/>
              <a:buChar char="•"/>
            </a:pPr>
            <a:r>
              <a:rPr lang="en-US" sz="1500" dirty="0"/>
              <a:t>Rather than manually code the variation in executive functioning skills listed in IEPs, our AI-based system allows us to capture those skills regardless of the overall title of the goal.</a:t>
            </a:r>
          </a:p>
          <a:p>
            <a:pPr marL="171450" indent="-171450">
              <a:spcAft>
                <a:spcPts val="600"/>
              </a:spcAft>
              <a:buFont typeface="Arial" panose="020B0604020202020204" pitchFamily="34" charset="0"/>
              <a:buChar char="•"/>
            </a:pPr>
            <a:r>
              <a:rPr lang="en-US" sz="1500" dirty="0"/>
              <a:t>Since these three skill categories may frequently overlap, our taxonomy allows us to capture skills that might appear across multiple goal areas.</a:t>
            </a:r>
          </a:p>
        </p:txBody>
      </p:sp>
      <p:sp>
        <p:nvSpPr>
          <p:cNvPr id="9" name="TextBox 8">
            <a:extLst>
              <a:ext uri="{FF2B5EF4-FFF2-40B4-BE49-F238E27FC236}">
                <a16:creationId xmlns:a16="http://schemas.microsoft.com/office/drawing/2014/main" id="{5A2E13D3-26A4-093D-CEAD-C6430028FB2E}"/>
              </a:ext>
            </a:extLst>
          </p:cNvPr>
          <p:cNvSpPr txBox="1"/>
          <p:nvPr/>
        </p:nvSpPr>
        <p:spPr>
          <a:xfrm>
            <a:off x="591159" y="1092858"/>
            <a:ext cx="10992092" cy="369332"/>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b="1" dirty="0"/>
              <a:t>Example 2: </a:t>
            </a:r>
            <a:r>
              <a:rPr lang="en-US" dirty="0"/>
              <a:t>Free-text entry of annual goal area or topic within one ISD’s IEPs</a:t>
            </a:r>
            <a:endParaRPr dirty="0"/>
          </a:p>
        </p:txBody>
      </p:sp>
      <p:pic>
        <p:nvPicPr>
          <p:cNvPr id="8" name="Picture 7">
            <a:extLst>
              <a:ext uri="{FF2B5EF4-FFF2-40B4-BE49-F238E27FC236}">
                <a16:creationId xmlns:a16="http://schemas.microsoft.com/office/drawing/2014/main" id="{234A6D2E-6834-1EE2-5D81-78DBB870EC79}"/>
              </a:ext>
            </a:extLst>
          </p:cNvPr>
          <p:cNvPicPr>
            <a:picLocks noChangeAspect="1"/>
          </p:cNvPicPr>
          <p:nvPr/>
        </p:nvPicPr>
        <p:blipFill>
          <a:blip r:embed="rId3"/>
          <a:stretch>
            <a:fillRect/>
          </a:stretch>
        </p:blipFill>
        <p:spPr>
          <a:xfrm>
            <a:off x="8445500" y="499759"/>
            <a:ext cx="2497846" cy="523249"/>
          </a:xfrm>
          <a:prstGeom prst="rect">
            <a:avLst/>
          </a:prstGeom>
        </p:spPr>
      </p:pic>
    </p:spTree>
    <p:extLst>
      <p:ext uri="{BB962C8B-B14F-4D97-AF65-F5344CB8AC3E}">
        <p14:creationId xmlns:p14="http://schemas.microsoft.com/office/powerpoint/2010/main" val="823280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5FB"/>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BFAEFE-2C52-BA90-F09D-3AFBECCCBFEF}"/>
              </a:ext>
              <a:ext uri="{C183D7F6-B498-43B3-948B-1728B52AA6E4}">
                <adec:decorative xmlns:adec="http://schemas.microsoft.com/office/drawing/2017/decorative" val="1"/>
              </a:ext>
            </a:extLst>
          </p:cNvPr>
          <p:cNvSpPr>
            <a:spLocks noGrp="1"/>
          </p:cNvSpPr>
          <p:nvPr>
            <p:ph type="sldNum" sz="quarter" idx="12"/>
          </p:nvPr>
        </p:nvSpPr>
        <p:spPr/>
        <p:txBody>
          <a:bodyPr/>
          <a:lstStyle/>
          <a:p>
            <a:fld id="{0311C453-A4DB-6F42-8F82-F5F619D58FB8}" type="slidenum">
              <a:rPr lang="en-US" smtClean="0">
                <a:solidFill>
                  <a:srgbClr val="FFFFFF"/>
                </a:solidFill>
              </a:rPr>
              <a:pPr/>
              <a:t>18</a:t>
            </a:fld>
            <a:endParaRPr lang="en-US" dirty="0">
              <a:solidFill>
                <a:srgbClr val="FFFFFF"/>
              </a:solidFill>
            </a:endParaRPr>
          </a:p>
        </p:txBody>
      </p:sp>
      <p:pic>
        <p:nvPicPr>
          <p:cNvPr id="7" name="Picture Placeholder 6">
            <a:extLst>
              <a:ext uri="{FF2B5EF4-FFF2-40B4-BE49-F238E27FC236}">
                <a16:creationId xmlns:a16="http://schemas.microsoft.com/office/drawing/2014/main" id="{26E5F776-22C1-2F7F-0A93-A9880BF75DE6}"/>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a:srcRect t="12708" b="12708"/>
          <a:stretch/>
        </p:blipFill>
        <p:spPr>
          <a:xfrm>
            <a:off x="5312229" y="1"/>
            <a:ext cx="6879771" cy="6858000"/>
          </a:xfrm>
        </p:spPr>
      </p:pic>
      <p:pic>
        <p:nvPicPr>
          <p:cNvPr id="6" name="Picture 5">
            <a:extLst>
              <a:ext uri="{FF2B5EF4-FFF2-40B4-BE49-F238E27FC236}">
                <a16:creationId xmlns:a16="http://schemas.microsoft.com/office/drawing/2014/main" id="{B7CCD599-754F-76E7-9E8D-5814F24E3D8A}"/>
              </a:ext>
            </a:extLst>
          </p:cNvPr>
          <p:cNvPicPr>
            <a:picLocks noChangeAspect="1"/>
          </p:cNvPicPr>
          <p:nvPr/>
        </p:nvPicPr>
        <p:blipFill>
          <a:blip r:embed="rId4">
            <a:duotone>
              <a:prstClr val="black"/>
              <a:srgbClr val="F6F5FB">
                <a:tint val="45000"/>
                <a:satMod val="400000"/>
              </a:srgbClr>
            </a:duotone>
          </a:blip>
          <a:stretch>
            <a:fillRect/>
          </a:stretch>
        </p:blipFill>
        <p:spPr>
          <a:xfrm>
            <a:off x="10966450" y="285750"/>
            <a:ext cx="850900" cy="673100"/>
          </a:xfrm>
          <a:prstGeom prst="rect">
            <a:avLst/>
          </a:prstGeom>
        </p:spPr>
      </p:pic>
      <p:sp>
        <p:nvSpPr>
          <p:cNvPr id="8" name="Title 1">
            <a:extLst>
              <a:ext uri="{FF2B5EF4-FFF2-40B4-BE49-F238E27FC236}">
                <a16:creationId xmlns:a16="http://schemas.microsoft.com/office/drawing/2014/main" id="{2BA404E3-C053-6F19-50C5-5CD9841A36FA}"/>
              </a:ext>
            </a:extLst>
          </p:cNvPr>
          <p:cNvSpPr>
            <a:spLocks noGrp="1"/>
          </p:cNvSpPr>
          <p:nvPr>
            <p:ph type="title"/>
          </p:nvPr>
        </p:nvSpPr>
        <p:spPr>
          <a:xfrm>
            <a:off x="631825" y="2642994"/>
            <a:ext cx="5464175" cy="2262158"/>
          </a:xfrm>
        </p:spPr>
        <p:txBody>
          <a:bodyPr/>
          <a:lstStyle/>
          <a:p>
            <a:r>
              <a:rPr lang="en-US" sz="4000" dirty="0"/>
              <a:t>What insights can you CURRENTLY extract from your state’s IEP data?</a:t>
            </a:r>
          </a:p>
        </p:txBody>
      </p:sp>
      <p:sp>
        <p:nvSpPr>
          <p:cNvPr id="10" name="TextBox 9">
            <a:extLst>
              <a:ext uri="{FF2B5EF4-FFF2-40B4-BE49-F238E27FC236}">
                <a16:creationId xmlns:a16="http://schemas.microsoft.com/office/drawing/2014/main" id="{6E9A406B-D4FC-882A-F87D-7D30817433D3}"/>
              </a:ext>
            </a:extLst>
          </p:cNvPr>
          <p:cNvSpPr txBox="1"/>
          <p:nvPr/>
        </p:nvSpPr>
        <p:spPr>
          <a:xfrm>
            <a:off x="524436" y="2178423"/>
            <a:ext cx="3365088" cy="369332"/>
          </a:xfrm>
          <a:prstGeom prst="rect">
            <a:avLst/>
          </a:prstGeom>
          <a:noFill/>
        </p:spPr>
        <p:txBody>
          <a:bodyPr wrap="none" rtlCol="0">
            <a:spAutoFit/>
          </a:bodyPr>
          <a:lstStyle/>
          <a:p>
            <a:r>
              <a:rPr lang="en-US" dirty="0"/>
              <a:t>SILENT IDEATION IN PADLET</a:t>
            </a:r>
          </a:p>
        </p:txBody>
      </p:sp>
      <p:pic>
        <p:nvPicPr>
          <p:cNvPr id="11" name="Picture 10">
            <a:extLst>
              <a:ext uri="{FF2B5EF4-FFF2-40B4-BE49-F238E27FC236}">
                <a16:creationId xmlns:a16="http://schemas.microsoft.com/office/drawing/2014/main" id="{5D68CD66-153C-3A58-0EC9-61919A61D2E4}"/>
              </a:ext>
            </a:extLst>
          </p:cNvPr>
          <p:cNvPicPr>
            <a:picLocks noChangeAspect="1"/>
          </p:cNvPicPr>
          <p:nvPr/>
        </p:nvPicPr>
        <p:blipFill>
          <a:blip r:embed="rId5"/>
          <a:stretch>
            <a:fillRect/>
          </a:stretch>
        </p:blipFill>
        <p:spPr>
          <a:xfrm>
            <a:off x="251023" y="206584"/>
            <a:ext cx="3284837" cy="688108"/>
          </a:xfrm>
          <a:prstGeom prst="rect">
            <a:avLst/>
          </a:prstGeom>
        </p:spPr>
      </p:pic>
    </p:spTree>
    <p:extLst>
      <p:ext uri="{BB962C8B-B14F-4D97-AF65-F5344CB8AC3E}">
        <p14:creationId xmlns:p14="http://schemas.microsoft.com/office/powerpoint/2010/main" val="4272030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E74E3DE9-8979-3071-60F7-D5B0AB8E8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25" y="1761545"/>
            <a:ext cx="4533900" cy="45339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4AF4076C-21A6-1B48-F320-3855D3A1A7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4650" y="1761545"/>
            <a:ext cx="4533900" cy="4533900"/>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a:extLst>
              <a:ext uri="{FF2B5EF4-FFF2-40B4-BE49-F238E27FC236}">
                <a16:creationId xmlns:a16="http://schemas.microsoft.com/office/drawing/2014/main" id="{F6EB8E24-FA60-7FB7-3794-DBBB47708F39}"/>
              </a:ext>
            </a:extLst>
          </p:cNvPr>
          <p:cNvSpPr/>
          <p:nvPr/>
        </p:nvSpPr>
        <p:spPr>
          <a:xfrm>
            <a:off x="5410200" y="3429000"/>
            <a:ext cx="1085850" cy="533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E433FF2-98B7-10F7-F8F9-A7CE01225FE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21189" y="342446"/>
            <a:ext cx="3039843" cy="714433"/>
          </a:xfrm>
          <a:prstGeom prst="rect">
            <a:avLst/>
          </a:prstGeom>
        </p:spPr>
      </p:pic>
      <p:sp>
        <p:nvSpPr>
          <p:cNvPr id="9" name="Title 1">
            <a:extLst>
              <a:ext uri="{FF2B5EF4-FFF2-40B4-BE49-F238E27FC236}">
                <a16:creationId xmlns:a16="http://schemas.microsoft.com/office/drawing/2014/main" id="{F4185AFB-E431-F8E8-7803-6D207E600F40}"/>
              </a:ext>
            </a:extLst>
          </p:cNvPr>
          <p:cNvSpPr txBox="1">
            <a:spLocks/>
          </p:cNvSpPr>
          <p:nvPr/>
        </p:nvSpPr>
        <p:spPr>
          <a:xfrm>
            <a:off x="367544" y="531308"/>
            <a:ext cx="10808456" cy="4339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dirty="0">
                <a:solidFill>
                  <a:schemeClr val="accent1"/>
                </a:solidFill>
              </a:rPr>
              <a:t>   			     transforms IEPs into policy-ready insights</a:t>
            </a:r>
          </a:p>
        </p:txBody>
      </p:sp>
      <p:sp>
        <p:nvSpPr>
          <p:cNvPr id="3" name="TextBox 2">
            <a:extLst>
              <a:ext uri="{FF2B5EF4-FFF2-40B4-BE49-F238E27FC236}">
                <a16:creationId xmlns:a16="http://schemas.microsoft.com/office/drawing/2014/main" id="{2FC58113-FF47-789E-B96A-5399B2D14D97}"/>
              </a:ext>
            </a:extLst>
          </p:cNvPr>
          <p:cNvSpPr txBox="1"/>
          <p:nvPr/>
        </p:nvSpPr>
        <p:spPr>
          <a:xfrm>
            <a:off x="883192" y="1056879"/>
            <a:ext cx="1037535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effectLst/>
                <a:uLnTx/>
                <a:uFillTx/>
                <a:latin typeface="Arial" panose="020B0604020202020204"/>
                <a:ea typeface="+mn-ea"/>
                <a:cs typeface="+mn-cs"/>
              </a:rPr>
              <a:t>93% of principals</a:t>
            </a:r>
            <a:r>
              <a:rPr kumimoji="0" lang="en-US" sz="1800" b="1" i="0" u="none" strike="noStrike" kern="1200" cap="none" spc="0" normalizeH="0" baseline="30000" noProof="0" dirty="0">
                <a:ln>
                  <a:noFill/>
                </a:ln>
                <a:effectLst/>
                <a:uLnTx/>
                <a:uFillTx/>
                <a:latin typeface="Arial" panose="020B0604020202020204"/>
                <a:ea typeface="+mn-ea"/>
                <a:cs typeface="+mn-cs"/>
              </a:rPr>
              <a:t>1</a:t>
            </a:r>
            <a:r>
              <a:rPr kumimoji="0" lang="en-US" sz="1800" b="1" i="0" u="none" strike="noStrike" kern="1200" cap="none" spc="0" normalizeH="0" baseline="0" noProof="0" dirty="0">
                <a:ln>
                  <a:noFill/>
                </a:ln>
                <a:effectLst/>
                <a:uLnTx/>
                <a:uFillTx/>
                <a:latin typeface="Arial" panose="020B0604020202020204"/>
                <a:ea typeface="+mn-ea"/>
                <a:cs typeface="+mn-cs"/>
              </a:rPr>
              <a:t> and 98% of superintendents</a:t>
            </a:r>
            <a:r>
              <a:rPr kumimoji="0" lang="en-US" sz="1800" b="1" i="0" u="none" strike="noStrike" kern="1200" cap="none" spc="0" normalizeH="0" baseline="30000" noProof="0" dirty="0">
                <a:ln>
                  <a:noFill/>
                </a:ln>
                <a:effectLst/>
                <a:uLnTx/>
                <a:uFillTx/>
                <a:latin typeface="Arial" panose="020B0604020202020204"/>
                <a:ea typeface="+mn-ea"/>
                <a:cs typeface="+mn-cs"/>
              </a:rPr>
              <a:t>2</a:t>
            </a:r>
            <a:r>
              <a:rPr kumimoji="0" lang="en-US" sz="1800" b="1" i="0" u="none" strike="noStrike" kern="1200" cap="none" spc="0" normalizeH="0" baseline="0" noProof="0" dirty="0">
                <a:ln>
                  <a:noFill/>
                </a:ln>
                <a:effectLst/>
                <a:uLnTx/>
                <a:uFillTx/>
                <a:latin typeface="Arial" panose="020B0604020202020204"/>
                <a:ea typeface="+mn-ea"/>
                <a:cs typeface="+mn-cs"/>
              </a:rPr>
              <a:t> have said they would feel “more confident making decisions with better access to data.”</a:t>
            </a:r>
          </a:p>
        </p:txBody>
      </p:sp>
      <p:sp>
        <p:nvSpPr>
          <p:cNvPr id="4" name="TextBox 3">
            <a:extLst>
              <a:ext uri="{FF2B5EF4-FFF2-40B4-BE49-F238E27FC236}">
                <a16:creationId xmlns:a16="http://schemas.microsoft.com/office/drawing/2014/main" id="{7AAE7749-5EDF-9180-985F-AB4DAFD36BBF}"/>
              </a:ext>
            </a:extLst>
          </p:cNvPr>
          <p:cNvSpPr txBox="1"/>
          <p:nvPr/>
        </p:nvSpPr>
        <p:spPr>
          <a:xfrm>
            <a:off x="6724650" y="6353780"/>
            <a:ext cx="2708658"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Arial" panose="020B0604020202020204"/>
                <a:ea typeface="+mn-ea"/>
                <a:cs typeface="+mn-cs"/>
              </a:rPr>
              <a:t>1</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Data Quality Campaign (2021).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Arial" panose="020B0604020202020204"/>
                <a:ea typeface="+mn-ea"/>
                <a:cs typeface="+mn-cs"/>
              </a:rPr>
              <a:t>2</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Data Quality Campaign (2022). </a:t>
            </a:r>
          </a:p>
        </p:txBody>
      </p:sp>
      <p:pic>
        <p:nvPicPr>
          <p:cNvPr id="5" name="Picture 4">
            <a:extLst>
              <a:ext uri="{FF2B5EF4-FFF2-40B4-BE49-F238E27FC236}">
                <a16:creationId xmlns:a16="http://schemas.microsoft.com/office/drawing/2014/main" id="{942C4A73-3DBE-BC29-FAB9-5392E1CE0955}"/>
              </a:ext>
            </a:extLst>
          </p:cNvPr>
          <p:cNvPicPr>
            <a:picLocks noChangeAspect="1"/>
          </p:cNvPicPr>
          <p:nvPr/>
        </p:nvPicPr>
        <p:blipFill>
          <a:blip r:embed="rId6"/>
          <a:stretch>
            <a:fillRect/>
          </a:stretch>
        </p:blipFill>
        <p:spPr>
          <a:xfrm>
            <a:off x="9881748" y="6319885"/>
            <a:ext cx="1993260" cy="474519"/>
          </a:xfrm>
          <a:prstGeom prst="rect">
            <a:avLst/>
          </a:prstGeom>
        </p:spPr>
      </p:pic>
    </p:spTree>
    <p:extLst>
      <p:ext uri="{BB962C8B-B14F-4D97-AF65-F5344CB8AC3E}">
        <p14:creationId xmlns:p14="http://schemas.microsoft.com/office/powerpoint/2010/main" val="187272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078"/>
                                        </p:tgtEl>
                                        <p:attrNameLst>
                                          <p:attrName>style.visibility</p:attrName>
                                        </p:attrNameLst>
                                      </p:cBhvr>
                                      <p:to>
                                        <p:strVal val="visible"/>
                                      </p:to>
                                    </p:set>
                                    <p:animEffect transition="in" filter="dissolve">
                                      <p:cBhvr>
                                        <p:cTn id="11"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7DD02-ABAA-DBBC-7097-0723462F2222}"/>
            </a:ext>
          </a:extLst>
        </p:cNvPr>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F87CBFA-61F3-34D1-9384-FC6FE0CFAEE5}"/>
              </a:ext>
              <a:ext uri="{C183D7F6-B498-43B3-948B-1728B52AA6E4}">
                <adec:decorative xmlns:adec="http://schemas.microsoft.com/office/drawing/2017/decorative" val="1"/>
              </a:ext>
            </a:extLst>
          </p:cNvPr>
          <p:cNvCxnSpPr>
            <a:cxnSpLocks/>
            <a:endCxn id="19" idx="1"/>
          </p:cNvCxnSpPr>
          <p:nvPr/>
        </p:nvCxnSpPr>
        <p:spPr>
          <a:xfrm flipV="1">
            <a:off x="1999378" y="2131147"/>
            <a:ext cx="3345464" cy="3772670"/>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C82296B-294A-A5CF-19F7-AB84ADE971AA}"/>
              </a:ext>
            </a:extLst>
          </p:cNvPr>
          <p:cNvSpPr>
            <a:spLocks noGrp="1"/>
          </p:cNvSpPr>
          <p:nvPr>
            <p:ph type="title"/>
          </p:nvPr>
        </p:nvSpPr>
        <p:spPr>
          <a:xfrm>
            <a:off x="631825" y="356840"/>
            <a:ext cx="8867775" cy="821763"/>
          </a:xfrm>
        </p:spPr>
        <p:txBody>
          <a:bodyPr/>
          <a:lstStyle/>
          <a:p>
            <a:r>
              <a:rPr lang="en-US" b="1" dirty="0">
                <a:solidFill>
                  <a:schemeClr val="accent1"/>
                </a:solidFill>
                <a:latin typeface="+mn-lt"/>
              </a:rPr>
              <a:t>			reduces the burden of accessing     </a:t>
            </a:r>
            <a:br>
              <a:rPr lang="en-US" b="1" dirty="0">
                <a:solidFill>
                  <a:schemeClr val="accent1"/>
                </a:solidFill>
                <a:latin typeface="+mn-lt"/>
              </a:rPr>
            </a:br>
            <a:r>
              <a:rPr lang="en-US" b="1" dirty="0">
                <a:solidFill>
                  <a:schemeClr val="accent1"/>
                </a:solidFill>
                <a:latin typeface="+mn-lt"/>
              </a:rPr>
              <a:t>     de-identified IEPs</a:t>
            </a:r>
          </a:p>
        </p:txBody>
      </p:sp>
      <p:cxnSp>
        <p:nvCxnSpPr>
          <p:cNvPr id="8" name="Straight Connector 7">
            <a:extLst>
              <a:ext uri="{FF2B5EF4-FFF2-40B4-BE49-F238E27FC236}">
                <a16:creationId xmlns:a16="http://schemas.microsoft.com/office/drawing/2014/main" id="{D4F8FFC4-B680-F2FB-2438-C07A1F2ABE17}"/>
              </a:ext>
              <a:ext uri="{C183D7F6-B498-43B3-948B-1728B52AA6E4}">
                <adec:decorative xmlns:adec="http://schemas.microsoft.com/office/drawing/2017/decorative" val="1"/>
              </a:ext>
            </a:extLst>
          </p:cNvPr>
          <p:cNvCxnSpPr>
            <a:cxnSpLocks/>
          </p:cNvCxnSpPr>
          <p:nvPr/>
        </p:nvCxnSpPr>
        <p:spPr>
          <a:xfrm flipH="1">
            <a:off x="2014540" y="1752615"/>
            <a:ext cx="6953" cy="4175822"/>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26EC2253-9169-0DAD-557C-E16DB0BF1090}"/>
              </a:ext>
              <a:ext uri="{C183D7F6-B498-43B3-948B-1728B52AA6E4}">
                <adec:decorative xmlns:adec="http://schemas.microsoft.com/office/drawing/2017/decorative" val="1"/>
              </a:ext>
            </a:extLst>
          </p:cNvPr>
          <p:cNvCxnSpPr>
            <a:cxnSpLocks/>
          </p:cNvCxnSpPr>
          <p:nvPr/>
        </p:nvCxnSpPr>
        <p:spPr>
          <a:xfrm flipH="1">
            <a:off x="2014540" y="5928437"/>
            <a:ext cx="6921664" cy="0"/>
          </a:xfrm>
          <a:prstGeom prst="line">
            <a:avLst/>
          </a:prstGeom>
          <a:ln w="28575"/>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037032B3-805C-3161-6081-95909778609C}"/>
              </a:ext>
              <a:ext uri="{C183D7F6-B498-43B3-948B-1728B52AA6E4}">
                <adec:decorative xmlns:adec="http://schemas.microsoft.com/office/drawing/2017/decorative" val="1"/>
              </a:ext>
            </a:extLst>
          </p:cNvPr>
          <p:cNvSpPr txBox="1"/>
          <p:nvPr/>
        </p:nvSpPr>
        <p:spPr>
          <a:xfrm>
            <a:off x="556124" y="3118040"/>
            <a:ext cx="1412112" cy="1200329"/>
          </a:xfrm>
          <a:prstGeom prst="rect">
            <a:avLst/>
          </a:prstGeom>
          <a:noFill/>
        </p:spPr>
        <p:txBody>
          <a:bodyPr wrap="square" rtlCol="0">
            <a:spAutoFit/>
          </a:bodyPr>
          <a:lstStyle/>
          <a:p>
            <a:pPr algn="ctr"/>
            <a:r>
              <a:rPr lang="en-US" b="1" dirty="0"/>
              <a:t>Burden of </a:t>
            </a:r>
          </a:p>
          <a:p>
            <a:pPr algn="ctr"/>
            <a:r>
              <a:rPr lang="en-US" b="1" dirty="0"/>
              <a:t>time/effort to access data</a:t>
            </a:r>
          </a:p>
        </p:txBody>
      </p:sp>
      <p:sp>
        <p:nvSpPr>
          <p:cNvPr id="12" name="TextBox 11">
            <a:extLst>
              <a:ext uri="{FF2B5EF4-FFF2-40B4-BE49-F238E27FC236}">
                <a16:creationId xmlns:a16="http://schemas.microsoft.com/office/drawing/2014/main" id="{CA23ECEF-2E07-5812-8352-F7A69BD344D7}"/>
              </a:ext>
              <a:ext uri="{C183D7F6-B498-43B3-948B-1728B52AA6E4}">
                <adec:decorative xmlns:adec="http://schemas.microsoft.com/office/drawing/2017/decorative" val="1"/>
              </a:ext>
            </a:extLst>
          </p:cNvPr>
          <p:cNvSpPr txBox="1"/>
          <p:nvPr/>
        </p:nvSpPr>
        <p:spPr>
          <a:xfrm>
            <a:off x="8215800" y="6092976"/>
            <a:ext cx="2787918" cy="369332"/>
          </a:xfrm>
          <a:prstGeom prst="rect">
            <a:avLst/>
          </a:prstGeom>
          <a:noFill/>
        </p:spPr>
        <p:txBody>
          <a:bodyPr wrap="square" rtlCol="0">
            <a:spAutoFit/>
          </a:bodyPr>
          <a:lstStyle/>
          <a:p>
            <a:r>
              <a:rPr lang="en-US" b="1" dirty="0"/>
              <a:t># of IEPs required</a:t>
            </a:r>
          </a:p>
        </p:txBody>
      </p:sp>
      <p:cxnSp>
        <p:nvCxnSpPr>
          <p:cNvPr id="14" name="Straight Connector 13">
            <a:extLst>
              <a:ext uri="{FF2B5EF4-FFF2-40B4-BE49-F238E27FC236}">
                <a16:creationId xmlns:a16="http://schemas.microsoft.com/office/drawing/2014/main" id="{EB095AEC-DAD8-4390-3ED2-5D4BF124670A}"/>
              </a:ext>
              <a:ext uri="{C183D7F6-B498-43B3-948B-1728B52AA6E4}">
                <adec:decorative xmlns:adec="http://schemas.microsoft.com/office/drawing/2017/decorative" val="1"/>
              </a:ext>
            </a:extLst>
          </p:cNvPr>
          <p:cNvCxnSpPr>
            <a:cxnSpLocks/>
            <a:endCxn id="15" idx="1"/>
          </p:cNvCxnSpPr>
          <p:nvPr/>
        </p:nvCxnSpPr>
        <p:spPr>
          <a:xfrm flipV="1">
            <a:off x="2014540" y="2464303"/>
            <a:ext cx="5636873" cy="3464134"/>
          </a:xfrm>
          <a:prstGeom prst="line">
            <a:avLst/>
          </a:prstGeom>
          <a:ln w="19050" cap="flat" cmpd="sng" algn="ctr">
            <a:solidFill>
              <a:schemeClr val="accent1"/>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00818CEB-3E6D-8EE3-EC7D-32E2111B2218}"/>
              </a:ext>
              <a:ext uri="{C183D7F6-B498-43B3-948B-1728B52AA6E4}">
                <adec:decorative xmlns:adec="http://schemas.microsoft.com/office/drawing/2017/decorative" val="1"/>
              </a:ext>
            </a:extLst>
          </p:cNvPr>
          <p:cNvSpPr txBox="1"/>
          <p:nvPr/>
        </p:nvSpPr>
        <p:spPr>
          <a:xfrm>
            <a:off x="7651413" y="1587140"/>
            <a:ext cx="2037144" cy="1754326"/>
          </a:xfrm>
          <a:prstGeom prst="rect">
            <a:avLst/>
          </a:prstGeom>
          <a:noFill/>
        </p:spPr>
        <p:txBody>
          <a:bodyPr wrap="square" rtlCol="0">
            <a:spAutoFit/>
          </a:bodyPr>
          <a:lstStyle/>
          <a:p>
            <a:r>
              <a:rPr lang="en-US" b="1" dirty="0">
                <a:solidFill>
                  <a:schemeClr val="accent1"/>
                </a:solidFill>
              </a:rPr>
              <a:t>Researchers/</a:t>
            </a:r>
          </a:p>
          <a:p>
            <a:r>
              <a:rPr lang="en-US" b="1" dirty="0">
                <a:solidFill>
                  <a:schemeClr val="accent1"/>
                </a:solidFill>
              </a:rPr>
              <a:t>evaluators </a:t>
            </a:r>
            <a:r>
              <a:rPr lang="en-US" dirty="0"/>
              <a:t>obtaining parental consent or access to administrative data</a:t>
            </a:r>
          </a:p>
        </p:txBody>
      </p:sp>
      <p:sp>
        <p:nvSpPr>
          <p:cNvPr id="19" name="TextBox 18">
            <a:extLst>
              <a:ext uri="{FF2B5EF4-FFF2-40B4-BE49-F238E27FC236}">
                <a16:creationId xmlns:a16="http://schemas.microsoft.com/office/drawing/2014/main" id="{9B0467A0-8526-3AEC-6D18-EFFCB0C481C3}"/>
              </a:ext>
              <a:ext uri="{C183D7F6-B498-43B3-948B-1728B52AA6E4}">
                <adec:decorative xmlns:adec="http://schemas.microsoft.com/office/drawing/2017/decorative" val="1"/>
              </a:ext>
            </a:extLst>
          </p:cNvPr>
          <p:cNvSpPr txBox="1"/>
          <p:nvPr/>
        </p:nvSpPr>
        <p:spPr>
          <a:xfrm>
            <a:off x="5344842" y="1530982"/>
            <a:ext cx="2179347" cy="1200329"/>
          </a:xfrm>
          <a:prstGeom prst="rect">
            <a:avLst/>
          </a:prstGeom>
          <a:noFill/>
        </p:spPr>
        <p:txBody>
          <a:bodyPr wrap="square" rtlCol="0">
            <a:spAutoFit/>
          </a:bodyPr>
          <a:lstStyle/>
          <a:p>
            <a:r>
              <a:rPr lang="en-US" b="1" dirty="0">
                <a:solidFill>
                  <a:schemeClr val="accent1"/>
                </a:solidFill>
              </a:rPr>
              <a:t>Researchers/</a:t>
            </a:r>
          </a:p>
          <a:p>
            <a:r>
              <a:rPr lang="en-US" b="1" dirty="0">
                <a:solidFill>
                  <a:schemeClr val="accent1"/>
                </a:solidFill>
              </a:rPr>
              <a:t>evaluators </a:t>
            </a:r>
            <a:r>
              <a:rPr lang="en-US" dirty="0"/>
              <a:t>training </a:t>
            </a:r>
            <a:r>
              <a:rPr lang="en-US" b="1" dirty="0">
                <a:solidFill>
                  <a:schemeClr val="accent3">
                    <a:lumMod val="75000"/>
                  </a:schemeClr>
                </a:solidFill>
              </a:rPr>
              <a:t>staff</a:t>
            </a:r>
            <a:r>
              <a:rPr lang="en-US" dirty="0"/>
              <a:t> to code IEP</a:t>
            </a:r>
          </a:p>
          <a:p>
            <a:r>
              <a:rPr lang="en-US" dirty="0"/>
              <a:t>data</a:t>
            </a:r>
          </a:p>
        </p:txBody>
      </p:sp>
      <p:cxnSp>
        <p:nvCxnSpPr>
          <p:cNvPr id="21" name="Straight Connector 20">
            <a:extLst>
              <a:ext uri="{FF2B5EF4-FFF2-40B4-BE49-F238E27FC236}">
                <a16:creationId xmlns:a16="http://schemas.microsoft.com/office/drawing/2014/main" id="{4DF708DD-8063-02A8-7C2E-32697E756971}"/>
              </a:ext>
              <a:ext uri="{C183D7F6-B498-43B3-948B-1728B52AA6E4}">
                <adec:decorative xmlns:adec="http://schemas.microsoft.com/office/drawing/2017/decorative" val="1"/>
              </a:ext>
            </a:extLst>
          </p:cNvPr>
          <p:cNvCxnSpPr/>
          <p:nvPr/>
        </p:nvCxnSpPr>
        <p:spPr>
          <a:xfrm flipV="1">
            <a:off x="2014540" y="1720250"/>
            <a:ext cx="1592552" cy="4208187"/>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32E228A-06D6-A7A1-E199-6AE3EB97E8FD}"/>
              </a:ext>
              <a:ext uri="{C183D7F6-B498-43B3-948B-1728B52AA6E4}">
                <adec:decorative xmlns:adec="http://schemas.microsoft.com/office/drawing/2017/decorative" val="1"/>
              </a:ext>
            </a:extLst>
          </p:cNvPr>
          <p:cNvSpPr txBox="1"/>
          <p:nvPr/>
        </p:nvSpPr>
        <p:spPr>
          <a:xfrm>
            <a:off x="3607092" y="1493823"/>
            <a:ext cx="1502501" cy="1200329"/>
          </a:xfrm>
          <a:prstGeom prst="rect">
            <a:avLst/>
          </a:prstGeom>
          <a:noFill/>
        </p:spPr>
        <p:txBody>
          <a:bodyPr wrap="square" rtlCol="0">
            <a:spAutoFit/>
          </a:bodyPr>
          <a:lstStyle/>
          <a:p>
            <a:r>
              <a:rPr lang="en-US" b="1" dirty="0">
                <a:solidFill>
                  <a:schemeClr val="accent3">
                    <a:lumMod val="75000"/>
                  </a:schemeClr>
                </a:solidFill>
              </a:rPr>
              <a:t>LEA staff </a:t>
            </a:r>
            <a:r>
              <a:rPr lang="en-US" dirty="0"/>
              <a:t>manually redacting IEPs</a:t>
            </a:r>
          </a:p>
        </p:txBody>
      </p:sp>
      <p:cxnSp>
        <p:nvCxnSpPr>
          <p:cNvPr id="28" name="Straight Connector 27">
            <a:extLst>
              <a:ext uri="{FF2B5EF4-FFF2-40B4-BE49-F238E27FC236}">
                <a16:creationId xmlns:a16="http://schemas.microsoft.com/office/drawing/2014/main" id="{CDD74D93-E1EC-3F90-C93E-63F81F688804}"/>
              </a:ext>
              <a:ext uri="{C183D7F6-B498-43B3-948B-1728B52AA6E4}">
                <adec:decorative xmlns:adec="http://schemas.microsoft.com/office/drawing/2017/decorative" val="1"/>
              </a:ext>
            </a:extLst>
          </p:cNvPr>
          <p:cNvCxnSpPr>
            <a:cxnSpLocks/>
            <a:endCxn id="13" idx="1"/>
          </p:cNvCxnSpPr>
          <p:nvPr/>
        </p:nvCxnSpPr>
        <p:spPr>
          <a:xfrm flipV="1">
            <a:off x="1999377" y="4649732"/>
            <a:ext cx="6027228" cy="780760"/>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riangle 37">
            <a:extLst>
              <a:ext uri="{FF2B5EF4-FFF2-40B4-BE49-F238E27FC236}">
                <a16:creationId xmlns:a16="http://schemas.microsoft.com/office/drawing/2014/main" id="{DA81B581-E69E-A4F2-F574-55C2E90DE637}"/>
              </a:ext>
              <a:ext uri="{C183D7F6-B498-43B3-948B-1728B52AA6E4}">
                <adec:decorative xmlns:adec="http://schemas.microsoft.com/office/drawing/2017/decorative" val="1"/>
              </a:ext>
            </a:extLst>
          </p:cNvPr>
          <p:cNvSpPr/>
          <p:nvPr/>
        </p:nvSpPr>
        <p:spPr>
          <a:xfrm>
            <a:off x="1910363" y="1545967"/>
            <a:ext cx="196777" cy="185986"/>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D11CB348-93CF-F251-B46B-C49EFECF85A6}"/>
              </a:ext>
              <a:ext uri="{C183D7F6-B498-43B3-948B-1728B52AA6E4}">
                <adec:decorative xmlns:adec="http://schemas.microsoft.com/office/drawing/2017/decorative" val="1"/>
              </a:ext>
            </a:extLst>
          </p:cNvPr>
          <p:cNvSpPr/>
          <p:nvPr/>
        </p:nvSpPr>
        <p:spPr>
          <a:xfrm rot="5400000">
            <a:off x="8912085" y="5823869"/>
            <a:ext cx="196777" cy="185986"/>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D3DCE37-9F31-8368-8404-4BA354D16164}"/>
              </a:ext>
              <a:ext uri="{C183D7F6-B498-43B3-948B-1728B52AA6E4}">
                <adec:decorative xmlns:adec="http://schemas.microsoft.com/office/drawing/2017/decorative" val="1"/>
              </a:ext>
            </a:extLst>
          </p:cNvPr>
          <p:cNvSpPr txBox="1"/>
          <p:nvPr/>
        </p:nvSpPr>
        <p:spPr>
          <a:xfrm>
            <a:off x="2165608" y="6000905"/>
            <a:ext cx="635000" cy="369332"/>
          </a:xfrm>
          <a:prstGeom prst="rect">
            <a:avLst/>
          </a:prstGeom>
          <a:noFill/>
        </p:spPr>
        <p:txBody>
          <a:bodyPr wrap="square" rtlCol="0">
            <a:spAutoFit/>
          </a:bodyPr>
          <a:lstStyle/>
          <a:p>
            <a:r>
              <a:rPr lang="en-US" dirty="0"/>
              <a:t>&lt;10</a:t>
            </a:r>
          </a:p>
        </p:txBody>
      </p:sp>
      <p:sp>
        <p:nvSpPr>
          <p:cNvPr id="41" name="TextBox 40">
            <a:extLst>
              <a:ext uri="{FF2B5EF4-FFF2-40B4-BE49-F238E27FC236}">
                <a16:creationId xmlns:a16="http://schemas.microsoft.com/office/drawing/2014/main" id="{FED43876-13C8-F56E-0C69-6F74A2D4A3A5}"/>
              </a:ext>
              <a:ext uri="{C183D7F6-B498-43B3-948B-1728B52AA6E4}">
                <adec:decorative xmlns:adec="http://schemas.microsoft.com/office/drawing/2017/decorative" val="1"/>
              </a:ext>
            </a:extLst>
          </p:cNvPr>
          <p:cNvSpPr txBox="1"/>
          <p:nvPr/>
        </p:nvSpPr>
        <p:spPr>
          <a:xfrm>
            <a:off x="3544219" y="6044455"/>
            <a:ext cx="635000" cy="369332"/>
          </a:xfrm>
          <a:prstGeom prst="rect">
            <a:avLst/>
          </a:prstGeom>
          <a:noFill/>
        </p:spPr>
        <p:txBody>
          <a:bodyPr wrap="square" rtlCol="0">
            <a:spAutoFit/>
          </a:bodyPr>
          <a:lstStyle/>
          <a:p>
            <a:r>
              <a:rPr lang="en-US" dirty="0"/>
              <a:t>50</a:t>
            </a:r>
          </a:p>
        </p:txBody>
      </p:sp>
      <p:sp>
        <p:nvSpPr>
          <p:cNvPr id="42" name="TextBox 41">
            <a:extLst>
              <a:ext uri="{FF2B5EF4-FFF2-40B4-BE49-F238E27FC236}">
                <a16:creationId xmlns:a16="http://schemas.microsoft.com/office/drawing/2014/main" id="{26B7D2EA-EB85-0C2E-3FB5-16E9A58CDA91}"/>
              </a:ext>
              <a:ext uri="{C183D7F6-B498-43B3-948B-1728B52AA6E4}">
                <adec:decorative xmlns:adec="http://schemas.microsoft.com/office/drawing/2017/decorative" val="1"/>
              </a:ext>
            </a:extLst>
          </p:cNvPr>
          <p:cNvSpPr txBox="1"/>
          <p:nvPr/>
        </p:nvSpPr>
        <p:spPr>
          <a:xfrm>
            <a:off x="4862841" y="6038401"/>
            <a:ext cx="635000" cy="369332"/>
          </a:xfrm>
          <a:prstGeom prst="rect">
            <a:avLst/>
          </a:prstGeom>
          <a:noFill/>
        </p:spPr>
        <p:txBody>
          <a:bodyPr wrap="square" rtlCol="0">
            <a:spAutoFit/>
          </a:bodyPr>
          <a:lstStyle/>
          <a:p>
            <a:r>
              <a:rPr lang="en-US" dirty="0"/>
              <a:t>100</a:t>
            </a:r>
          </a:p>
        </p:txBody>
      </p:sp>
      <p:sp>
        <p:nvSpPr>
          <p:cNvPr id="43" name="TextBox 42">
            <a:extLst>
              <a:ext uri="{FF2B5EF4-FFF2-40B4-BE49-F238E27FC236}">
                <a16:creationId xmlns:a16="http://schemas.microsoft.com/office/drawing/2014/main" id="{26F9ACA8-A2B3-F969-7138-34916C2EC1C1}"/>
              </a:ext>
              <a:ext uri="{C183D7F6-B498-43B3-948B-1728B52AA6E4}">
                <adec:decorative xmlns:adec="http://schemas.microsoft.com/office/drawing/2017/decorative" val="1"/>
              </a:ext>
            </a:extLst>
          </p:cNvPr>
          <p:cNvSpPr txBox="1"/>
          <p:nvPr/>
        </p:nvSpPr>
        <p:spPr>
          <a:xfrm>
            <a:off x="7220588" y="6015251"/>
            <a:ext cx="1065196" cy="369332"/>
          </a:xfrm>
          <a:prstGeom prst="rect">
            <a:avLst/>
          </a:prstGeom>
          <a:noFill/>
        </p:spPr>
        <p:txBody>
          <a:bodyPr wrap="square" rtlCol="0">
            <a:spAutoFit/>
          </a:bodyPr>
          <a:lstStyle/>
          <a:p>
            <a:r>
              <a:rPr lang="en-US" dirty="0"/>
              <a:t>&gt;500</a:t>
            </a:r>
          </a:p>
        </p:txBody>
      </p:sp>
      <p:cxnSp>
        <p:nvCxnSpPr>
          <p:cNvPr id="45" name="Straight Connector 44">
            <a:extLst>
              <a:ext uri="{FF2B5EF4-FFF2-40B4-BE49-F238E27FC236}">
                <a16:creationId xmlns:a16="http://schemas.microsoft.com/office/drawing/2014/main" id="{6F6E712F-ADB2-F840-7DBA-D797D1656FED}"/>
              </a:ext>
              <a:ext uri="{C183D7F6-B498-43B3-948B-1728B52AA6E4}">
                <adec:decorative xmlns:adec="http://schemas.microsoft.com/office/drawing/2017/decorative" val="1"/>
              </a:ext>
            </a:extLst>
          </p:cNvPr>
          <p:cNvCxnSpPr>
            <a:cxnSpLocks/>
          </p:cNvCxnSpPr>
          <p:nvPr/>
        </p:nvCxnSpPr>
        <p:spPr>
          <a:xfrm>
            <a:off x="2436215" y="5818473"/>
            <a:ext cx="0" cy="196778"/>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7A3BD35B-6FE3-41AE-3978-88E7DEF36FE4}"/>
              </a:ext>
              <a:ext uri="{C183D7F6-B498-43B3-948B-1728B52AA6E4}">
                <adec:decorative xmlns:adec="http://schemas.microsoft.com/office/drawing/2017/decorative" val="1"/>
              </a:ext>
            </a:extLst>
          </p:cNvPr>
          <p:cNvCxnSpPr/>
          <p:nvPr/>
        </p:nvCxnSpPr>
        <p:spPr>
          <a:xfrm>
            <a:off x="3746086" y="5808825"/>
            <a:ext cx="0" cy="196778"/>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2EB8EB2E-7377-89E9-37D3-AE6B6180C80E}"/>
              </a:ext>
              <a:ext uri="{C183D7F6-B498-43B3-948B-1728B52AA6E4}">
                <adec:decorative xmlns:adec="http://schemas.microsoft.com/office/drawing/2017/decorative" val="1"/>
              </a:ext>
            </a:extLst>
          </p:cNvPr>
          <p:cNvCxnSpPr/>
          <p:nvPr/>
        </p:nvCxnSpPr>
        <p:spPr>
          <a:xfrm>
            <a:off x="5146620" y="5820400"/>
            <a:ext cx="0" cy="196778"/>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CC471B29-FB4E-5606-05F7-A71ABA55FA0A}"/>
              </a:ext>
              <a:ext uri="{C183D7F6-B498-43B3-948B-1728B52AA6E4}">
                <adec:decorative xmlns:adec="http://schemas.microsoft.com/office/drawing/2017/decorative" val="1"/>
              </a:ext>
            </a:extLst>
          </p:cNvPr>
          <p:cNvCxnSpPr/>
          <p:nvPr/>
        </p:nvCxnSpPr>
        <p:spPr>
          <a:xfrm>
            <a:off x="7623596" y="5820399"/>
            <a:ext cx="0" cy="196778"/>
          </a:xfrm>
          <a:prstGeom prst="line">
            <a:avLst/>
          </a:prstGeom>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D4B9118E-CF68-2ADB-FF9B-C4297D9A218A}"/>
              </a:ext>
              <a:ext uri="{C183D7F6-B498-43B3-948B-1728B52AA6E4}">
                <adec:decorative xmlns:adec="http://schemas.microsoft.com/office/drawing/2017/decorative" val="1"/>
              </a:ext>
            </a:extLst>
          </p:cNvPr>
          <p:cNvSpPr txBox="1"/>
          <p:nvPr/>
        </p:nvSpPr>
        <p:spPr>
          <a:xfrm>
            <a:off x="814391" y="5381705"/>
            <a:ext cx="1314765" cy="646331"/>
          </a:xfrm>
          <a:prstGeom prst="rect">
            <a:avLst/>
          </a:prstGeom>
          <a:noFill/>
        </p:spPr>
        <p:txBody>
          <a:bodyPr wrap="square" rtlCol="0">
            <a:spAutoFit/>
          </a:bodyPr>
          <a:lstStyle/>
          <a:p>
            <a:r>
              <a:rPr lang="en-US" i="1" dirty="0"/>
              <a:t>Lightest burden</a:t>
            </a:r>
          </a:p>
        </p:txBody>
      </p:sp>
      <p:sp>
        <p:nvSpPr>
          <p:cNvPr id="50" name="TextBox 49">
            <a:extLst>
              <a:ext uri="{FF2B5EF4-FFF2-40B4-BE49-F238E27FC236}">
                <a16:creationId xmlns:a16="http://schemas.microsoft.com/office/drawing/2014/main" id="{994F5CF4-7F6E-1F84-E527-050CDB21262B}"/>
              </a:ext>
              <a:ext uri="{C183D7F6-B498-43B3-948B-1728B52AA6E4}">
                <adec:decorative xmlns:adec="http://schemas.microsoft.com/office/drawing/2017/decorative" val="1"/>
              </a:ext>
            </a:extLst>
          </p:cNvPr>
          <p:cNvSpPr txBox="1"/>
          <p:nvPr/>
        </p:nvSpPr>
        <p:spPr>
          <a:xfrm>
            <a:off x="838669" y="1752615"/>
            <a:ext cx="1175867" cy="646331"/>
          </a:xfrm>
          <a:prstGeom prst="rect">
            <a:avLst/>
          </a:prstGeom>
          <a:noFill/>
        </p:spPr>
        <p:txBody>
          <a:bodyPr wrap="square" rtlCol="0">
            <a:spAutoFit/>
          </a:bodyPr>
          <a:lstStyle/>
          <a:p>
            <a:r>
              <a:rPr lang="en-US" i="1" dirty="0"/>
              <a:t>Heaviest burden</a:t>
            </a:r>
          </a:p>
        </p:txBody>
      </p:sp>
      <p:sp>
        <p:nvSpPr>
          <p:cNvPr id="10" name="TextBox 9">
            <a:extLst>
              <a:ext uri="{FF2B5EF4-FFF2-40B4-BE49-F238E27FC236}">
                <a16:creationId xmlns:a16="http://schemas.microsoft.com/office/drawing/2014/main" id="{879BA22A-4E57-FA0C-DCCB-8DB0F26ACD57}"/>
              </a:ext>
              <a:ext uri="{C183D7F6-B498-43B3-948B-1728B52AA6E4}">
                <adec:decorative xmlns:adec="http://schemas.microsoft.com/office/drawing/2017/decorative" val="1"/>
              </a:ext>
            </a:extLst>
          </p:cNvPr>
          <p:cNvSpPr txBox="1"/>
          <p:nvPr/>
        </p:nvSpPr>
        <p:spPr>
          <a:xfrm>
            <a:off x="10383926" y="3866115"/>
            <a:ext cx="0" cy="0"/>
          </a:xfrm>
          <a:prstGeom prst="rect">
            <a:avLst/>
          </a:prstGeom>
        </p:spPr>
        <p:txBody>
          <a:bodyPr wrap="none" rtlCol="0">
            <a:normAutofit fontScale="25000" lnSpcReduction="20000"/>
          </a:bodyPr>
          <a:lstStyle/>
          <a:p>
            <a:pPr algn="l"/>
            <a:endParaRPr lang="en-US" dirty="0" err="1">
              <a:latin typeface="Georgia" panose="02040502050405020303" pitchFamily="18" charset="0"/>
            </a:endParaRPr>
          </a:p>
        </p:txBody>
      </p:sp>
      <p:grpSp>
        <p:nvGrpSpPr>
          <p:cNvPr id="6" name="Group 5" descr="Graph demonstrating that SEAMLESS offers the lightest burden of time/effort to access data as the number of IEPs required increases, relative to SEA/LEA staff manualy redacting IEPs, researchers/evaluators training staff to code IEP data, or researchers/evaluators obtaining parental consent or access to SEA administrative data.">
            <a:extLst>
              <a:ext uri="{FF2B5EF4-FFF2-40B4-BE49-F238E27FC236}">
                <a16:creationId xmlns:a16="http://schemas.microsoft.com/office/drawing/2014/main" id="{0E69CEDD-AB9F-53DB-02CA-AA2E51490A23}"/>
              </a:ext>
            </a:extLst>
          </p:cNvPr>
          <p:cNvGrpSpPr/>
          <p:nvPr/>
        </p:nvGrpSpPr>
        <p:grpSpPr>
          <a:xfrm>
            <a:off x="8026605" y="3977009"/>
            <a:ext cx="3312225" cy="1345445"/>
            <a:chOff x="7983306" y="3865498"/>
            <a:chExt cx="3312225" cy="1345445"/>
          </a:xfrm>
        </p:grpSpPr>
        <p:grpSp>
          <p:nvGrpSpPr>
            <p:cNvPr id="17" name="Group 16">
              <a:extLst>
                <a:ext uri="{FF2B5EF4-FFF2-40B4-BE49-F238E27FC236}">
                  <a16:creationId xmlns:a16="http://schemas.microsoft.com/office/drawing/2014/main" id="{60C9F628-AF70-5E3F-0885-E1753B18E91D}"/>
                </a:ext>
              </a:extLst>
            </p:cNvPr>
            <p:cNvGrpSpPr/>
            <p:nvPr/>
          </p:nvGrpSpPr>
          <p:grpSpPr>
            <a:xfrm>
              <a:off x="7983306" y="3865498"/>
              <a:ext cx="3312225" cy="1345445"/>
              <a:chOff x="6082138" y="3615150"/>
              <a:chExt cx="3312225" cy="1345445"/>
            </a:xfrm>
          </p:grpSpPr>
          <p:sp>
            <p:nvSpPr>
              <p:cNvPr id="13" name="Alternate Process 12">
                <a:extLst>
                  <a:ext uri="{FF2B5EF4-FFF2-40B4-BE49-F238E27FC236}">
                    <a16:creationId xmlns:a16="http://schemas.microsoft.com/office/drawing/2014/main" id="{14129832-CE68-91C0-2FBA-8598FE1A4CFD}"/>
                  </a:ext>
                </a:extLst>
              </p:cNvPr>
              <p:cNvSpPr/>
              <p:nvPr/>
            </p:nvSpPr>
            <p:spPr>
              <a:xfrm>
                <a:off x="6082138" y="3615150"/>
                <a:ext cx="3312225" cy="1345445"/>
              </a:xfrm>
              <a:prstGeom prst="flowChartAlternateProcess">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C3334BB-F587-8245-8174-F7F084076BC1}"/>
                  </a:ext>
                </a:extLst>
              </p:cNvPr>
              <p:cNvSpPr txBox="1"/>
              <p:nvPr/>
            </p:nvSpPr>
            <p:spPr>
              <a:xfrm>
                <a:off x="6399624" y="3811577"/>
                <a:ext cx="2794592" cy="1107996"/>
              </a:xfrm>
              <a:prstGeom prst="rect">
                <a:avLst/>
              </a:prstGeom>
              <a:noFill/>
            </p:spPr>
            <p:txBody>
              <a:bodyPr wrap="square" rtlCol="0">
                <a:spAutoFit/>
              </a:bodyPr>
              <a:lstStyle/>
              <a:p>
                <a:pPr algn="ctr"/>
                <a:endParaRPr lang="en-US" sz="2400" b="1" i="1" dirty="0"/>
              </a:p>
              <a:p>
                <a:pPr algn="ctr"/>
                <a:r>
                  <a:rPr lang="en-US" sz="2400" b="1" i="1" dirty="0"/>
                  <a:t>Zone Redactor</a:t>
                </a:r>
              </a:p>
              <a:p>
                <a:pPr algn="ctr"/>
                <a:r>
                  <a:rPr lang="en-US" dirty="0"/>
                  <a:t>De-identifying IEPs</a:t>
                </a:r>
              </a:p>
            </p:txBody>
          </p:sp>
        </p:grpSp>
        <p:pic>
          <p:nvPicPr>
            <p:cNvPr id="5" name="Picture 4" descr="SEAMLESS">
              <a:extLst>
                <a:ext uri="{FF2B5EF4-FFF2-40B4-BE49-F238E27FC236}">
                  <a16:creationId xmlns:a16="http://schemas.microsoft.com/office/drawing/2014/main" id="{16BAB7EC-A119-7774-6D31-86797C482BD1}"/>
                </a:ext>
              </a:extLst>
            </p:cNvPr>
            <p:cNvPicPr>
              <a:picLocks noChangeAspect="1"/>
            </p:cNvPicPr>
            <p:nvPr/>
          </p:nvPicPr>
          <p:blipFill>
            <a:blip r:embed="rId3"/>
            <a:stretch>
              <a:fillRect/>
            </a:stretch>
          </p:blipFill>
          <p:spPr>
            <a:xfrm>
              <a:off x="8284201" y="3984201"/>
              <a:ext cx="2581505" cy="540774"/>
            </a:xfrm>
            <a:prstGeom prst="rect">
              <a:avLst/>
            </a:prstGeom>
          </p:spPr>
        </p:pic>
      </p:grpSp>
      <p:pic>
        <p:nvPicPr>
          <p:cNvPr id="18" name="Picture 17" descr="SEAMLESS">
            <a:extLst>
              <a:ext uri="{FF2B5EF4-FFF2-40B4-BE49-F238E27FC236}">
                <a16:creationId xmlns:a16="http://schemas.microsoft.com/office/drawing/2014/main" id="{D6767705-D79B-AD86-ED08-E4892D1D91D8}"/>
              </a:ext>
            </a:extLst>
          </p:cNvPr>
          <p:cNvPicPr>
            <a:picLocks noChangeAspect="1"/>
          </p:cNvPicPr>
          <p:nvPr/>
        </p:nvPicPr>
        <p:blipFill>
          <a:blip r:embed="rId3"/>
          <a:stretch>
            <a:fillRect/>
          </a:stretch>
        </p:blipFill>
        <p:spPr>
          <a:xfrm>
            <a:off x="556501" y="232621"/>
            <a:ext cx="2707723" cy="567214"/>
          </a:xfrm>
          <a:prstGeom prst="rect">
            <a:avLst/>
          </a:prstGeom>
        </p:spPr>
      </p:pic>
    </p:spTree>
    <p:extLst>
      <p:ext uri="{BB962C8B-B14F-4D97-AF65-F5344CB8AC3E}">
        <p14:creationId xmlns:p14="http://schemas.microsoft.com/office/powerpoint/2010/main" val="340943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grpId="0" nodeType="withEffect" nodePh="1">
                                  <p:stCondLst>
                                    <p:cond delay="0"/>
                                  </p:stCondLst>
                                  <p:endCondLst>
                                    <p:cond evt="begin" delay="0">
                                      <p:tn val="8"/>
                                    </p:cond>
                                  </p:end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274D4-F603-9D42-4163-C38162CB61F4}"/>
              </a:ext>
            </a:extLst>
          </p:cNvPr>
          <p:cNvSpPr>
            <a:spLocks noGrp="1"/>
          </p:cNvSpPr>
          <p:nvPr>
            <p:ph type="title"/>
          </p:nvPr>
        </p:nvSpPr>
        <p:spPr>
          <a:xfrm>
            <a:off x="472799" y="519193"/>
            <a:ext cx="10632523" cy="433965"/>
          </a:xfrm>
        </p:spPr>
        <p:txBody>
          <a:bodyPr/>
          <a:lstStyle/>
          <a:p>
            <a:r>
              <a:rPr lang="en-US" dirty="0">
                <a:solidFill>
                  <a:schemeClr val="accent1"/>
                </a:solidFill>
              </a:rPr>
              <a:t>			client de-identification interface view, process</a:t>
            </a:r>
          </a:p>
        </p:txBody>
      </p:sp>
      <p:pic>
        <p:nvPicPr>
          <p:cNvPr id="11" name="Zone Redactor Demo Screen Recording.mov">
            <a:hlinkClick r:id="" action="ppaction://media"/>
            <a:extLst>
              <a:ext uri="{FF2B5EF4-FFF2-40B4-BE49-F238E27FC236}">
                <a16:creationId xmlns:a16="http://schemas.microsoft.com/office/drawing/2014/main" id="{2DA8474A-9A24-8A8C-75CF-21A7EB5047E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631825" y="1481138"/>
            <a:ext cx="10950575" cy="4257675"/>
          </a:xfrm>
        </p:spPr>
      </p:pic>
      <p:pic>
        <p:nvPicPr>
          <p:cNvPr id="3" name="Picture 2" descr="SEAMLESS">
            <a:extLst>
              <a:ext uri="{FF2B5EF4-FFF2-40B4-BE49-F238E27FC236}">
                <a16:creationId xmlns:a16="http://schemas.microsoft.com/office/drawing/2014/main" id="{9AD2A89B-547C-612A-4938-BDB052761624}"/>
              </a:ext>
            </a:extLst>
          </p:cNvPr>
          <p:cNvPicPr>
            <a:picLocks noChangeAspect="1"/>
          </p:cNvPicPr>
          <p:nvPr/>
        </p:nvPicPr>
        <p:blipFill>
          <a:blip r:embed="rId6"/>
          <a:stretch>
            <a:fillRect/>
          </a:stretch>
        </p:blipFill>
        <p:spPr>
          <a:xfrm>
            <a:off x="472799" y="408970"/>
            <a:ext cx="2654714" cy="556110"/>
          </a:xfrm>
          <a:prstGeom prst="rect">
            <a:avLst/>
          </a:prstGeom>
        </p:spPr>
      </p:pic>
    </p:spTree>
    <p:extLst>
      <p:ext uri="{BB962C8B-B14F-4D97-AF65-F5344CB8AC3E}">
        <p14:creationId xmlns:p14="http://schemas.microsoft.com/office/powerpoint/2010/main" val="376699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5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6">
            <a:extLst>
              <a:ext uri="{FF2B5EF4-FFF2-40B4-BE49-F238E27FC236}">
                <a16:creationId xmlns:a16="http://schemas.microsoft.com/office/drawing/2014/main" id="{0A9C8D42-D56D-D2ED-34FB-3BB5FEBEFA28}"/>
              </a:ext>
            </a:extLst>
          </p:cNvPr>
          <p:cNvPicPr>
            <a:picLocks noChangeAspect="1"/>
          </p:cNvPicPr>
          <p:nvPr/>
        </p:nvPicPr>
        <p:blipFill>
          <a:blip r:embed="rId3"/>
          <a:stretch>
            <a:fillRect/>
          </a:stretch>
        </p:blipFill>
        <p:spPr>
          <a:xfrm>
            <a:off x="314834" y="1667761"/>
            <a:ext cx="8503682" cy="3038352"/>
          </a:xfrm>
          <a:prstGeom prst="rect">
            <a:avLst/>
          </a:prstGeom>
        </p:spPr>
      </p:pic>
      <p:sp>
        <p:nvSpPr>
          <p:cNvPr id="2" name="Title 1">
            <a:extLst>
              <a:ext uri="{FF2B5EF4-FFF2-40B4-BE49-F238E27FC236}">
                <a16:creationId xmlns:a16="http://schemas.microsoft.com/office/drawing/2014/main" id="{4C303BE4-AD4B-978E-E657-22637DEFF9D3}"/>
              </a:ext>
            </a:extLst>
          </p:cNvPr>
          <p:cNvSpPr>
            <a:spLocks noGrp="1"/>
          </p:cNvSpPr>
          <p:nvPr>
            <p:ph type="title"/>
          </p:nvPr>
        </p:nvSpPr>
        <p:spPr>
          <a:xfrm>
            <a:off x="631825" y="519193"/>
            <a:ext cx="9966158" cy="821763"/>
          </a:xfrm>
        </p:spPr>
        <p:txBody>
          <a:bodyPr/>
          <a:lstStyle/>
          <a:p>
            <a:r>
              <a:rPr lang="en-US" dirty="0">
                <a:solidFill>
                  <a:schemeClr val="accent1"/>
                </a:solidFill>
              </a:rPr>
              <a:t>De-identified files are also automatically renamed during download to further preserve privacy</a:t>
            </a:r>
          </a:p>
        </p:txBody>
      </p:sp>
      <p:pic>
        <p:nvPicPr>
          <p:cNvPr id="7" name="Content Placeholder 6">
            <a:extLst>
              <a:ext uri="{FF2B5EF4-FFF2-40B4-BE49-F238E27FC236}">
                <a16:creationId xmlns:a16="http://schemas.microsoft.com/office/drawing/2014/main" id="{A3FA37CA-8C98-54C4-6801-B1ED12CD8FD8}"/>
              </a:ext>
            </a:extLst>
          </p:cNvPr>
          <p:cNvPicPr>
            <a:picLocks noGrp="1" noChangeAspect="1"/>
          </p:cNvPicPr>
          <p:nvPr>
            <p:ph idx="1"/>
          </p:nvPr>
        </p:nvPicPr>
        <p:blipFill>
          <a:blip r:embed="rId3"/>
          <a:srcRect l="14936" t="81541" b="1204"/>
          <a:stretch>
            <a:fillRect/>
          </a:stretch>
        </p:blipFill>
        <p:spPr>
          <a:xfrm>
            <a:off x="1584960" y="3791712"/>
            <a:ext cx="7233556" cy="524257"/>
          </a:xfrm>
          <a:prstGeom prst="rect">
            <a:avLst/>
          </a:prstGeom>
        </p:spPr>
      </p:pic>
      <p:pic>
        <p:nvPicPr>
          <p:cNvPr id="8" name="Content Placeholder 6">
            <a:extLst>
              <a:ext uri="{FF2B5EF4-FFF2-40B4-BE49-F238E27FC236}">
                <a16:creationId xmlns:a16="http://schemas.microsoft.com/office/drawing/2014/main" id="{5A62FD32-7F91-4CEF-D504-B20FDC3181AB}"/>
              </a:ext>
            </a:extLst>
          </p:cNvPr>
          <p:cNvPicPr>
            <a:picLocks noChangeAspect="1"/>
          </p:cNvPicPr>
          <p:nvPr/>
        </p:nvPicPr>
        <p:blipFill>
          <a:blip r:embed="rId3"/>
          <a:srcRect b="26083"/>
          <a:stretch>
            <a:fillRect/>
          </a:stretch>
        </p:blipFill>
        <p:spPr>
          <a:xfrm>
            <a:off x="314834" y="1667761"/>
            <a:ext cx="8503682" cy="2245871"/>
          </a:xfrm>
          <a:prstGeom prst="rect">
            <a:avLst/>
          </a:prstGeom>
        </p:spPr>
      </p:pic>
      <p:pic>
        <p:nvPicPr>
          <p:cNvPr id="10" name="Picture 9">
            <a:extLst>
              <a:ext uri="{FF2B5EF4-FFF2-40B4-BE49-F238E27FC236}">
                <a16:creationId xmlns:a16="http://schemas.microsoft.com/office/drawing/2014/main" id="{99CD6703-0A67-541E-FE8F-963480B9EBC5}"/>
              </a:ext>
            </a:extLst>
          </p:cNvPr>
          <p:cNvPicPr>
            <a:picLocks noChangeAspect="1"/>
          </p:cNvPicPr>
          <p:nvPr/>
        </p:nvPicPr>
        <p:blipFill>
          <a:blip r:embed="rId4"/>
          <a:srcRect b="30597"/>
          <a:stretch>
            <a:fillRect/>
          </a:stretch>
        </p:blipFill>
        <p:spPr>
          <a:xfrm>
            <a:off x="3484754" y="3624072"/>
            <a:ext cx="8503682" cy="2799335"/>
          </a:xfrm>
          <a:prstGeom prst="rect">
            <a:avLst/>
          </a:prstGeom>
        </p:spPr>
      </p:pic>
      <p:sp>
        <p:nvSpPr>
          <p:cNvPr id="11" name="TextBox 10">
            <a:extLst>
              <a:ext uri="{FF2B5EF4-FFF2-40B4-BE49-F238E27FC236}">
                <a16:creationId xmlns:a16="http://schemas.microsoft.com/office/drawing/2014/main" id="{C7854FC8-06B2-5804-D00E-9280FE1162B7}"/>
              </a:ext>
            </a:extLst>
          </p:cNvPr>
          <p:cNvSpPr txBox="1"/>
          <p:nvPr/>
        </p:nvSpPr>
        <p:spPr>
          <a:xfrm>
            <a:off x="9018996" y="1979885"/>
            <a:ext cx="2858170" cy="1200329"/>
          </a:xfrm>
          <a:prstGeom prst="rect">
            <a:avLst/>
          </a:prstGeom>
          <a:noFill/>
        </p:spPr>
        <p:txBody>
          <a:bodyPr wrap="square" rtlCol="0">
            <a:spAutoFit/>
          </a:bodyPr>
          <a:lstStyle/>
          <a:p>
            <a:r>
              <a:rPr lang="en-US" i="1" dirty="0"/>
              <a:t>The download includes a cross-walk to map the renamed files to the original file names</a:t>
            </a:r>
          </a:p>
        </p:txBody>
      </p:sp>
      <p:sp>
        <p:nvSpPr>
          <p:cNvPr id="13" name="TextBox 12">
            <a:extLst>
              <a:ext uri="{FF2B5EF4-FFF2-40B4-BE49-F238E27FC236}">
                <a16:creationId xmlns:a16="http://schemas.microsoft.com/office/drawing/2014/main" id="{BD8852F3-A741-AFBA-39B3-0CFFDE64A9C5}"/>
              </a:ext>
            </a:extLst>
          </p:cNvPr>
          <p:cNvSpPr txBox="1"/>
          <p:nvPr/>
        </p:nvSpPr>
        <p:spPr>
          <a:xfrm>
            <a:off x="444263" y="1452115"/>
            <a:ext cx="2281394" cy="307777"/>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none" rtlCol="0">
            <a:spAutoFit/>
          </a:bodyPr>
          <a:lstStyle/>
          <a:p>
            <a:r>
              <a:rPr lang="en-US" sz="1400" b="1" dirty="0">
                <a:solidFill>
                  <a:schemeClr val="accent1"/>
                </a:solidFill>
              </a:rPr>
              <a:t>Original Folder and Files</a:t>
            </a:r>
          </a:p>
        </p:txBody>
      </p:sp>
      <p:sp>
        <p:nvSpPr>
          <p:cNvPr id="14" name="TextBox 13">
            <a:extLst>
              <a:ext uri="{FF2B5EF4-FFF2-40B4-BE49-F238E27FC236}">
                <a16:creationId xmlns:a16="http://schemas.microsoft.com/office/drawing/2014/main" id="{7F18A846-3D95-D96E-0E7D-C3B5456F5A18}"/>
              </a:ext>
            </a:extLst>
          </p:cNvPr>
          <p:cNvSpPr txBox="1"/>
          <p:nvPr/>
        </p:nvSpPr>
        <p:spPr>
          <a:xfrm>
            <a:off x="3833807" y="3400115"/>
            <a:ext cx="3562194" cy="307777"/>
          </a:xfrm>
          <a:prstGeom prst="rect">
            <a:avLst/>
          </a:prstGeom>
          <a:solidFill>
            <a:schemeClr val="bg1"/>
          </a:solidFill>
          <a:ln>
            <a:solidFill>
              <a:schemeClr val="accent2"/>
            </a:solidFill>
          </a:ln>
          <a:effectLst>
            <a:outerShdw blurRad="50800" dist="38100" dir="2700000" algn="tl" rotWithShape="0">
              <a:prstClr val="black">
                <a:alpha val="40000"/>
              </a:prstClr>
            </a:outerShdw>
          </a:effectLst>
        </p:spPr>
        <p:txBody>
          <a:bodyPr wrap="none" rtlCol="0">
            <a:spAutoFit/>
          </a:bodyPr>
          <a:lstStyle/>
          <a:p>
            <a:r>
              <a:rPr lang="en-US" sz="1400" b="1" dirty="0">
                <a:solidFill>
                  <a:schemeClr val="accent6"/>
                </a:solidFill>
              </a:rPr>
              <a:t>Downloaded Folder with Redacted Files</a:t>
            </a:r>
          </a:p>
        </p:txBody>
      </p:sp>
      <p:sp>
        <p:nvSpPr>
          <p:cNvPr id="15" name="Bent Arrow 14">
            <a:extLst>
              <a:ext uri="{FF2B5EF4-FFF2-40B4-BE49-F238E27FC236}">
                <a16:creationId xmlns:a16="http://schemas.microsoft.com/office/drawing/2014/main" id="{4B9209B6-B8D4-4380-28B8-822AD919499A}"/>
              </a:ext>
            </a:extLst>
          </p:cNvPr>
          <p:cNvSpPr/>
          <p:nvPr/>
        </p:nvSpPr>
        <p:spPr>
          <a:xfrm rot="10800000">
            <a:off x="2213426" y="4399789"/>
            <a:ext cx="1024462" cy="1231391"/>
          </a:xfrm>
          <a:prstGeom prst="bentArrow">
            <a:avLst>
              <a:gd name="adj1" fmla="val 14109"/>
              <a:gd name="adj2" fmla="val 19059"/>
              <a:gd name="adj3" fmla="val 20050"/>
              <a:gd name="adj4" fmla="val 39790"/>
            </a:avLst>
          </a:prstGeom>
          <a:solidFill>
            <a:schemeClr val="accent6"/>
          </a:solidFill>
          <a:ln>
            <a:solidFill>
              <a:schemeClr val="accent6"/>
            </a:solidFill>
          </a:ln>
          <a:scene3d>
            <a:camera prst="orthographicFront">
              <a:rot lat="0" lon="1080000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76541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29C2B-E18A-918D-1A03-77E006D07D96}"/>
              </a:ext>
            </a:extLst>
          </p:cNvPr>
          <p:cNvSpPr>
            <a:spLocks noGrp="1"/>
          </p:cNvSpPr>
          <p:nvPr>
            <p:ph type="title"/>
          </p:nvPr>
        </p:nvSpPr>
        <p:spPr>
          <a:xfrm>
            <a:off x="631825" y="519193"/>
            <a:ext cx="9966158" cy="433965"/>
          </a:xfrm>
        </p:spPr>
        <p:txBody>
          <a:bodyPr/>
          <a:lstStyle/>
          <a:p>
            <a:r>
              <a:rPr lang="en-US" dirty="0">
                <a:solidFill>
                  <a:schemeClr val="accent1"/>
                </a:solidFill>
              </a:rPr>
              <a:t>De-identification – before and after</a:t>
            </a:r>
          </a:p>
        </p:txBody>
      </p:sp>
      <p:grpSp>
        <p:nvGrpSpPr>
          <p:cNvPr id="54" name="Group 53">
            <a:extLst>
              <a:ext uri="{FF2B5EF4-FFF2-40B4-BE49-F238E27FC236}">
                <a16:creationId xmlns:a16="http://schemas.microsoft.com/office/drawing/2014/main" id="{E2EA672C-472E-A20D-7236-71512832D1E9}"/>
              </a:ext>
            </a:extLst>
          </p:cNvPr>
          <p:cNvGrpSpPr/>
          <p:nvPr/>
        </p:nvGrpSpPr>
        <p:grpSpPr>
          <a:xfrm>
            <a:off x="318234" y="1119100"/>
            <a:ext cx="5090616" cy="5101592"/>
            <a:chOff x="0" y="953159"/>
            <a:chExt cx="5571738" cy="5531124"/>
          </a:xfrm>
        </p:grpSpPr>
        <p:pic>
          <p:nvPicPr>
            <p:cNvPr id="18" name="Picture 17">
              <a:extLst>
                <a:ext uri="{FF2B5EF4-FFF2-40B4-BE49-F238E27FC236}">
                  <a16:creationId xmlns:a16="http://schemas.microsoft.com/office/drawing/2014/main" id="{A8BF3ABB-870C-049E-27B3-2427DCE53C7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0515" y="1112192"/>
              <a:ext cx="5401223" cy="5226615"/>
            </a:xfrm>
            <a:prstGeom prst="rect">
              <a:avLst/>
            </a:prstGeom>
          </p:spPr>
        </p:pic>
        <p:sp>
          <p:nvSpPr>
            <p:cNvPr id="20" name="Rounded Rectangle 19">
              <a:extLst>
                <a:ext uri="{FF2B5EF4-FFF2-40B4-BE49-F238E27FC236}">
                  <a16:creationId xmlns:a16="http://schemas.microsoft.com/office/drawing/2014/main" id="{6D050B1F-C110-C172-E078-907A92C72919}"/>
                </a:ext>
                <a:ext uri="{C183D7F6-B498-43B3-948B-1728B52AA6E4}">
                  <adec:decorative xmlns:adec="http://schemas.microsoft.com/office/drawing/2017/decorative" val="1"/>
                </a:ext>
              </a:extLst>
            </p:cNvPr>
            <p:cNvSpPr/>
            <p:nvPr/>
          </p:nvSpPr>
          <p:spPr>
            <a:xfrm>
              <a:off x="2206010" y="1557624"/>
              <a:ext cx="1334857" cy="189689"/>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E29DB618-92E9-BC16-F34D-D0D145764200}"/>
                </a:ext>
                <a:ext uri="{C183D7F6-B498-43B3-948B-1728B52AA6E4}">
                  <adec:decorative xmlns:adec="http://schemas.microsoft.com/office/drawing/2017/decorative" val="1"/>
                </a:ext>
              </a:extLst>
            </p:cNvPr>
            <p:cNvSpPr/>
            <p:nvPr/>
          </p:nvSpPr>
          <p:spPr>
            <a:xfrm>
              <a:off x="1113272" y="1826755"/>
              <a:ext cx="530702" cy="157265"/>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8BDE5671-10F0-F725-E6EA-CFCA8391334F}"/>
                </a:ext>
                <a:ext uri="{C183D7F6-B498-43B3-948B-1728B52AA6E4}">
                  <adec:decorative xmlns:adec="http://schemas.microsoft.com/office/drawing/2017/decorative" val="1"/>
                </a:ext>
              </a:extLst>
            </p:cNvPr>
            <p:cNvSpPr/>
            <p:nvPr/>
          </p:nvSpPr>
          <p:spPr>
            <a:xfrm>
              <a:off x="2811801" y="1807298"/>
              <a:ext cx="624105" cy="189689"/>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89AE559B-B9E0-757D-867A-86E8DA2E6AC8}"/>
                </a:ext>
                <a:ext uri="{C183D7F6-B498-43B3-948B-1728B52AA6E4}">
                  <adec:decorative xmlns:adec="http://schemas.microsoft.com/office/drawing/2017/decorative" val="1"/>
                </a:ext>
              </a:extLst>
            </p:cNvPr>
            <p:cNvSpPr/>
            <p:nvPr/>
          </p:nvSpPr>
          <p:spPr>
            <a:xfrm>
              <a:off x="4700495" y="1823509"/>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2029EC52-63BF-6944-2031-FBC29178A120}"/>
                </a:ext>
                <a:ext uri="{C183D7F6-B498-43B3-948B-1728B52AA6E4}">
                  <adec:decorative xmlns:adec="http://schemas.microsoft.com/office/drawing/2017/decorative" val="1"/>
                </a:ext>
              </a:extLst>
            </p:cNvPr>
            <p:cNvSpPr/>
            <p:nvPr/>
          </p:nvSpPr>
          <p:spPr>
            <a:xfrm>
              <a:off x="189971" y="2733468"/>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FEBF6EEF-3A0B-34C3-4E5B-9DF82F6A9ED0}"/>
                </a:ext>
                <a:ext uri="{C183D7F6-B498-43B3-948B-1728B52AA6E4}">
                  <adec:decorative xmlns:adec="http://schemas.microsoft.com/office/drawing/2017/decorative" val="1"/>
                </a:ext>
              </a:extLst>
            </p:cNvPr>
            <p:cNvSpPr/>
            <p:nvPr/>
          </p:nvSpPr>
          <p:spPr>
            <a:xfrm>
              <a:off x="591682" y="2836812"/>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F44DB50E-FBDF-7F58-22CB-73128818ACBA}"/>
                </a:ext>
                <a:ext uri="{C183D7F6-B498-43B3-948B-1728B52AA6E4}">
                  <adec:decorative xmlns:adec="http://schemas.microsoft.com/office/drawing/2017/decorative" val="1"/>
                </a:ext>
              </a:extLst>
            </p:cNvPr>
            <p:cNvSpPr/>
            <p:nvPr/>
          </p:nvSpPr>
          <p:spPr>
            <a:xfrm>
              <a:off x="1916216" y="3178377"/>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C5C0DCB4-3DFA-B19A-4D05-9C372FEAD0FA}"/>
                </a:ext>
                <a:ext uri="{C183D7F6-B498-43B3-948B-1728B52AA6E4}">
                  <adec:decorative xmlns:adec="http://schemas.microsoft.com/office/drawing/2017/decorative" val="1"/>
                </a:ext>
              </a:extLst>
            </p:cNvPr>
            <p:cNvSpPr/>
            <p:nvPr/>
          </p:nvSpPr>
          <p:spPr>
            <a:xfrm>
              <a:off x="2871126" y="2830750"/>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78F10857-288C-9080-B6B0-01E481347453}"/>
                </a:ext>
                <a:ext uri="{C183D7F6-B498-43B3-948B-1728B52AA6E4}">
                  <adec:decorative xmlns:adec="http://schemas.microsoft.com/office/drawing/2017/decorative" val="1"/>
                </a:ext>
              </a:extLst>
            </p:cNvPr>
            <p:cNvSpPr/>
            <p:nvPr/>
          </p:nvSpPr>
          <p:spPr>
            <a:xfrm>
              <a:off x="3431667" y="2953828"/>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93CE0EF5-648D-1A85-D666-25892AE152FE}"/>
                </a:ext>
                <a:ext uri="{C183D7F6-B498-43B3-948B-1728B52AA6E4}">
                  <adec:decorative xmlns:adec="http://schemas.microsoft.com/office/drawing/2017/decorative" val="1"/>
                </a:ext>
              </a:extLst>
            </p:cNvPr>
            <p:cNvSpPr/>
            <p:nvPr/>
          </p:nvSpPr>
          <p:spPr>
            <a:xfrm>
              <a:off x="4560462" y="3050296"/>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04C0EFAE-513C-8BC1-ACC3-C2FFBBAE5597}"/>
                </a:ext>
                <a:ext uri="{C183D7F6-B498-43B3-948B-1728B52AA6E4}">
                  <adec:decorative xmlns:adec="http://schemas.microsoft.com/office/drawing/2017/decorative" val="1"/>
                </a:ext>
              </a:extLst>
            </p:cNvPr>
            <p:cNvSpPr/>
            <p:nvPr/>
          </p:nvSpPr>
          <p:spPr>
            <a:xfrm>
              <a:off x="193739" y="4247740"/>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B906C22A-29B2-5FD4-2659-6AC36884F7A3}"/>
                </a:ext>
                <a:ext uri="{C183D7F6-B498-43B3-948B-1728B52AA6E4}">
                  <adec:decorative xmlns:adec="http://schemas.microsoft.com/office/drawing/2017/decorative" val="1"/>
                </a:ext>
              </a:extLst>
            </p:cNvPr>
            <p:cNvSpPr/>
            <p:nvPr/>
          </p:nvSpPr>
          <p:spPr>
            <a:xfrm>
              <a:off x="3472771" y="4240598"/>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61E35FD0-DE74-F46A-4BE0-97904D0FEAC9}"/>
                </a:ext>
                <a:ext uri="{C183D7F6-B498-43B3-948B-1728B52AA6E4}">
                  <adec:decorative xmlns:adec="http://schemas.microsoft.com/office/drawing/2017/decorative" val="1"/>
                </a:ext>
              </a:extLst>
            </p:cNvPr>
            <p:cNvSpPr/>
            <p:nvPr/>
          </p:nvSpPr>
          <p:spPr>
            <a:xfrm>
              <a:off x="501520" y="4456482"/>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909E8376-C339-CFF3-6E12-E84AC806020B}"/>
                </a:ext>
                <a:ext uri="{C183D7F6-B498-43B3-948B-1728B52AA6E4}">
                  <adec:decorative xmlns:adec="http://schemas.microsoft.com/office/drawing/2017/decorative" val="1"/>
                </a:ext>
              </a:extLst>
            </p:cNvPr>
            <p:cNvSpPr/>
            <p:nvPr/>
          </p:nvSpPr>
          <p:spPr>
            <a:xfrm>
              <a:off x="2964364" y="4353389"/>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4BFF7A94-BE97-B4D7-D4C9-6E253C14941E}"/>
                </a:ext>
                <a:ext uri="{C183D7F6-B498-43B3-948B-1728B52AA6E4}">
                  <adec:decorative xmlns:adec="http://schemas.microsoft.com/office/drawing/2017/decorative" val="1"/>
                </a:ext>
              </a:extLst>
            </p:cNvPr>
            <p:cNvSpPr/>
            <p:nvPr/>
          </p:nvSpPr>
          <p:spPr>
            <a:xfrm>
              <a:off x="1393092" y="4581046"/>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0824A29E-FB23-557B-8C00-94E0BB4FC69A}"/>
                </a:ext>
                <a:ext uri="{C183D7F6-B498-43B3-948B-1728B52AA6E4}">
                  <adec:decorative xmlns:adec="http://schemas.microsoft.com/office/drawing/2017/decorative" val="1"/>
                </a:ext>
              </a:extLst>
            </p:cNvPr>
            <p:cNvSpPr/>
            <p:nvPr/>
          </p:nvSpPr>
          <p:spPr>
            <a:xfrm>
              <a:off x="963511" y="5298327"/>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9FEC8FF6-AFE8-C68C-0EC9-304BFF020FD8}"/>
                </a:ext>
                <a:ext uri="{C183D7F6-B498-43B3-948B-1728B52AA6E4}">
                  <adec:decorative xmlns:adec="http://schemas.microsoft.com/office/drawing/2017/decorative" val="1"/>
                </a:ext>
              </a:extLst>
            </p:cNvPr>
            <p:cNvSpPr/>
            <p:nvPr/>
          </p:nvSpPr>
          <p:spPr>
            <a:xfrm>
              <a:off x="4414468" y="5552447"/>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a:extLst>
                <a:ext uri="{FF2B5EF4-FFF2-40B4-BE49-F238E27FC236}">
                  <a16:creationId xmlns:a16="http://schemas.microsoft.com/office/drawing/2014/main" id="{6F91AC56-658A-C49E-F174-BB6BFFFC923F}"/>
                </a:ext>
                <a:ext uri="{C183D7F6-B498-43B3-948B-1728B52AA6E4}">
                  <adec:decorative xmlns:adec="http://schemas.microsoft.com/office/drawing/2017/decorative" val="1"/>
                </a:ext>
              </a:extLst>
            </p:cNvPr>
            <p:cNvSpPr/>
            <p:nvPr/>
          </p:nvSpPr>
          <p:spPr>
            <a:xfrm>
              <a:off x="751171" y="5912260"/>
              <a:ext cx="280066" cy="160511"/>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73E1652-FDB5-E635-56FF-BC6D93EB52EA}"/>
                </a:ext>
              </a:extLst>
            </p:cNvPr>
            <p:cNvSpPr/>
            <p:nvPr/>
          </p:nvSpPr>
          <p:spPr>
            <a:xfrm>
              <a:off x="0" y="953159"/>
              <a:ext cx="5571738" cy="5531124"/>
            </a:xfrm>
            <a:prstGeom prst="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D749E4A3-0D46-3108-ECB3-4FD9F33E0298}"/>
              </a:ext>
            </a:extLst>
          </p:cNvPr>
          <p:cNvGrpSpPr/>
          <p:nvPr/>
        </p:nvGrpSpPr>
        <p:grpSpPr>
          <a:xfrm>
            <a:off x="6127592" y="1754019"/>
            <a:ext cx="5692914" cy="4784465"/>
            <a:chOff x="5594962" y="1189592"/>
            <a:chExt cx="6506247" cy="4977744"/>
          </a:xfrm>
        </p:grpSpPr>
        <p:pic>
          <p:nvPicPr>
            <p:cNvPr id="10" name="Picture 9" descr="Another IEP that mirrors the first IEP, only this time there are XXXX’s where the names appeared previously">
              <a:extLst>
                <a:ext uri="{FF2B5EF4-FFF2-40B4-BE49-F238E27FC236}">
                  <a16:creationId xmlns:a16="http://schemas.microsoft.com/office/drawing/2014/main" id="{DD1A3E61-1DB4-78E1-FAEF-F9AF4FA58778}"/>
                </a:ext>
              </a:extLst>
            </p:cNvPr>
            <p:cNvPicPr>
              <a:picLocks noChangeAspect="1"/>
            </p:cNvPicPr>
            <p:nvPr/>
          </p:nvPicPr>
          <p:blipFill rotWithShape="1">
            <a:blip r:embed="rId4"/>
            <a:srcRect r="10732" b="22479"/>
            <a:stretch/>
          </p:blipFill>
          <p:spPr>
            <a:xfrm>
              <a:off x="5614904" y="1189592"/>
              <a:ext cx="6486305" cy="4977744"/>
            </a:xfrm>
            <a:prstGeom prst="rect">
              <a:avLst/>
            </a:prstGeom>
          </p:spPr>
        </p:pic>
        <p:sp>
          <p:nvSpPr>
            <p:cNvPr id="4" name="Rounded Rectangle 3">
              <a:extLst>
                <a:ext uri="{FF2B5EF4-FFF2-40B4-BE49-F238E27FC236}">
                  <a16:creationId xmlns:a16="http://schemas.microsoft.com/office/drawing/2014/main" id="{3AA59AD4-812A-60C2-3651-471B5ECED2DF}"/>
                </a:ext>
                <a:ext uri="{C183D7F6-B498-43B3-948B-1728B52AA6E4}">
                  <adec:decorative xmlns:adec="http://schemas.microsoft.com/office/drawing/2017/decorative" val="1"/>
                </a:ext>
              </a:extLst>
            </p:cNvPr>
            <p:cNvSpPr/>
            <p:nvPr/>
          </p:nvSpPr>
          <p:spPr>
            <a:xfrm>
              <a:off x="5594962" y="4195844"/>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B32B6C27-79DB-E15C-534E-F76A73B40F75}"/>
                </a:ext>
                <a:ext uri="{C183D7F6-B498-43B3-948B-1728B52AA6E4}">
                  <adec:decorative xmlns:adec="http://schemas.microsoft.com/office/drawing/2017/decorative" val="1"/>
                </a:ext>
              </a:extLst>
            </p:cNvPr>
            <p:cNvSpPr/>
            <p:nvPr/>
          </p:nvSpPr>
          <p:spPr>
            <a:xfrm>
              <a:off x="7297642" y="4505506"/>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143DF3FA-0E02-9E30-7E19-3C7E2D0F3F3B}"/>
                </a:ext>
                <a:ext uri="{C183D7F6-B498-43B3-948B-1728B52AA6E4}">
                  <adec:decorative xmlns:adec="http://schemas.microsoft.com/office/drawing/2017/decorative" val="1"/>
                </a:ext>
              </a:extLst>
            </p:cNvPr>
            <p:cNvSpPr/>
            <p:nvPr/>
          </p:nvSpPr>
          <p:spPr>
            <a:xfrm>
              <a:off x="6038279" y="4400849"/>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3EAF0E69-9131-5E4D-9403-A55AF1D5B34A}"/>
                </a:ext>
                <a:ext uri="{C183D7F6-B498-43B3-948B-1728B52AA6E4}">
                  <adec:decorative xmlns:adec="http://schemas.microsoft.com/office/drawing/2017/decorative" val="1"/>
                </a:ext>
              </a:extLst>
            </p:cNvPr>
            <p:cNvSpPr/>
            <p:nvPr/>
          </p:nvSpPr>
          <p:spPr>
            <a:xfrm>
              <a:off x="10003523" y="4194154"/>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ECF9EE5-A842-B957-A51C-DEFE3FDF55F1}"/>
                </a:ext>
                <a:ext uri="{C183D7F6-B498-43B3-948B-1728B52AA6E4}">
                  <adec:decorative xmlns:adec="http://schemas.microsoft.com/office/drawing/2017/decorative" val="1"/>
                </a:ext>
              </a:extLst>
            </p:cNvPr>
            <p:cNvSpPr/>
            <p:nvPr/>
          </p:nvSpPr>
          <p:spPr>
            <a:xfrm>
              <a:off x="11634407" y="4408251"/>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B31D3DB0-D81F-F4F2-4FD2-53CD27C7C7F1}"/>
                </a:ext>
                <a:ext uri="{C183D7F6-B498-43B3-948B-1728B52AA6E4}">
                  <adec:decorative xmlns:adec="http://schemas.microsoft.com/office/drawing/2017/decorative" val="1"/>
                </a:ext>
              </a:extLst>
            </p:cNvPr>
            <p:cNvSpPr/>
            <p:nvPr/>
          </p:nvSpPr>
          <p:spPr>
            <a:xfrm>
              <a:off x="9325531" y="4291332"/>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8D2425D1-01EF-A2BC-DB0E-CDBA88AF0F74}"/>
                </a:ext>
                <a:ext uri="{C183D7F6-B498-43B3-948B-1728B52AA6E4}">
                  <adec:decorative xmlns:adec="http://schemas.microsoft.com/office/drawing/2017/decorative" val="1"/>
                </a:ext>
              </a:extLst>
            </p:cNvPr>
            <p:cNvSpPr/>
            <p:nvPr/>
          </p:nvSpPr>
          <p:spPr>
            <a:xfrm>
              <a:off x="6571899" y="5254469"/>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B5CB9AFB-7C22-3FD3-EDF0-31487069265D}"/>
                </a:ext>
                <a:ext uri="{C183D7F6-B498-43B3-948B-1728B52AA6E4}">
                  <adec:decorative xmlns:adec="http://schemas.microsoft.com/office/drawing/2017/decorative" val="1"/>
                </a:ext>
              </a:extLst>
            </p:cNvPr>
            <p:cNvSpPr/>
            <p:nvPr/>
          </p:nvSpPr>
          <p:spPr>
            <a:xfrm>
              <a:off x="10642980" y="5458838"/>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78FF3D8A-4365-3204-3311-45554DDC6414}"/>
                </a:ext>
                <a:ext uri="{C183D7F6-B498-43B3-948B-1728B52AA6E4}">
                  <adec:decorative xmlns:adec="http://schemas.microsoft.com/office/drawing/2017/decorative" val="1"/>
                </a:ext>
              </a:extLst>
            </p:cNvPr>
            <p:cNvSpPr/>
            <p:nvPr/>
          </p:nvSpPr>
          <p:spPr>
            <a:xfrm>
              <a:off x="6244515" y="5788147"/>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CAC393FA-523B-967B-680C-91B04C57B42F}"/>
                </a:ext>
              </a:extLst>
            </p:cNvPr>
            <p:cNvSpPr/>
            <p:nvPr/>
          </p:nvSpPr>
          <p:spPr>
            <a:xfrm>
              <a:off x="6735591" y="1845172"/>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95B0F5EB-143E-9C11-EFEB-7D1552D48657}"/>
                </a:ext>
              </a:extLst>
            </p:cNvPr>
            <p:cNvSpPr/>
            <p:nvPr/>
          </p:nvSpPr>
          <p:spPr>
            <a:xfrm>
              <a:off x="8033001" y="1631950"/>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7CE62305-1BDB-109B-A62A-AD61E4E5A990}"/>
                </a:ext>
              </a:extLst>
            </p:cNvPr>
            <p:cNvSpPr/>
            <p:nvPr/>
          </p:nvSpPr>
          <p:spPr>
            <a:xfrm>
              <a:off x="8615018" y="1849943"/>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5AB988B0-AD1B-9B2F-8AE0-70A1331B2D2F}"/>
                </a:ext>
              </a:extLst>
            </p:cNvPr>
            <p:cNvSpPr/>
            <p:nvPr/>
          </p:nvSpPr>
          <p:spPr>
            <a:xfrm>
              <a:off x="10970364" y="1849940"/>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C3B26DDD-74EF-DC78-2B22-D2D5EC51F5FB}"/>
                </a:ext>
              </a:extLst>
            </p:cNvPr>
            <p:cNvSpPr/>
            <p:nvPr/>
          </p:nvSpPr>
          <p:spPr>
            <a:xfrm>
              <a:off x="5614904" y="2701241"/>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9FEC7D24-04B2-188F-9035-6BAABEEF3985}"/>
                </a:ext>
              </a:extLst>
            </p:cNvPr>
            <p:cNvSpPr/>
            <p:nvPr/>
          </p:nvSpPr>
          <p:spPr>
            <a:xfrm>
              <a:off x="6159637" y="2806259"/>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C14B2C24-C2C4-F683-D29A-BFFC535E0019}"/>
                </a:ext>
              </a:extLst>
            </p:cNvPr>
            <p:cNvSpPr/>
            <p:nvPr/>
          </p:nvSpPr>
          <p:spPr>
            <a:xfrm>
              <a:off x="9257050" y="2800310"/>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46D3BBA3-D336-688B-8AC2-751E7F8F1C35}"/>
                </a:ext>
              </a:extLst>
            </p:cNvPr>
            <p:cNvSpPr/>
            <p:nvPr/>
          </p:nvSpPr>
          <p:spPr>
            <a:xfrm>
              <a:off x="10078813" y="2888624"/>
              <a:ext cx="261822" cy="157534"/>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F6244121-9E69-F71D-61C2-8E0EAB255C14}"/>
                </a:ext>
              </a:extLst>
            </p:cNvPr>
            <p:cNvSpPr/>
            <p:nvPr/>
          </p:nvSpPr>
          <p:spPr>
            <a:xfrm>
              <a:off x="7911746" y="3120809"/>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4BEF6532-5E9B-18B5-37F0-075BE69AC3AA}"/>
                </a:ext>
              </a:extLst>
            </p:cNvPr>
            <p:cNvSpPr/>
            <p:nvPr/>
          </p:nvSpPr>
          <p:spPr>
            <a:xfrm>
              <a:off x="11559816" y="3022946"/>
              <a:ext cx="327384" cy="124113"/>
            </a:xfrm>
            <a:prstGeom prst="roundRect">
              <a:avLst/>
            </a:prstGeom>
            <a:solidFill>
              <a:srgbClr val="92D050">
                <a:alpha val="39659"/>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a:extLst>
              <a:ext uri="{FF2B5EF4-FFF2-40B4-BE49-F238E27FC236}">
                <a16:creationId xmlns:a16="http://schemas.microsoft.com/office/drawing/2014/main" id="{9F2A0630-2858-7460-EC09-E79F632BA778}"/>
              </a:ext>
            </a:extLst>
          </p:cNvPr>
          <p:cNvSpPr/>
          <p:nvPr/>
        </p:nvSpPr>
        <p:spPr>
          <a:xfrm>
            <a:off x="6092785" y="1499317"/>
            <a:ext cx="5761254" cy="520959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a:extLst>
              <a:ext uri="{FF2B5EF4-FFF2-40B4-BE49-F238E27FC236}">
                <a16:creationId xmlns:a16="http://schemas.microsoft.com/office/drawing/2014/main" id="{9208C457-627D-4C1C-6010-53583C727789}"/>
              </a:ext>
              <a:ext uri="{C183D7F6-B498-43B3-948B-1728B52AA6E4}">
                <adec:decorative xmlns:adec="http://schemas.microsoft.com/office/drawing/2017/decorative" val="1"/>
              </a:ext>
            </a:extLst>
          </p:cNvPr>
          <p:cNvSpPr/>
          <p:nvPr/>
        </p:nvSpPr>
        <p:spPr>
          <a:xfrm>
            <a:off x="4584009" y="4324730"/>
            <a:ext cx="255882" cy="148046"/>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a:extLst>
              <a:ext uri="{FF2B5EF4-FFF2-40B4-BE49-F238E27FC236}">
                <a16:creationId xmlns:a16="http://schemas.microsoft.com/office/drawing/2014/main" id="{DA46BEBD-89B1-858D-FF00-B44C0A9F9BEB}"/>
              </a:ext>
            </a:extLst>
          </p:cNvPr>
          <p:cNvCxnSpPr>
            <a:cxnSpLocks/>
          </p:cNvCxnSpPr>
          <p:nvPr/>
        </p:nvCxnSpPr>
        <p:spPr>
          <a:xfrm>
            <a:off x="5450198" y="1754019"/>
            <a:ext cx="575487" cy="380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A02E6644-46D6-ABE8-44DC-425F7065B73B}"/>
              </a:ext>
            </a:extLst>
          </p:cNvPr>
          <p:cNvCxnSpPr>
            <a:cxnSpLocks/>
          </p:cNvCxnSpPr>
          <p:nvPr/>
        </p:nvCxnSpPr>
        <p:spPr>
          <a:xfrm>
            <a:off x="5450198" y="3338541"/>
            <a:ext cx="575487" cy="380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8F4184F-2EC5-B739-6D80-CA679EBDA0AF}"/>
              </a:ext>
            </a:extLst>
          </p:cNvPr>
          <p:cNvCxnSpPr>
            <a:cxnSpLocks/>
          </p:cNvCxnSpPr>
          <p:nvPr/>
        </p:nvCxnSpPr>
        <p:spPr>
          <a:xfrm>
            <a:off x="5446983" y="4923063"/>
            <a:ext cx="575487" cy="380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99D2CB-91DC-B3A3-6B51-352D6B0992B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78505" y="340639"/>
            <a:ext cx="3039843" cy="714433"/>
          </a:xfrm>
          <a:prstGeom prst="rect">
            <a:avLst/>
          </a:prstGeom>
        </p:spPr>
      </p:pic>
    </p:spTree>
    <p:extLst>
      <p:ext uri="{BB962C8B-B14F-4D97-AF65-F5344CB8AC3E}">
        <p14:creationId xmlns:p14="http://schemas.microsoft.com/office/powerpoint/2010/main" val="1529945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descr="A screenshot of an excel file where columns are sections of an IEP, and rows are IEP content for different students. The names have been redacted (XXXX’s) and highlighted.">
            <a:extLst>
              <a:ext uri="{FF2B5EF4-FFF2-40B4-BE49-F238E27FC236}">
                <a16:creationId xmlns:a16="http://schemas.microsoft.com/office/drawing/2014/main" id="{753478A3-B2F3-C967-394B-565BCDD17F53}"/>
              </a:ext>
            </a:extLst>
          </p:cNvPr>
          <p:cNvGrpSpPr/>
          <p:nvPr/>
        </p:nvGrpSpPr>
        <p:grpSpPr>
          <a:xfrm>
            <a:off x="1620208" y="1233626"/>
            <a:ext cx="8831664" cy="4830111"/>
            <a:chOff x="3430523" y="1332417"/>
            <a:chExt cx="8216289" cy="4484721"/>
          </a:xfrm>
        </p:grpSpPr>
        <p:pic>
          <p:nvPicPr>
            <p:cNvPr id="7" name="Picture 6">
              <a:extLst>
                <a:ext uri="{FF2B5EF4-FFF2-40B4-BE49-F238E27FC236}">
                  <a16:creationId xmlns:a16="http://schemas.microsoft.com/office/drawing/2014/main" id="{019A23AB-6E23-C43F-A357-FF590067BB41}"/>
                </a:ext>
              </a:extLst>
            </p:cNvPr>
            <p:cNvPicPr>
              <a:picLocks noChangeAspect="1"/>
            </p:cNvPicPr>
            <p:nvPr/>
          </p:nvPicPr>
          <p:blipFill rotWithShape="1">
            <a:blip r:embed="rId3"/>
            <a:srcRect l="27992"/>
            <a:stretch/>
          </p:blipFill>
          <p:spPr>
            <a:xfrm>
              <a:off x="3430523" y="1332417"/>
              <a:ext cx="8216289" cy="4484721"/>
            </a:xfrm>
            <a:prstGeom prst="rect">
              <a:avLst/>
            </a:prstGeom>
          </p:spPr>
        </p:pic>
        <p:sp>
          <p:nvSpPr>
            <p:cNvPr id="3" name="Rounded Rectangle 2">
              <a:extLst>
                <a:ext uri="{FF2B5EF4-FFF2-40B4-BE49-F238E27FC236}">
                  <a16:creationId xmlns:a16="http://schemas.microsoft.com/office/drawing/2014/main" id="{3D48FFEB-8BC0-2CA4-E289-739868C0E898}"/>
                </a:ext>
                <a:ext uri="{C183D7F6-B498-43B3-948B-1728B52AA6E4}">
                  <adec:decorative xmlns:adec="http://schemas.microsoft.com/office/drawing/2017/decorative" val="1"/>
                </a:ext>
              </a:extLst>
            </p:cNvPr>
            <p:cNvSpPr/>
            <p:nvPr/>
          </p:nvSpPr>
          <p:spPr>
            <a:xfrm>
              <a:off x="3430524" y="3398549"/>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D9304C41-A1C8-C9C3-E5F2-0169F1B3F087}"/>
                </a:ext>
                <a:ext uri="{C183D7F6-B498-43B3-948B-1728B52AA6E4}">
                  <adec:decorative xmlns:adec="http://schemas.microsoft.com/office/drawing/2017/decorative" val="1"/>
                </a:ext>
              </a:extLst>
            </p:cNvPr>
            <p:cNvSpPr/>
            <p:nvPr/>
          </p:nvSpPr>
          <p:spPr>
            <a:xfrm>
              <a:off x="3430524" y="4607843"/>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5D06E00E-7750-4FA7-1548-463F65043D1C}"/>
                </a:ext>
                <a:ext uri="{C183D7F6-B498-43B3-948B-1728B52AA6E4}">
                  <adec:decorative xmlns:adec="http://schemas.microsoft.com/office/drawing/2017/decorative" val="1"/>
                </a:ext>
              </a:extLst>
            </p:cNvPr>
            <p:cNvSpPr/>
            <p:nvPr/>
          </p:nvSpPr>
          <p:spPr>
            <a:xfrm>
              <a:off x="4982066" y="3398548"/>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F2ADEF0F-52A6-3FB4-AB51-2E738B3C7030}"/>
                </a:ext>
                <a:ext uri="{C183D7F6-B498-43B3-948B-1728B52AA6E4}">
                  <adec:decorative xmlns:adec="http://schemas.microsoft.com/office/drawing/2017/decorative" val="1"/>
                </a:ext>
              </a:extLst>
            </p:cNvPr>
            <p:cNvSpPr/>
            <p:nvPr/>
          </p:nvSpPr>
          <p:spPr>
            <a:xfrm>
              <a:off x="6369916" y="3398547"/>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07C39F8-186E-50F9-D33E-76892E411E2A}"/>
                </a:ext>
                <a:ext uri="{C183D7F6-B498-43B3-948B-1728B52AA6E4}">
                  <adec:decorative xmlns:adec="http://schemas.microsoft.com/office/drawing/2017/decorative" val="1"/>
                </a:ext>
              </a:extLst>
            </p:cNvPr>
            <p:cNvSpPr/>
            <p:nvPr/>
          </p:nvSpPr>
          <p:spPr>
            <a:xfrm>
              <a:off x="10043928" y="3398546"/>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EA6AE76D-0DB3-1594-A728-BAEAC228A189}"/>
                </a:ext>
                <a:ext uri="{C183D7F6-B498-43B3-948B-1728B52AA6E4}">
                  <adec:decorative xmlns:adec="http://schemas.microsoft.com/office/drawing/2017/decorative" val="1"/>
                </a:ext>
              </a:extLst>
            </p:cNvPr>
            <p:cNvSpPr/>
            <p:nvPr/>
          </p:nvSpPr>
          <p:spPr>
            <a:xfrm>
              <a:off x="4960032" y="4596826"/>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6E465BA2-1DA7-0DB6-A5CC-7C728E0081BC}"/>
                </a:ext>
                <a:ext uri="{C183D7F6-B498-43B3-948B-1728B52AA6E4}">
                  <adec:decorative xmlns:adec="http://schemas.microsoft.com/office/drawing/2017/decorative" val="1"/>
                </a:ext>
              </a:extLst>
            </p:cNvPr>
            <p:cNvSpPr/>
            <p:nvPr/>
          </p:nvSpPr>
          <p:spPr>
            <a:xfrm>
              <a:off x="5811051" y="4178910"/>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722D6503-19B1-C179-8AA7-DA96E9ADE7A5}"/>
                </a:ext>
                <a:ext uri="{C183D7F6-B498-43B3-948B-1728B52AA6E4}">
                  <adec:decorative xmlns:adec="http://schemas.microsoft.com/office/drawing/2017/decorative" val="1"/>
                </a:ext>
              </a:extLst>
            </p:cNvPr>
            <p:cNvSpPr/>
            <p:nvPr/>
          </p:nvSpPr>
          <p:spPr>
            <a:xfrm>
              <a:off x="6413984" y="4928058"/>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B211C027-9926-E3C2-BB08-321BC2D59B60}"/>
                </a:ext>
                <a:ext uri="{C183D7F6-B498-43B3-948B-1728B52AA6E4}">
                  <adec:decorative xmlns:adec="http://schemas.microsoft.com/office/drawing/2017/decorative" val="1"/>
                </a:ext>
              </a:extLst>
            </p:cNvPr>
            <p:cNvSpPr/>
            <p:nvPr/>
          </p:nvSpPr>
          <p:spPr>
            <a:xfrm>
              <a:off x="4100717" y="5693025"/>
              <a:ext cx="327384" cy="124113"/>
            </a:xfrm>
            <a:prstGeom prst="roundRect">
              <a:avLst/>
            </a:prstGeom>
            <a:solidFill>
              <a:srgbClr val="FFFF00">
                <a:alpha val="39659"/>
              </a:srgb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4">
            <a:extLst>
              <a:ext uri="{FF2B5EF4-FFF2-40B4-BE49-F238E27FC236}">
                <a16:creationId xmlns:a16="http://schemas.microsoft.com/office/drawing/2014/main" id="{59F428B4-5A2A-6AC7-E586-228B9D4887A4}"/>
              </a:ext>
            </a:extLst>
          </p:cNvPr>
          <p:cNvSpPr>
            <a:spLocks noGrp="1"/>
          </p:cNvSpPr>
          <p:nvPr>
            <p:ph type="title"/>
          </p:nvPr>
        </p:nvSpPr>
        <p:spPr>
          <a:xfrm>
            <a:off x="631825" y="519193"/>
            <a:ext cx="9966158" cy="433965"/>
          </a:xfrm>
        </p:spPr>
        <p:txBody>
          <a:bodyPr/>
          <a:lstStyle/>
          <a:p>
            <a:r>
              <a:rPr lang="en-US" dirty="0"/>
              <a:t>			</a:t>
            </a:r>
            <a:r>
              <a:rPr lang="en-US" dirty="0">
                <a:solidFill>
                  <a:schemeClr val="accent1"/>
                </a:solidFill>
              </a:rPr>
              <a:t>also converts PDFs into spreadsheets</a:t>
            </a:r>
          </a:p>
        </p:txBody>
      </p:sp>
      <p:pic>
        <p:nvPicPr>
          <p:cNvPr id="20" name="Picture 19">
            <a:extLst>
              <a:ext uri="{FF2B5EF4-FFF2-40B4-BE49-F238E27FC236}">
                <a16:creationId xmlns:a16="http://schemas.microsoft.com/office/drawing/2014/main" id="{0DC7614F-9B68-8658-06D6-486C7DB3F9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1487" y="332741"/>
            <a:ext cx="3039843" cy="714433"/>
          </a:xfrm>
          <a:prstGeom prst="rect">
            <a:avLst/>
          </a:prstGeom>
        </p:spPr>
      </p:pic>
    </p:spTree>
    <p:extLst>
      <p:ext uri="{BB962C8B-B14F-4D97-AF65-F5344CB8AC3E}">
        <p14:creationId xmlns:p14="http://schemas.microsoft.com/office/powerpoint/2010/main" val="1062686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03B261-CF27-BDAF-999F-F1D68037980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71487" y="332741"/>
            <a:ext cx="3039843" cy="714433"/>
          </a:xfrm>
          <a:prstGeom prst="rect">
            <a:avLst/>
          </a:prstGeom>
        </p:spPr>
      </p:pic>
      <p:sp>
        <p:nvSpPr>
          <p:cNvPr id="2" name="Title 1">
            <a:extLst>
              <a:ext uri="{FF2B5EF4-FFF2-40B4-BE49-F238E27FC236}">
                <a16:creationId xmlns:a16="http://schemas.microsoft.com/office/drawing/2014/main" id="{B8CD5B28-7A17-37E1-9F0B-FD63CF023874}"/>
              </a:ext>
            </a:extLst>
          </p:cNvPr>
          <p:cNvSpPr>
            <a:spLocks noGrp="1"/>
          </p:cNvSpPr>
          <p:nvPr>
            <p:ph type="title"/>
          </p:nvPr>
        </p:nvSpPr>
        <p:spPr>
          <a:xfrm>
            <a:off x="631825" y="519193"/>
            <a:ext cx="9966158" cy="821763"/>
          </a:xfrm>
        </p:spPr>
        <p:txBody>
          <a:bodyPr/>
          <a:lstStyle/>
          <a:p>
            <a:r>
              <a:rPr lang="en-US" dirty="0">
                <a:solidFill>
                  <a:schemeClr val="accent1"/>
                </a:solidFill>
              </a:rPr>
              <a:t>			then codes the de-identified data  </a:t>
            </a:r>
            <a:br>
              <a:rPr lang="en-US" dirty="0">
                <a:solidFill>
                  <a:schemeClr val="accent1"/>
                </a:solidFill>
              </a:rPr>
            </a:br>
            <a:r>
              <a:rPr lang="en-US" dirty="0">
                <a:solidFill>
                  <a:schemeClr val="accent1"/>
                </a:solidFill>
              </a:rPr>
              <a:t>   according to user specifications</a:t>
            </a:r>
          </a:p>
        </p:txBody>
      </p:sp>
      <p:pic>
        <p:nvPicPr>
          <p:cNvPr id="4" name="Picture 3">
            <a:extLst>
              <a:ext uri="{FF2B5EF4-FFF2-40B4-BE49-F238E27FC236}">
                <a16:creationId xmlns:a16="http://schemas.microsoft.com/office/drawing/2014/main" id="{9A9F1B40-76C8-C903-DA54-82EB919F58DF}"/>
              </a:ext>
            </a:extLst>
          </p:cNvPr>
          <p:cNvPicPr>
            <a:picLocks noChangeAspect="1"/>
          </p:cNvPicPr>
          <p:nvPr/>
        </p:nvPicPr>
        <p:blipFill>
          <a:blip r:embed="rId4"/>
          <a:stretch>
            <a:fillRect/>
          </a:stretch>
        </p:blipFill>
        <p:spPr>
          <a:xfrm>
            <a:off x="1566103" y="1435100"/>
            <a:ext cx="9082018" cy="4986842"/>
          </a:xfrm>
          <a:prstGeom prst="rect">
            <a:avLst/>
          </a:prstGeom>
        </p:spPr>
      </p:pic>
      <p:sp>
        <p:nvSpPr>
          <p:cNvPr id="5" name="TextBox 4">
            <a:extLst>
              <a:ext uri="{FF2B5EF4-FFF2-40B4-BE49-F238E27FC236}">
                <a16:creationId xmlns:a16="http://schemas.microsoft.com/office/drawing/2014/main" id="{BE8349BE-F215-F395-AC29-B51595F1E1DB}"/>
              </a:ext>
            </a:extLst>
          </p:cNvPr>
          <p:cNvSpPr txBox="1"/>
          <p:nvPr/>
        </p:nvSpPr>
        <p:spPr>
          <a:xfrm>
            <a:off x="6811617" y="3411859"/>
            <a:ext cx="5231342" cy="338554"/>
          </a:xfrm>
          <a:prstGeom prst="rect">
            <a:avLst/>
          </a:prstGeom>
          <a:solidFill>
            <a:schemeClr val="bg1"/>
          </a:solidFill>
          <a:ln>
            <a:solidFill>
              <a:schemeClr val="accent1"/>
            </a:solidFill>
          </a:ln>
        </p:spPr>
        <p:txBody>
          <a:bodyPr wrap="square" rtlCol="0">
            <a:spAutoFit/>
          </a:bodyPr>
          <a:lstStyle/>
          <a:p>
            <a:pPr algn="ctr"/>
            <a:r>
              <a:rPr lang="en-US" sz="1600" dirty="0">
                <a:solidFill>
                  <a:srgbClr val="0550C3"/>
                </a:solidFill>
                <a:effectLst/>
                <a:latin typeface="Arial" panose="020B0604020202020204" pitchFamily="34" charset="0"/>
              </a:rPr>
              <a:t>User specifies coding guidance and requested output</a:t>
            </a:r>
            <a:endParaRPr lang="en-US" sz="1800" dirty="0">
              <a:solidFill>
                <a:srgbClr val="0550C3"/>
              </a:solidFill>
              <a:effectLst/>
              <a:latin typeface="Arial" panose="020B0604020202020204" pitchFamily="34" charset="0"/>
            </a:endParaRPr>
          </a:p>
        </p:txBody>
      </p:sp>
      <p:sp>
        <p:nvSpPr>
          <p:cNvPr id="6" name="TextBox 5">
            <a:extLst>
              <a:ext uri="{FF2B5EF4-FFF2-40B4-BE49-F238E27FC236}">
                <a16:creationId xmlns:a16="http://schemas.microsoft.com/office/drawing/2014/main" id="{93B68A1D-4E51-389E-5B9A-FCCA9C6E4C0F}"/>
              </a:ext>
            </a:extLst>
          </p:cNvPr>
          <p:cNvSpPr txBox="1"/>
          <p:nvPr/>
        </p:nvSpPr>
        <p:spPr>
          <a:xfrm>
            <a:off x="219994" y="3097217"/>
            <a:ext cx="1936913" cy="1077218"/>
          </a:xfrm>
          <a:prstGeom prst="rect">
            <a:avLst/>
          </a:prstGeom>
          <a:solidFill>
            <a:schemeClr val="bg1"/>
          </a:solidFill>
          <a:ln>
            <a:solidFill>
              <a:schemeClr val="accent1"/>
            </a:solidFill>
          </a:ln>
        </p:spPr>
        <p:txBody>
          <a:bodyPr wrap="square" rtlCol="0">
            <a:spAutoFit/>
          </a:bodyPr>
          <a:lstStyle/>
          <a:p>
            <a:pPr algn="ctr"/>
            <a:r>
              <a:rPr lang="en-US" sz="1600" dirty="0">
                <a:solidFill>
                  <a:srgbClr val="0550C3"/>
                </a:solidFill>
                <a:effectLst/>
                <a:latin typeface="Arial" panose="020B0604020202020204" pitchFamily="34" charset="0"/>
              </a:rPr>
              <a:t>User can code whole </a:t>
            </a:r>
            <a:r>
              <a:rPr lang="en-US" sz="1600" dirty="0">
                <a:solidFill>
                  <a:srgbClr val="0550C3"/>
                </a:solidFill>
                <a:latin typeface="Arial" panose="020B0604020202020204" pitchFamily="34" charset="0"/>
              </a:rPr>
              <a:t>p</a:t>
            </a:r>
            <a:r>
              <a:rPr lang="en-US" sz="1600" dirty="0">
                <a:solidFill>
                  <a:srgbClr val="0550C3"/>
                </a:solidFill>
                <a:effectLst/>
                <a:latin typeface="Arial" panose="020B0604020202020204" pitchFamily="34" charset="0"/>
              </a:rPr>
              <a:t>aragraphs or individual sentences</a:t>
            </a:r>
            <a:endParaRPr lang="en-US" sz="1800" dirty="0">
              <a:solidFill>
                <a:srgbClr val="0550C3"/>
              </a:solidFill>
              <a:effectLst/>
              <a:latin typeface="Arial" panose="020B0604020202020204" pitchFamily="34" charset="0"/>
            </a:endParaRPr>
          </a:p>
        </p:txBody>
      </p:sp>
      <p:sp>
        <p:nvSpPr>
          <p:cNvPr id="7" name="TextBox 6">
            <a:extLst>
              <a:ext uri="{FF2B5EF4-FFF2-40B4-BE49-F238E27FC236}">
                <a16:creationId xmlns:a16="http://schemas.microsoft.com/office/drawing/2014/main" id="{CB8473E5-D27F-DBC0-7480-E134E2555EE8}"/>
              </a:ext>
            </a:extLst>
          </p:cNvPr>
          <p:cNvSpPr txBox="1"/>
          <p:nvPr/>
        </p:nvSpPr>
        <p:spPr>
          <a:xfrm>
            <a:off x="5318653" y="5422900"/>
            <a:ext cx="4342182" cy="338554"/>
          </a:xfrm>
          <a:prstGeom prst="rect">
            <a:avLst/>
          </a:prstGeom>
          <a:solidFill>
            <a:schemeClr val="bg1"/>
          </a:solidFill>
          <a:ln>
            <a:solidFill>
              <a:schemeClr val="accent1"/>
            </a:solidFill>
          </a:ln>
        </p:spPr>
        <p:txBody>
          <a:bodyPr wrap="square" rtlCol="0">
            <a:spAutoFit/>
          </a:bodyPr>
          <a:lstStyle/>
          <a:p>
            <a:pPr algn="ctr"/>
            <a:r>
              <a:rPr lang="en-US" sz="1600" dirty="0">
                <a:solidFill>
                  <a:srgbClr val="0550C3"/>
                </a:solidFill>
                <a:effectLst/>
                <a:latin typeface="Arial" panose="020B0604020202020204" pitchFamily="34" charset="0"/>
              </a:rPr>
              <a:t>Progress </a:t>
            </a:r>
            <a:r>
              <a:rPr lang="en-US" sz="1600" dirty="0">
                <a:solidFill>
                  <a:srgbClr val="0550C3"/>
                </a:solidFill>
                <a:latin typeface="Arial" panose="020B0604020202020204" pitchFamily="34" charset="0"/>
              </a:rPr>
              <a:t>is displayed as each IEP is coded</a:t>
            </a:r>
            <a:endParaRPr lang="en-US" sz="1800" dirty="0">
              <a:solidFill>
                <a:srgbClr val="0550C3"/>
              </a:solidFill>
              <a:effectLst/>
              <a:latin typeface="Arial" panose="020B0604020202020204" pitchFamily="34" charset="0"/>
            </a:endParaRPr>
          </a:p>
        </p:txBody>
      </p:sp>
      <p:sp>
        <p:nvSpPr>
          <p:cNvPr id="8" name="Bent Arrow 7">
            <a:extLst>
              <a:ext uri="{FF2B5EF4-FFF2-40B4-BE49-F238E27FC236}">
                <a16:creationId xmlns:a16="http://schemas.microsoft.com/office/drawing/2014/main" id="{0330699E-E456-8AF9-352C-951C286811F9}"/>
              </a:ext>
            </a:extLst>
          </p:cNvPr>
          <p:cNvSpPr/>
          <p:nvPr/>
        </p:nvSpPr>
        <p:spPr>
          <a:xfrm rot="10800000" flipH="1">
            <a:off x="1117463" y="4174435"/>
            <a:ext cx="426416" cy="463826"/>
          </a:xfrm>
          <a:prstGeom prst="bentArrow">
            <a:avLst>
              <a:gd name="adj1" fmla="val 6353"/>
              <a:gd name="adj2" fmla="val 14123"/>
              <a:gd name="adj3" fmla="val 25000"/>
              <a:gd name="adj4" fmla="val 561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ent Arrow 8">
            <a:extLst>
              <a:ext uri="{FF2B5EF4-FFF2-40B4-BE49-F238E27FC236}">
                <a16:creationId xmlns:a16="http://schemas.microsoft.com/office/drawing/2014/main" id="{8813FD9C-A194-B56C-1501-251373B2D045}"/>
              </a:ext>
            </a:extLst>
          </p:cNvPr>
          <p:cNvSpPr/>
          <p:nvPr/>
        </p:nvSpPr>
        <p:spPr>
          <a:xfrm rot="10800000">
            <a:off x="10457137" y="3750413"/>
            <a:ext cx="426416" cy="463826"/>
          </a:xfrm>
          <a:prstGeom prst="bentArrow">
            <a:avLst>
              <a:gd name="adj1" fmla="val 6353"/>
              <a:gd name="adj2" fmla="val 14123"/>
              <a:gd name="adj3" fmla="val 25000"/>
              <a:gd name="adj4" fmla="val 561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ent Arrow 9">
            <a:extLst>
              <a:ext uri="{FF2B5EF4-FFF2-40B4-BE49-F238E27FC236}">
                <a16:creationId xmlns:a16="http://schemas.microsoft.com/office/drawing/2014/main" id="{DE32206E-E258-184E-2484-FC3B9CFD9240}"/>
              </a:ext>
            </a:extLst>
          </p:cNvPr>
          <p:cNvSpPr/>
          <p:nvPr/>
        </p:nvSpPr>
        <p:spPr>
          <a:xfrm rot="10800000">
            <a:off x="5401696" y="5761454"/>
            <a:ext cx="426416" cy="463826"/>
          </a:xfrm>
          <a:prstGeom prst="bentArrow">
            <a:avLst>
              <a:gd name="adj1" fmla="val 6353"/>
              <a:gd name="adj2" fmla="val 14123"/>
              <a:gd name="adj3" fmla="val 25000"/>
              <a:gd name="adj4" fmla="val 561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07612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4E19D-106D-59D6-3335-E2EA7976296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681FE12-1F93-805A-331E-739D11B5DE0E}"/>
              </a:ext>
            </a:extLst>
          </p:cNvPr>
          <p:cNvGrpSpPr/>
          <p:nvPr/>
        </p:nvGrpSpPr>
        <p:grpSpPr>
          <a:xfrm>
            <a:off x="432870" y="1552899"/>
            <a:ext cx="1924062" cy="2510360"/>
            <a:chOff x="6341158" y="79515"/>
            <a:chExt cx="5620446" cy="6283291"/>
          </a:xfrm>
        </p:grpSpPr>
        <p:pic>
          <p:nvPicPr>
            <p:cNvPr id="4" name="Picture 3">
              <a:extLst>
                <a:ext uri="{FF2B5EF4-FFF2-40B4-BE49-F238E27FC236}">
                  <a16:creationId xmlns:a16="http://schemas.microsoft.com/office/drawing/2014/main" id="{4B713566-3161-5A0B-0EDD-C41EB48FC404}"/>
                </a:ext>
              </a:extLst>
            </p:cNvPr>
            <p:cNvPicPr>
              <a:picLocks noChangeAspect="1"/>
            </p:cNvPicPr>
            <p:nvPr/>
          </p:nvPicPr>
          <p:blipFill>
            <a:blip r:embed="rId3"/>
            <a:stretch>
              <a:fillRect/>
            </a:stretch>
          </p:blipFill>
          <p:spPr>
            <a:xfrm>
              <a:off x="6341158" y="79515"/>
              <a:ext cx="5620446" cy="6283291"/>
            </a:xfrm>
            <a:prstGeom prst="rect">
              <a:avLst/>
            </a:prstGeom>
            <a:ln>
              <a:solidFill>
                <a:schemeClr val="tx1"/>
              </a:solidFill>
            </a:ln>
          </p:spPr>
        </p:pic>
        <p:sp>
          <p:nvSpPr>
            <p:cNvPr id="13" name="Rectangle 12">
              <a:extLst>
                <a:ext uri="{FF2B5EF4-FFF2-40B4-BE49-F238E27FC236}">
                  <a16:creationId xmlns:a16="http://schemas.microsoft.com/office/drawing/2014/main" id="{DAA347BF-887C-78C3-D5DF-873CC01E5380}"/>
                </a:ext>
              </a:extLst>
            </p:cNvPr>
            <p:cNvSpPr/>
            <p:nvPr/>
          </p:nvSpPr>
          <p:spPr>
            <a:xfrm>
              <a:off x="7166104" y="258420"/>
              <a:ext cx="96409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D16259-4A1F-4D67-5F92-62F99AFBD386}"/>
                </a:ext>
              </a:extLst>
            </p:cNvPr>
            <p:cNvSpPr/>
            <p:nvPr/>
          </p:nvSpPr>
          <p:spPr>
            <a:xfrm>
              <a:off x="9713834" y="266617"/>
              <a:ext cx="632791"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E91109A-EAC6-8D14-6BBE-7E985649405E}"/>
                </a:ext>
              </a:extLst>
            </p:cNvPr>
            <p:cNvSpPr/>
            <p:nvPr/>
          </p:nvSpPr>
          <p:spPr>
            <a:xfrm>
              <a:off x="11039048" y="258420"/>
              <a:ext cx="891209" cy="16722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C939EFF-11BD-76F2-9ADC-ECCD711EA5E6}"/>
                </a:ext>
              </a:extLst>
            </p:cNvPr>
            <p:cNvSpPr/>
            <p:nvPr/>
          </p:nvSpPr>
          <p:spPr>
            <a:xfrm>
              <a:off x="9693952" y="1408428"/>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C32DD00-4800-5F7A-E9E4-9D998776B1DF}"/>
                </a:ext>
              </a:extLst>
            </p:cNvPr>
            <p:cNvSpPr/>
            <p:nvPr/>
          </p:nvSpPr>
          <p:spPr>
            <a:xfrm>
              <a:off x="6581354" y="3061262"/>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0E0399-D511-03B4-4D8C-3FD21E1FBD3F}"/>
                </a:ext>
              </a:extLst>
            </p:cNvPr>
            <p:cNvSpPr/>
            <p:nvPr/>
          </p:nvSpPr>
          <p:spPr>
            <a:xfrm>
              <a:off x="9556460" y="5290567"/>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6500249-1C4C-22BA-6A3C-147764295FC6}"/>
                </a:ext>
              </a:extLst>
            </p:cNvPr>
            <p:cNvSpPr/>
            <p:nvPr/>
          </p:nvSpPr>
          <p:spPr>
            <a:xfrm>
              <a:off x="6581354" y="3449269"/>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451567D-66B3-A874-8FB3-3002B698EC86}"/>
                </a:ext>
              </a:extLst>
            </p:cNvPr>
            <p:cNvSpPr/>
            <p:nvPr/>
          </p:nvSpPr>
          <p:spPr>
            <a:xfrm>
              <a:off x="10040165" y="2309578"/>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76516D1-8532-F755-F295-F7ADA097FD07}"/>
                </a:ext>
              </a:extLst>
            </p:cNvPr>
            <p:cNvSpPr/>
            <p:nvPr/>
          </p:nvSpPr>
          <p:spPr>
            <a:xfrm>
              <a:off x="6581354" y="4138384"/>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37694BB-85B2-03B5-527F-C53CC0A35E66}"/>
                </a:ext>
              </a:extLst>
            </p:cNvPr>
            <p:cNvSpPr/>
            <p:nvPr/>
          </p:nvSpPr>
          <p:spPr>
            <a:xfrm>
              <a:off x="11625457" y="5566306"/>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DC3AD13-7A3E-67EF-8ABB-99AAFFCAA11C}"/>
                </a:ext>
              </a:extLst>
            </p:cNvPr>
            <p:cNvSpPr/>
            <p:nvPr/>
          </p:nvSpPr>
          <p:spPr>
            <a:xfrm>
              <a:off x="10081590" y="6053802"/>
              <a:ext cx="274984" cy="1590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6DDA0687-0D48-71E5-191A-60E6C1DB098D}"/>
              </a:ext>
            </a:extLst>
          </p:cNvPr>
          <p:cNvPicPr>
            <a:picLocks noChangeAspect="1"/>
          </p:cNvPicPr>
          <p:nvPr/>
        </p:nvPicPr>
        <p:blipFill rotWithShape="1">
          <a:blip r:embed="rId4"/>
          <a:srcRect b="12029"/>
          <a:stretch/>
        </p:blipFill>
        <p:spPr>
          <a:xfrm>
            <a:off x="829378" y="2539179"/>
            <a:ext cx="1924062" cy="2510360"/>
          </a:xfrm>
          <a:prstGeom prst="rect">
            <a:avLst/>
          </a:prstGeom>
          <a:ln>
            <a:solidFill>
              <a:schemeClr val="tx1"/>
            </a:solidFill>
          </a:ln>
        </p:spPr>
      </p:pic>
      <p:pic>
        <p:nvPicPr>
          <p:cNvPr id="8" name="Picture 7">
            <a:extLst>
              <a:ext uri="{FF2B5EF4-FFF2-40B4-BE49-F238E27FC236}">
                <a16:creationId xmlns:a16="http://schemas.microsoft.com/office/drawing/2014/main" id="{3A622996-5B08-925F-CC8B-0166BF5612BF}"/>
              </a:ext>
            </a:extLst>
          </p:cNvPr>
          <p:cNvPicPr>
            <a:picLocks noChangeAspect="1"/>
          </p:cNvPicPr>
          <p:nvPr/>
        </p:nvPicPr>
        <p:blipFill>
          <a:blip r:embed="rId5"/>
          <a:srcRect l="3886"/>
          <a:stretch/>
        </p:blipFill>
        <p:spPr>
          <a:xfrm>
            <a:off x="562165" y="3698404"/>
            <a:ext cx="1849294" cy="2399404"/>
          </a:xfrm>
          <a:prstGeom prst="rect">
            <a:avLst/>
          </a:prstGeom>
          <a:ln>
            <a:solidFill>
              <a:schemeClr val="tx1"/>
            </a:solidFill>
          </a:ln>
        </p:spPr>
      </p:pic>
      <p:graphicFrame>
        <p:nvGraphicFramePr>
          <p:cNvPr id="6" name="Table 5">
            <a:extLst>
              <a:ext uri="{FF2B5EF4-FFF2-40B4-BE49-F238E27FC236}">
                <a16:creationId xmlns:a16="http://schemas.microsoft.com/office/drawing/2014/main" id="{7B0AFE6E-24E2-897D-B084-DE5F382A193E}"/>
              </a:ext>
            </a:extLst>
          </p:cNvPr>
          <p:cNvGraphicFramePr>
            <a:graphicFrameLocks noGrp="1"/>
          </p:cNvGraphicFramePr>
          <p:nvPr/>
        </p:nvGraphicFramePr>
        <p:xfrm>
          <a:off x="4215226" y="1738052"/>
          <a:ext cx="7543904" cy="2675114"/>
        </p:xfrm>
        <a:graphic>
          <a:graphicData uri="http://schemas.openxmlformats.org/drawingml/2006/table">
            <a:tbl>
              <a:tblPr firstRow="1" bandRow="1">
                <a:tableStyleId>{793D81CF-94F2-401A-BA57-92F5A7B2D0C5}</a:tableStyleId>
              </a:tblPr>
              <a:tblGrid>
                <a:gridCol w="942988">
                  <a:extLst>
                    <a:ext uri="{9D8B030D-6E8A-4147-A177-3AD203B41FA5}">
                      <a16:colId xmlns:a16="http://schemas.microsoft.com/office/drawing/2014/main" val="1055042289"/>
                    </a:ext>
                  </a:extLst>
                </a:gridCol>
                <a:gridCol w="942988">
                  <a:extLst>
                    <a:ext uri="{9D8B030D-6E8A-4147-A177-3AD203B41FA5}">
                      <a16:colId xmlns:a16="http://schemas.microsoft.com/office/drawing/2014/main" val="3864418719"/>
                    </a:ext>
                  </a:extLst>
                </a:gridCol>
                <a:gridCol w="976225">
                  <a:extLst>
                    <a:ext uri="{9D8B030D-6E8A-4147-A177-3AD203B41FA5}">
                      <a16:colId xmlns:a16="http://schemas.microsoft.com/office/drawing/2014/main" val="3844626917"/>
                    </a:ext>
                  </a:extLst>
                </a:gridCol>
                <a:gridCol w="754912">
                  <a:extLst>
                    <a:ext uri="{9D8B030D-6E8A-4147-A177-3AD203B41FA5}">
                      <a16:colId xmlns:a16="http://schemas.microsoft.com/office/drawing/2014/main" val="1237051083"/>
                    </a:ext>
                  </a:extLst>
                </a:gridCol>
                <a:gridCol w="925032">
                  <a:extLst>
                    <a:ext uri="{9D8B030D-6E8A-4147-A177-3AD203B41FA5}">
                      <a16:colId xmlns:a16="http://schemas.microsoft.com/office/drawing/2014/main" val="1398774155"/>
                    </a:ext>
                  </a:extLst>
                </a:gridCol>
                <a:gridCol w="1010093">
                  <a:extLst>
                    <a:ext uri="{9D8B030D-6E8A-4147-A177-3AD203B41FA5}">
                      <a16:colId xmlns:a16="http://schemas.microsoft.com/office/drawing/2014/main" val="684178654"/>
                    </a:ext>
                  </a:extLst>
                </a:gridCol>
                <a:gridCol w="903768">
                  <a:extLst>
                    <a:ext uri="{9D8B030D-6E8A-4147-A177-3AD203B41FA5}">
                      <a16:colId xmlns:a16="http://schemas.microsoft.com/office/drawing/2014/main" val="189801670"/>
                    </a:ext>
                  </a:extLst>
                </a:gridCol>
                <a:gridCol w="1087898">
                  <a:extLst>
                    <a:ext uri="{9D8B030D-6E8A-4147-A177-3AD203B41FA5}">
                      <a16:colId xmlns:a16="http://schemas.microsoft.com/office/drawing/2014/main" val="972316302"/>
                    </a:ext>
                  </a:extLst>
                </a:gridCol>
              </a:tblGrid>
              <a:tr h="871569">
                <a:tc>
                  <a:txBody>
                    <a:bodyPr/>
                    <a:lstStyle/>
                    <a:p>
                      <a:endParaRPr lang="en-US" sz="1400" dirty="0"/>
                    </a:p>
                  </a:txBody>
                  <a:tcPr>
                    <a:solidFill>
                      <a:schemeClr val="bg1">
                        <a:lumMod val="50000"/>
                      </a:schemeClr>
                    </a:solidFill>
                  </a:tcPr>
                </a:tc>
                <a:tc>
                  <a:txBody>
                    <a:bodyPr/>
                    <a:lstStyle/>
                    <a:p>
                      <a:r>
                        <a:rPr lang="en-US" sz="1200" dirty="0"/>
                        <a:t>Primary IDEA Disability</a:t>
                      </a:r>
                    </a:p>
                    <a:p>
                      <a:r>
                        <a:rPr lang="en-US" sz="1200" dirty="0"/>
                        <a:t>Category</a:t>
                      </a:r>
                    </a:p>
                  </a:txBody>
                  <a:tcPr>
                    <a:solidFill>
                      <a:schemeClr val="bg1">
                        <a:lumMod val="50000"/>
                      </a:schemeClr>
                    </a:solidFill>
                  </a:tcPr>
                </a:tc>
                <a:tc>
                  <a:txBody>
                    <a:bodyPr/>
                    <a:lstStyle/>
                    <a:p>
                      <a:r>
                        <a:rPr lang="en-US" sz="1200" dirty="0"/>
                        <a:t>Primary LRE Setting</a:t>
                      </a:r>
                    </a:p>
                  </a:txBody>
                  <a:tcPr>
                    <a:solidFill>
                      <a:schemeClr val="bg1">
                        <a:lumMod val="50000"/>
                      </a:schemeClr>
                    </a:solidFill>
                  </a:tcPr>
                </a:tc>
                <a:tc>
                  <a:txBody>
                    <a:bodyPr/>
                    <a:lstStyle/>
                    <a:p>
                      <a:r>
                        <a:rPr lang="en-US" sz="1200" dirty="0"/>
                        <a:t>English Learner</a:t>
                      </a:r>
                    </a:p>
                  </a:txBody>
                  <a:tcPr>
                    <a:solidFill>
                      <a:schemeClr val="bg1">
                        <a:lumMod val="50000"/>
                      </a:schemeClr>
                    </a:solidFill>
                  </a:tcPr>
                </a:tc>
                <a:tc>
                  <a:txBody>
                    <a:bodyPr/>
                    <a:lstStyle/>
                    <a:p>
                      <a:r>
                        <a:rPr lang="en-US" sz="1200" dirty="0"/>
                        <a:t>Second Language Included in IEP</a:t>
                      </a:r>
                    </a:p>
                  </a:txBody>
                  <a:tcPr>
                    <a:solidFill>
                      <a:schemeClr val="bg1">
                        <a:lumMod val="50000"/>
                      </a:schemeClr>
                    </a:solidFill>
                  </a:tcPr>
                </a:tc>
                <a:tc>
                  <a:txBody>
                    <a:bodyPr/>
                    <a:lstStyle/>
                    <a:p>
                      <a:r>
                        <a:rPr lang="en-US" sz="1200" dirty="0"/>
                        <a:t>% of Time in Regular Education Classroom</a:t>
                      </a:r>
                    </a:p>
                  </a:txBody>
                  <a:tcPr>
                    <a:solidFill>
                      <a:schemeClr val="bg1">
                        <a:lumMod val="50000"/>
                      </a:schemeClr>
                    </a:solidFill>
                  </a:tcPr>
                </a:tc>
                <a:tc>
                  <a:txBody>
                    <a:bodyPr/>
                    <a:lstStyle/>
                    <a:p>
                      <a:r>
                        <a:rPr lang="en-US" sz="1200" dirty="0"/>
                        <a:t>Evidence of Family Engage-</a:t>
                      </a:r>
                      <a:r>
                        <a:rPr lang="en-US" sz="1200" dirty="0" err="1"/>
                        <a:t>ment</a:t>
                      </a:r>
                      <a:endParaRPr lang="en-US" sz="1200" dirty="0"/>
                    </a:p>
                  </a:txBody>
                  <a:tcPr>
                    <a:solidFill>
                      <a:schemeClr val="bg1">
                        <a:lumMod val="50000"/>
                      </a:schemeClr>
                    </a:solidFill>
                  </a:tcPr>
                </a:tc>
                <a:tc>
                  <a:txBody>
                    <a:bodyPr/>
                    <a:lstStyle/>
                    <a:p>
                      <a:r>
                        <a:rPr lang="en-US" sz="1200" dirty="0"/>
                        <a:t>Transition Plan Included</a:t>
                      </a:r>
                    </a:p>
                  </a:txBody>
                  <a:tcPr>
                    <a:solidFill>
                      <a:schemeClr val="bg1">
                        <a:lumMod val="50000"/>
                      </a:schemeClr>
                    </a:solidFill>
                  </a:tcPr>
                </a:tc>
                <a:extLst>
                  <a:ext uri="{0D108BD9-81ED-4DB2-BD59-A6C34878D82A}">
                    <a16:rowId xmlns:a16="http://schemas.microsoft.com/office/drawing/2014/main" val="2900550752"/>
                  </a:ext>
                </a:extLst>
              </a:tr>
              <a:tr h="340103">
                <a:tc>
                  <a:txBody>
                    <a:bodyPr/>
                    <a:lstStyle/>
                    <a:p>
                      <a:r>
                        <a:rPr lang="en-US" sz="1200" dirty="0"/>
                        <a:t>IEP_1</a:t>
                      </a:r>
                    </a:p>
                  </a:txBody>
                  <a:tcPr/>
                </a:tc>
                <a:tc>
                  <a:txBody>
                    <a:bodyPr/>
                    <a:lstStyle/>
                    <a:p>
                      <a:r>
                        <a:rPr lang="en-US" sz="1200" dirty="0"/>
                        <a:t>SLI</a:t>
                      </a:r>
                    </a:p>
                  </a:txBody>
                  <a:tcPr/>
                </a:tc>
                <a:tc>
                  <a:txBody>
                    <a:bodyPr/>
                    <a:lstStyle/>
                    <a:p>
                      <a:r>
                        <a:rPr lang="en-US" sz="1200" dirty="0"/>
                        <a:t>Gen Ed</a:t>
                      </a:r>
                    </a:p>
                  </a:txBody>
                  <a:tcPr/>
                </a:tc>
                <a:tc>
                  <a:txBody>
                    <a:bodyPr/>
                    <a:lstStyle/>
                    <a:p>
                      <a:r>
                        <a:rPr lang="en-US" sz="1200" dirty="0"/>
                        <a:t>Yes</a:t>
                      </a:r>
                    </a:p>
                  </a:txBody>
                  <a:tcPr/>
                </a:tc>
                <a:tc>
                  <a:txBody>
                    <a:bodyPr/>
                    <a:lstStyle/>
                    <a:p>
                      <a:r>
                        <a:rPr lang="en-US" sz="1200" dirty="0"/>
                        <a:t>Yes</a:t>
                      </a:r>
                    </a:p>
                  </a:txBody>
                  <a:tcPr/>
                </a:tc>
                <a:tc>
                  <a:txBody>
                    <a:bodyPr/>
                    <a:lstStyle/>
                    <a:p>
                      <a:r>
                        <a:rPr lang="en-US" sz="1200" dirty="0"/>
                        <a:t>82</a:t>
                      </a:r>
                    </a:p>
                  </a:txBody>
                  <a:tcPr/>
                </a:tc>
                <a:tc>
                  <a:txBody>
                    <a:bodyPr/>
                    <a:lstStyle/>
                    <a:p>
                      <a:r>
                        <a:rPr lang="en-US" sz="1200" dirty="0"/>
                        <a:t>Yes</a:t>
                      </a:r>
                    </a:p>
                  </a:txBody>
                  <a:tcPr/>
                </a:tc>
                <a:tc>
                  <a:txBody>
                    <a:bodyPr/>
                    <a:lstStyle/>
                    <a:p>
                      <a:r>
                        <a:rPr lang="en-US" sz="1200" dirty="0"/>
                        <a:t>N/A</a:t>
                      </a:r>
                    </a:p>
                  </a:txBody>
                  <a:tcPr/>
                </a:tc>
                <a:extLst>
                  <a:ext uri="{0D108BD9-81ED-4DB2-BD59-A6C34878D82A}">
                    <a16:rowId xmlns:a16="http://schemas.microsoft.com/office/drawing/2014/main" val="272452928"/>
                  </a:ext>
                </a:extLst>
              </a:tr>
              <a:tr h="354928">
                <a:tc>
                  <a:txBody>
                    <a:bodyPr/>
                    <a:lstStyle/>
                    <a:p>
                      <a:r>
                        <a:rPr lang="en-US" sz="1200" dirty="0"/>
                        <a:t>IEP_2</a:t>
                      </a:r>
                    </a:p>
                  </a:txBody>
                  <a:tcPr/>
                </a:tc>
                <a:tc>
                  <a:txBody>
                    <a:bodyPr/>
                    <a:lstStyle/>
                    <a:p>
                      <a:r>
                        <a:rPr lang="en-US" sz="1200" dirty="0"/>
                        <a:t>OHI</a:t>
                      </a:r>
                    </a:p>
                  </a:txBody>
                  <a:tcPr/>
                </a:tc>
                <a:tc>
                  <a:txBody>
                    <a:bodyPr/>
                    <a:lstStyle/>
                    <a:p>
                      <a:r>
                        <a:rPr lang="en-US" sz="1200" dirty="0"/>
                        <a:t>Gen Ed</a:t>
                      </a:r>
                    </a:p>
                  </a:txBody>
                  <a:tcPr/>
                </a:tc>
                <a:tc>
                  <a:txBody>
                    <a:bodyPr/>
                    <a:lstStyle/>
                    <a:p>
                      <a:r>
                        <a:rPr lang="en-US" sz="1200" dirty="0"/>
                        <a:t>No</a:t>
                      </a:r>
                    </a:p>
                  </a:txBody>
                  <a:tcPr/>
                </a:tc>
                <a:tc>
                  <a:txBody>
                    <a:bodyPr/>
                    <a:lstStyle/>
                    <a:p>
                      <a:r>
                        <a:rPr lang="en-US" sz="1200" dirty="0"/>
                        <a:t>N/A</a:t>
                      </a:r>
                    </a:p>
                  </a:txBody>
                  <a:tcPr/>
                </a:tc>
                <a:tc>
                  <a:txBody>
                    <a:bodyPr/>
                    <a:lstStyle/>
                    <a:p>
                      <a:r>
                        <a:rPr lang="en-US" sz="1200" dirty="0"/>
                        <a:t>98</a:t>
                      </a:r>
                    </a:p>
                  </a:txBody>
                  <a:tcPr/>
                </a:tc>
                <a:tc>
                  <a:txBody>
                    <a:bodyPr/>
                    <a:lstStyle/>
                    <a:p>
                      <a:r>
                        <a:rPr lang="en-US" sz="1200" b="0" dirty="0"/>
                        <a:t>No</a:t>
                      </a:r>
                    </a:p>
                  </a:txBody>
                  <a:tcPr/>
                </a:tc>
                <a:tc>
                  <a:txBody>
                    <a:bodyPr/>
                    <a:lstStyle/>
                    <a:p>
                      <a:r>
                        <a:rPr lang="en-US" sz="1200" dirty="0"/>
                        <a:t>Yes</a:t>
                      </a:r>
                    </a:p>
                  </a:txBody>
                  <a:tcPr/>
                </a:tc>
                <a:extLst>
                  <a:ext uri="{0D108BD9-81ED-4DB2-BD59-A6C34878D82A}">
                    <a16:rowId xmlns:a16="http://schemas.microsoft.com/office/drawing/2014/main" val="2535656213"/>
                  </a:ext>
                </a:extLst>
              </a:tr>
              <a:tr h="435935">
                <a:tc>
                  <a:txBody>
                    <a:bodyPr/>
                    <a:lstStyle/>
                    <a:p>
                      <a:r>
                        <a:rPr lang="en-US" sz="1200" dirty="0"/>
                        <a:t>IEP_3</a:t>
                      </a:r>
                    </a:p>
                  </a:txBody>
                  <a:tcPr/>
                </a:tc>
                <a:tc>
                  <a:txBody>
                    <a:bodyPr/>
                    <a:lstStyle/>
                    <a:p>
                      <a:r>
                        <a:rPr lang="en-US" sz="1200" dirty="0"/>
                        <a:t>ASD</a:t>
                      </a:r>
                    </a:p>
                  </a:txBody>
                  <a:tcPr/>
                </a:tc>
                <a:tc>
                  <a:txBody>
                    <a:bodyPr/>
                    <a:lstStyle/>
                    <a:p>
                      <a:r>
                        <a:rPr lang="en-US" sz="1200" dirty="0"/>
                        <a:t>Specialized Setting</a:t>
                      </a:r>
                    </a:p>
                  </a:txBody>
                  <a:tcPr/>
                </a:tc>
                <a:tc>
                  <a:txBody>
                    <a:bodyPr/>
                    <a:lstStyle/>
                    <a:p>
                      <a:r>
                        <a:rPr lang="en-US" sz="1200" dirty="0"/>
                        <a:t>No</a:t>
                      </a:r>
                    </a:p>
                  </a:txBody>
                  <a:tcPr/>
                </a:tc>
                <a:tc>
                  <a:txBody>
                    <a:bodyPr/>
                    <a:lstStyle/>
                    <a:p>
                      <a:r>
                        <a:rPr lang="en-US" sz="1200" dirty="0"/>
                        <a:t>N/A</a:t>
                      </a:r>
                    </a:p>
                  </a:txBody>
                  <a:tcPr/>
                </a:tc>
                <a:tc>
                  <a:txBody>
                    <a:bodyPr/>
                    <a:lstStyle/>
                    <a:p>
                      <a:r>
                        <a:rPr lang="en-US" sz="1200" dirty="0"/>
                        <a:t>45</a:t>
                      </a:r>
                    </a:p>
                  </a:txBody>
                  <a:tcPr/>
                </a:tc>
                <a:tc>
                  <a:txBody>
                    <a:bodyPr/>
                    <a:lstStyle/>
                    <a:p>
                      <a:r>
                        <a:rPr lang="en-US" sz="1200" dirty="0"/>
                        <a:t>Yes</a:t>
                      </a:r>
                    </a:p>
                  </a:txBody>
                  <a:tcPr/>
                </a:tc>
                <a:tc>
                  <a:txBody>
                    <a:bodyPr/>
                    <a:lstStyle/>
                    <a:p>
                      <a:r>
                        <a:rPr lang="en-US" sz="1200" b="0" dirty="0"/>
                        <a:t>No</a:t>
                      </a:r>
                    </a:p>
                  </a:txBody>
                  <a:tcPr/>
                </a:tc>
                <a:extLst>
                  <a:ext uri="{0D108BD9-81ED-4DB2-BD59-A6C34878D82A}">
                    <a16:rowId xmlns:a16="http://schemas.microsoft.com/office/drawing/2014/main" val="2062190173"/>
                  </a:ext>
                </a:extLst>
              </a:tr>
              <a:tr h="325657">
                <a:tc>
                  <a:txBody>
                    <a:bodyPr/>
                    <a:lstStyle/>
                    <a:p>
                      <a:r>
                        <a:rPr lang="en-US" sz="1200" dirty="0"/>
                        <a:t>IEP_4</a:t>
                      </a:r>
                    </a:p>
                  </a:txBody>
                  <a:tcPr/>
                </a:tc>
                <a:tc>
                  <a:txBody>
                    <a:bodyPr/>
                    <a:lstStyle/>
                    <a:p>
                      <a:r>
                        <a:rPr lang="en-US" sz="1200" dirty="0"/>
                        <a:t>SLD</a:t>
                      </a:r>
                    </a:p>
                  </a:txBody>
                  <a:tcPr/>
                </a:tc>
                <a:tc>
                  <a:txBody>
                    <a:bodyPr/>
                    <a:lstStyle/>
                    <a:p>
                      <a:r>
                        <a:rPr lang="en-US" sz="1200" dirty="0"/>
                        <a:t>Gen Ed</a:t>
                      </a:r>
                    </a:p>
                  </a:txBody>
                  <a:tcPr/>
                </a:tc>
                <a:tc>
                  <a:txBody>
                    <a:bodyPr/>
                    <a:lstStyle/>
                    <a:p>
                      <a:r>
                        <a:rPr lang="en-US" sz="1200" dirty="0"/>
                        <a:t>Yes</a:t>
                      </a:r>
                    </a:p>
                  </a:txBody>
                  <a:tcPr/>
                </a:tc>
                <a:tc>
                  <a:txBody>
                    <a:bodyPr/>
                    <a:lstStyle/>
                    <a:p>
                      <a:r>
                        <a:rPr lang="en-US" sz="1200" b="0" dirty="0"/>
                        <a:t>No</a:t>
                      </a:r>
                    </a:p>
                  </a:txBody>
                  <a:tcPr/>
                </a:tc>
                <a:tc>
                  <a:txBody>
                    <a:bodyPr/>
                    <a:lstStyle/>
                    <a:p>
                      <a:r>
                        <a:rPr lang="en-US" sz="1200" b="0" dirty="0"/>
                        <a:t>72</a:t>
                      </a:r>
                    </a:p>
                  </a:txBody>
                  <a:tcPr/>
                </a:tc>
                <a:tc>
                  <a:txBody>
                    <a:bodyPr/>
                    <a:lstStyle/>
                    <a:p>
                      <a:r>
                        <a:rPr lang="en-US" sz="1200" dirty="0"/>
                        <a:t>Yes</a:t>
                      </a:r>
                    </a:p>
                  </a:txBody>
                  <a:tcPr/>
                </a:tc>
                <a:tc>
                  <a:txBody>
                    <a:bodyPr/>
                    <a:lstStyle/>
                    <a:p>
                      <a:r>
                        <a:rPr lang="en-US" sz="1200" dirty="0"/>
                        <a:t>N/A</a:t>
                      </a:r>
                    </a:p>
                  </a:txBody>
                  <a:tcPr/>
                </a:tc>
                <a:extLst>
                  <a:ext uri="{0D108BD9-81ED-4DB2-BD59-A6C34878D82A}">
                    <a16:rowId xmlns:a16="http://schemas.microsoft.com/office/drawing/2014/main" val="1746947161"/>
                  </a:ext>
                </a:extLst>
              </a:tr>
              <a:tr h="325657">
                <a:tc>
                  <a:txBody>
                    <a:bodyPr/>
                    <a:lstStyle/>
                    <a:p>
                      <a:r>
                        <a:rPr lang="en-US" sz="1200" dirty="0"/>
                        <a:t>…</a:t>
                      </a:r>
                    </a:p>
                  </a:txBody>
                  <a:tcPr/>
                </a:tc>
                <a:tc>
                  <a:txBody>
                    <a:bodyPr/>
                    <a:lstStyle/>
                    <a:p>
                      <a:r>
                        <a:rPr lang="en-US" sz="1200" dirty="0"/>
                        <a:t>…</a:t>
                      </a:r>
                    </a:p>
                  </a:txBody>
                  <a:tcPr/>
                </a:tc>
                <a:tc>
                  <a:txBody>
                    <a:bodyPr/>
                    <a:lstStyle/>
                    <a:p>
                      <a:r>
                        <a:rPr lang="en-US" sz="1200" dirty="0"/>
                        <a:t>…</a:t>
                      </a:r>
                    </a:p>
                  </a:txBody>
                  <a:tcPr/>
                </a:tc>
                <a:tc>
                  <a:txBody>
                    <a:bodyPr/>
                    <a:lstStyle/>
                    <a:p>
                      <a:r>
                        <a:rPr lang="en-US" sz="1200" dirty="0"/>
                        <a:t>…</a:t>
                      </a:r>
                    </a:p>
                  </a:txBody>
                  <a:tcPr/>
                </a:tc>
                <a:tc>
                  <a:txBody>
                    <a:bodyPr/>
                    <a:lstStyle/>
                    <a:p>
                      <a:r>
                        <a:rPr lang="en-US" sz="1200" b="1" dirty="0"/>
                        <a:t>…</a:t>
                      </a:r>
                    </a:p>
                  </a:txBody>
                  <a:tcPr/>
                </a:tc>
                <a:tc>
                  <a:txBody>
                    <a:bodyPr/>
                    <a:lstStyle/>
                    <a:p>
                      <a:r>
                        <a:rPr lang="en-US" sz="1200" b="1" dirty="0"/>
                        <a:t>…</a:t>
                      </a:r>
                    </a:p>
                  </a:txBody>
                  <a:tcPr/>
                </a:tc>
                <a:tc>
                  <a:txBody>
                    <a:bodyPr/>
                    <a:lstStyle/>
                    <a:p>
                      <a:r>
                        <a:rPr lang="en-US" sz="1200" dirty="0"/>
                        <a:t>…</a:t>
                      </a:r>
                    </a:p>
                  </a:txBody>
                  <a:tcPr/>
                </a:tc>
                <a:tc>
                  <a:txBody>
                    <a:bodyPr/>
                    <a:lstStyle/>
                    <a:p>
                      <a:r>
                        <a:rPr lang="en-US" sz="1200" dirty="0"/>
                        <a:t>…</a:t>
                      </a:r>
                    </a:p>
                  </a:txBody>
                  <a:tcPr/>
                </a:tc>
                <a:extLst>
                  <a:ext uri="{0D108BD9-81ED-4DB2-BD59-A6C34878D82A}">
                    <a16:rowId xmlns:a16="http://schemas.microsoft.com/office/drawing/2014/main" val="329675843"/>
                  </a:ext>
                </a:extLst>
              </a:tr>
            </a:tbl>
          </a:graphicData>
        </a:graphic>
      </p:graphicFrame>
      <p:sp>
        <p:nvSpPr>
          <p:cNvPr id="55" name="Right Arrow 54">
            <a:extLst>
              <a:ext uri="{FF2B5EF4-FFF2-40B4-BE49-F238E27FC236}">
                <a16:creationId xmlns:a16="http://schemas.microsoft.com/office/drawing/2014/main" id="{CFAF3C86-A91F-1D47-2D91-73A6D272FA02}"/>
              </a:ext>
            </a:extLst>
          </p:cNvPr>
          <p:cNvSpPr/>
          <p:nvPr/>
        </p:nvSpPr>
        <p:spPr>
          <a:xfrm>
            <a:off x="3044204" y="3679383"/>
            <a:ext cx="897751" cy="3175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51941B7E-1A82-126C-5B18-964E00849CB0}"/>
              </a:ext>
            </a:extLst>
          </p:cNvPr>
          <p:cNvSpPr txBox="1"/>
          <p:nvPr/>
        </p:nvSpPr>
        <p:spPr>
          <a:xfrm>
            <a:off x="4215226" y="1272912"/>
            <a:ext cx="5044971" cy="369332"/>
          </a:xfrm>
          <a:prstGeom prst="rect">
            <a:avLst/>
          </a:prstGeom>
          <a:solidFill>
            <a:schemeClr val="bg1"/>
          </a:solidFill>
          <a:ln>
            <a:solidFill>
              <a:schemeClr val="accent6"/>
            </a:solidFill>
          </a:ln>
          <a:effectLst>
            <a:outerShdw blurRad="50800" dist="38100" dir="2700000" algn="tl" rotWithShape="0">
              <a:prstClr val="black">
                <a:alpha val="40000"/>
              </a:prstClr>
            </a:outerShdw>
          </a:effectLst>
        </p:spPr>
        <p:txBody>
          <a:bodyPr wrap="none" rtlCol="0">
            <a:spAutoFit/>
          </a:bodyPr>
          <a:lstStyle/>
          <a:p>
            <a:r>
              <a:rPr lang="en-US" dirty="0">
                <a:solidFill>
                  <a:schemeClr val="accent6"/>
                </a:solidFill>
              </a:rPr>
              <a:t>Example Cleaned Data, post SEAMLESS tools:</a:t>
            </a:r>
          </a:p>
        </p:txBody>
      </p:sp>
      <p:sp>
        <p:nvSpPr>
          <p:cNvPr id="37" name="Title 1">
            <a:extLst>
              <a:ext uri="{FF2B5EF4-FFF2-40B4-BE49-F238E27FC236}">
                <a16:creationId xmlns:a16="http://schemas.microsoft.com/office/drawing/2014/main" id="{9A46B8D5-5964-34D3-69FE-1C198245AF5E}"/>
              </a:ext>
            </a:extLst>
          </p:cNvPr>
          <p:cNvSpPr txBox="1">
            <a:spLocks/>
          </p:cNvSpPr>
          <p:nvPr/>
        </p:nvSpPr>
        <p:spPr>
          <a:xfrm>
            <a:off x="631825" y="476804"/>
            <a:ext cx="10277180" cy="433965"/>
          </a:xfrm>
          <a:prstGeom prst="rect">
            <a:avLst/>
          </a:prstGeom>
        </p:spPr>
        <p:txBody>
          <a:bodyPr vert="horz"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dirty="0">
                <a:latin typeface="+mn-lt"/>
              </a:rPr>
              <a:t>			</a:t>
            </a:r>
            <a:r>
              <a:rPr lang="en-US" dirty="0">
                <a:solidFill>
                  <a:schemeClr val="accent1"/>
                </a:solidFill>
                <a:latin typeface="+mn-lt"/>
              </a:rPr>
              <a:t>creates cleaned, analysis-ready datasets</a:t>
            </a:r>
          </a:p>
        </p:txBody>
      </p:sp>
      <p:pic>
        <p:nvPicPr>
          <p:cNvPr id="38" name="Picture 37">
            <a:extLst>
              <a:ext uri="{FF2B5EF4-FFF2-40B4-BE49-F238E27FC236}">
                <a16:creationId xmlns:a16="http://schemas.microsoft.com/office/drawing/2014/main" id="{F2F1E628-92C5-0C3C-6C70-E9EEDC87C45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71487" y="281941"/>
            <a:ext cx="3039843" cy="714433"/>
          </a:xfrm>
          <a:prstGeom prst="rect">
            <a:avLst/>
          </a:prstGeom>
        </p:spPr>
      </p:pic>
      <p:sp>
        <p:nvSpPr>
          <p:cNvPr id="2" name="TextBox 1">
            <a:extLst>
              <a:ext uri="{FF2B5EF4-FFF2-40B4-BE49-F238E27FC236}">
                <a16:creationId xmlns:a16="http://schemas.microsoft.com/office/drawing/2014/main" id="{860A8918-F37F-2837-5E22-ECDB7B161AB9}"/>
              </a:ext>
            </a:extLst>
          </p:cNvPr>
          <p:cNvSpPr txBox="1"/>
          <p:nvPr/>
        </p:nvSpPr>
        <p:spPr>
          <a:xfrm>
            <a:off x="366414" y="1092568"/>
            <a:ext cx="2056973" cy="36933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wrap="none" rtlCol="0">
            <a:spAutoFit/>
          </a:bodyPr>
          <a:lstStyle/>
          <a:p>
            <a:r>
              <a:rPr lang="en-US" dirty="0">
                <a:solidFill>
                  <a:schemeClr val="accent1"/>
                </a:solidFill>
              </a:rPr>
              <a:t>Unstructured IEPs</a:t>
            </a:r>
          </a:p>
        </p:txBody>
      </p:sp>
      <p:sp>
        <p:nvSpPr>
          <p:cNvPr id="9" name="TextBox 8">
            <a:extLst>
              <a:ext uri="{FF2B5EF4-FFF2-40B4-BE49-F238E27FC236}">
                <a16:creationId xmlns:a16="http://schemas.microsoft.com/office/drawing/2014/main" id="{A0AFA83D-D7AA-4151-D336-B3E37AA44B41}"/>
              </a:ext>
            </a:extLst>
          </p:cNvPr>
          <p:cNvSpPr txBox="1"/>
          <p:nvPr/>
        </p:nvSpPr>
        <p:spPr>
          <a:xfrm>
            <a:off x="3389322" y="4846424"/>
            <a:ext cx="8369808" cy="1477328"/>
          </a:xfrm>
          <a:prstGeom prst="rect">
            <a:avLst/>
          </a:prstGeom>
          <a:noFill/>
        </p:spPr>
        <p:txBody>
          <a:bodyPr wrap="square" rtlCol="0">
            <a:spAutoFit/>
          </a:bodyPr>
          <a:lstStyle/>
          <a:p>
            <a:r>
              <a:rPr lang="en-US" b="1" dirty="0"/>
              <a:t>Vendor agnostic </a:t>
            </a:r>
            <a:r>
              <a:rPr lang="en-US" dirty="0"/>
              <a:t>– built for research across multiple systems, so designed to be flexible to different file formats &amp; redaction capacities.</a:t>
            </a:r>
          </a:p>
          <a:p>
            <a:endParaRPr lang="en-US" dirty="0"/>
          </a:p>
          <a:p>
            <a:r>
              <a:rPr lang="en-US" b="1" dirty="0"/>
              <a:t>Designed for IEPs, but can work with any set of structured documents</a:t>
            </a:r>
            <a:endParaRPr lang="en-US" dirty="0"/>
          </a:p>
          <a:p>
            <a:endParaRPr lang="en-US" dirty="0"/>
          </a:p>
        </p:txBody>
      </p:sp>
    </p:spTree>
    <p:extLst>
      <p:ext uri="{BB962C8B-B14F-4D97-AF65-F5344CB8AC3E}">
        <p14:creationId xmlns:p14="http://schemas.microsoft.com/office/powerpoint/2010/main" val="172541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30" y="481948"/>
            <a:ext cx="10285036" cy="544765"/>
          </a:xfrm>
        </p:spPr>
        <p:txBody>
          <a:bodyPr/>
          <a:lstStyle/>
          <a:p>
            <a:r>
              <a:rPr lang="en-US" sz="3600" b="1" dirty="0">
                <a:latin typeface="+mn-lt"/>
                <a:cs typeface="Arial" panose="020B0604020202020204" pitchFamily="34" charset="0"/>
              </a:rPr>
              <a:t> 	  		    </a:t>
            </a:r>
            <a:r>
              <a:rPr lang="en-US" sz="3600" b="1" dirty="0">
                <a:solidFill>
                  <a:schemeClr val="accent1"/>
                </a:solidFill>
                <a:latin typeface="+mn-lt"/>
                <a:cs typeface="Arial" panose="020B0604020202020204" pitchFamily="34" charset="0"/>
              </a:rPr>
              <a:t>solves practical issues</a:t>
            </a:r>
            <a:endParaRPr lang="en-US" dirty="0">
              <a:solidFill>
                <a:schemeClr val="accent1"/>
              </a:solidFill>
              <a:latin typeface="+mn-lt"/>
            </a:endParaRPr>
          </a:p>
        </p:txBody>
      </p:sp>
      <p:sp>
        <p:nvSpPr>
          <p:cNvPr id="3" name="Slide Number Placeholder 2">
            <a:extLst>
              <a:ext uri="{FF2B5EF4-FFF2-40B4-BE49-F238E27FC236}">
                <a16:creationId xmlns:a16="http://schemas.microsoft.com/office/drawing/2014/main" id="{A8DED017-417F-FD41-8C29-DB2BF74CB3BE}"/>
              </a:ext>
            </a:extLst>
          </p:cNvPr>
          <p:cNvSpPr>
            <a:spLocks noGrp="1"/>
          </p:cNvSpPr>
          <p:nvPr>
            <p:ph type="sldNum" sz="quarter" idx="4294967295"/>
          </p:nvPr>
        </p:nvSpPr>
        <p:spPr>
          <a:xfrm>
            <a:off x="0" y="-396240"/>
            <a:ext cx="0" cy="0"/>
          </a:xfrm>
        </p:spPr>
        <p:txBody>
          <a:bodyPr/>
          <a:lstStyle/>
          <a:p>
            <a:endParaRPr lang="en-US" dirty="0"/>
          </a:p>
        </p:txBody>
      </p:sp>
      <p:sp>
        <p:nvSpPr>
          <p:cNvPr id="44" name="TextBox 43"/>
          <p:cNvSpPr txBox="1"/>
          <p:nvPr/>
        </p:nvSpPr>
        <p:spPr>
          <a:xfrm>
            <a:off x="283030" y="1889760"/>
            <a:ext cx="5812969" cy="3770778"/>
          </a:xfrm>
          <a:prstGeom prst="rect">
            <a:avLst/>
          </a:prstGeom>
          <a:solidFill>
            <a:schemeClr val="accent2">
              <a:alpha val="20000"/>
            </a:schemeClr>
          </a:solidFill>
        </p:spPr>
        <p:txBody>
          <a:bodyPr wrap="square" lIns="487582" tIns="243791" rIns="487582" bIns="243791" rtlCol="0">
            <a:noAutofit/>
          </a:bodyPr>
          <a:lstStyle/>
          <a:p>
            <a:endParaRPr lang="en-US" sz="2400" dirty="0">
              <a:latin typeface="Georgia" panose="02040502050405020303" pitchFamily="18" charset="0"/>
            </a:endParaRPr>
          </a:p>
        </p:txBody>
      </p:sp>
      <p:sp>
        <p:nvSpPr>
          <p:cNvPr id="45" name="TextBox 44"/>
          <p:cNvSpPr txBox="1"/>
          <p:nvPr/>
        </p:nvSpPr>
        <p:spPr>
          <a:xfrm>
            <a:off x="6263837" y="1889759"/>
            <a:ext cx="5812969" cy="3770779"/>
          </a:xfrm>
          <a:prstGeom prst="rect">
            <a:avLst/>
          </a:prstGeom>
          <a:solidFill>
            <a:schemeClr val="accent3">
              <a:lumMod val="20000"/>
              <a:lumOff val="80000"/>
            </a:schemeClr>
          </a:solidFill>
        </p:spPr>
        <p:txBody>
          <a:bodyPr wrap="square" lIns="487582" tIns="243791" rIns="487582" bIns="243791" rtlCol="0">
            <a:noAutofit/>
          </a:bodyPr>
          <a:lstStyle/>
          <a:p>
            <a:endParaRPr lang="en-US" sz="2400" dirty="0">
              <a:latin typeface="Georgia" panose="02040502050405020303" pitchFamily="18" charset="0"/>
              <a:cs typeface="Arial" panose="020B0604020202020204" pitchFamily="34" charset="0"/>
            </a:endParaRPr>
          </a:p>
        </p:txBody>
      </p:sp>
      <p:sp>
        <p:nvSpPr>
          <p:cNvPr id="4" name="Rectangle 3">
            <a:extLst>
              <a:ext uri="{FF2B5EF4-FFF2-40B4-BE49-F238E27FC236}">
                <a16:creationId xmlns:a16="http://schemas.microsoft.com/office/drawing/2014/main" id="{5F7A264C-DCA0-C238-D45E-F925129E21DF}"/>
              </a:ext>
            </a:extLst>
          </p:cNvPr>
          <p:cNvSpPr/>
          <p:nvPr/>
        </p:nvSpPr>
        <p:spPr>
          <a:xfrm>
            <a:off x="283030" y="1197463"/>
            <a:ext cx="5812969" cy="6922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cap="all" spc="53" dirty="0">
                <a:cs typeface="Lato Regular"/>
              </a:rPr>
              <a:t>    District Leadership</a:t>
            </a:r>
          </a:p>
        </p:txBody>
      </p:sp>
      <p:pic>
        <p:nvPicPr>
          <p:cNvPr id="7" name="Picture 6">
            <a:extLst>
              <a:ext uri="{FF2B5EF4-FFF2-40B4-BE49-F238E27FC236}">
                <a16:creationId xmlns:a16="http://schemas.microsoft.com/office/drawing/2014/main" id="{BBAFC53F-280E-87D9-7458-9E754F40850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3130" y="303320"/>
            <a:ext cx="3326414" cy="781784"/>
          </a:xfrm>
          <a:prstGeom prst="rect">
            <a:avLst/>
          </a:prstGeom>
        </p:spPr>
      </p:pic>
      <p:sp>
        <p:nvSpPr>
          <p:cNvPr id="5" name="Rectangle 4">
            <a:extLst>
              <a:ext uri="{FF2B5EF4-FFF2-40B4-BE49-F238E27FC236}">
                <a16:creationId xmlns:a16="http://schemas.microsoft.com/office/drawing/2014/main" id="{5E2E5EDA-026F-2669-E30D-B1700D2312C6}"/>
              </a:ext>
              <a:ext uri="{C183D7F6-B498-43B3-948B-1728B52AA6E4}">
                <adec:decorative xmlns:adec="http://schemas.microsoft.com/office/drawing/2017/decorative" val="1"/>
              </a:ext>
            </a:extLst>
          </p:cNvPr>
          <p:cNvSpPr/>
          <p:nvPr/>
        </p:nvSpPr>
        <p:spPr>
          <a:xfrm>
            <a:off x="6263837" y="1197462"/>
            <a:ext cx="5812969" cy="69229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cap="all" spc="53" dirty="0">
                <a:solidFill>
                  <a:schemeClr val="accent1"/>
                </a:solidFill>
                <a:cs typeface="Lato Regular"/>
              </a:rPr>
              <a:t>    SEA Leadership</a:t>
            </a:r>
          </a:p>
        </p:txBody>
      </p:sp>
      <p:sp>
        <p:nvSpPr>
          <p:cNvPr id="6" name="TextBox 5">
            <a:extLst>
              <a:ext uri="{FF2B5EF4-FFF2-40B4-BE49-F238E27FC236}">
                <a16:creationId xmlns:a16="http://schemas.microsoft.com/office/drawing/2014/main" id="{7130E73A-65C3-FF84-C004-C20ADC27048B}"/>
              </a:ext>
            </a:extLst>
          </p:cNvPr>
          <p:cNvSpPr txBox="1"/>
          <p:nvPr/>
        </p:nvSpPr>
        <p:spPr>
          <a:xfrm>
            <a:off x="365759" y="1967490"/>
            <a:ext cx="5730239" cy="3503523"/>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US" sz="2000" dirty="0">
                <a:latin typeface="Georgia" panose="02040502050405020303" pitchFamily="18" charset="0"/>
              </a:rPr>
              <a:t>Monitor for substantive + procedural compliance with the IDEA.</a:t>
            </a:r>
          </a:p>
          <a:p>
            <a:pPr marL="171450" indent="-171450">
              <a:spcAft>
                <a:spcPts val="1000"/>
              </a:spcAft>
              <a:buFont typeface="Arial" panose="020B0604020202020204" pitchFamily="34" charset="0"/>
              <a:buChar char="•"/>
            </a:pPr>
            <a:r>
              <a:rPr lang="en-US" sz="2000" dirty="0">
                <a:latin typeface="Georgia" panose="02040502050405020303" pitchFamily="18" charset="0"/>
              </a:rPr>
              <a:t>Inform professional development.</a:t>
            </a:r>
          </a:p>
          <a:p>
            <a:pPr marL="171450" indent="-171450">
              <a:spcAft>
                <a:spcPts val="1000"/>
              </a:spcAft>
              <a:buFont typeface="Arial" panose="020B0604020202020204" pitchFamily="34" charset="0"/>
              <a:buChar char="•"/>
            </a:pPr>
            <a:r>
              <a:rPr lang="en-US" sz="2000" dirty="0">
                <a:latin typeface="Georgia" panose="02040502050405020303" pitchFamily="18" charset="0"/>
              </a:rPr>
              <a:t>Forecast staffing needs.</a:t>
            </a:r>
          </a:p>
          <a:p>
            <a:pPr marL="171450" indent="-171450">
              <a:spcAft>
                <a:spcPts val="1000"/>
              </a:spcAft>
              <a:buFont typeface="Arial" panose="020B0604020202020204" pitchFamily="34" charset="0"/>
              <a:buChar char="•"/>
            </a:pPr>
            <a:r>
              <a:rPr lang="en-US" sz="2000" dirty="0">
                <a:latin typeface="Georgia" panose="02040502050405020303" pitchFamily="18" charset="0"/>
              </a:rPr>
              <a:t>Efficiently monitor individual progress toward goals given types or amounts of IEP services.</a:t>
            </a:r>
          </a:p>
          <a:p>
            <a:pPr marL="171450" indent="-171450">
              <a:spcAft>
                <a:spcPts val="1000"/>
              </a:spcAft>
              <a:buFont typeface="Arial" panose="020B0604020202020204" pitchFamily="34" charset="0"/>
              <a:buChar char="•"/>
            </a:pPr>
            <a:r>
              <a:rPr lang="en-US" sz="2000" dirty="0">
                <a:latin typeface="Georgia" panose="02040502050405020303" pitchFamily="18" charset="0"/>
              </a:rPr>
              <a:t>Improved state required reporting capabilities.</a:t>
            </a:r>
          </a:p>
          <a:p>
            <a:pPr marL="171450" indent="-171450">
              <a:spcAft>
                <a:spcPts val="1000"/>
              </a:spcAft>
              <a:buFont typeface="Arial" panose="020B0604020202020204" pitchFamily="34" charset="0"/>
              <a:buChar char="•"/>
            </a:pPr>
            <a:r>
              <a:rPr lang="en-US" sz="2000" dirty="0">
                <a:latin typeface="Georgia" panose="02040502050405020303" pitchFamily="18" charset="0"/>
              </a:rPr>
              <a:t>Develop more efficient partnerships with researchers and program evaluators.</a:t>
            </a:r>
          </a:p>
        </p:txBody>
      </p:sp>
      <p:sp>
        <p:nvSpPr>
          <p:cNvPr id="9" name="TextBox 8">
            <a:extLst>
              <a:ext uri="{FF2B5EF4-FFF2-40B4-BE49-F238E27FC236}">
                <a16:creationId xmlns:a16="http://schemas.microsoft.com/office/drawing/2014/main" id="{52075FD6-8284-8BEC-76B5-18A8BC84C247}"/>
              </a:ext>
            </a:extLst>
          </p:cNvPr>
          <p:cNvSpPr txBox="1"/>
          <p:nvPr/>
        </p:nvSpPr>
        <p:spPr>
          <a:xfrm>
            <a:off x="6263836" y="1950719"/>
            <a:ext cx="5726806" cy="386259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latin typeface="Georgia" panose="02040502050405020303" pitchFamily="18" charset="0"/>
                <a:cs typeface="Arial" panose="020B0604020202020204" pitchFamily="34" charset="0"/>
              </a:rPr>
              <a:t>More easily link relevant IEP data to other data sources, like cumulative education files, state information and longitudinal data systems.</a:t>
            </a:r>
          </a:p>
          <a:p>
            <a:pPr marL="285750" indent="-285750">
              <a:spcAft>
                <a:spcPts val="600"/>
              </a:spcAft>
              <a:buFont typeface="Arial" panose="020B0604020202020204" pitchFamily="34" charset="0"/>
              <a:buChar char="•"/>
            </a:pPr>
            <a:r>
              <a:rPr lang="en-US" sz="2000" dirty="0">
                <a:latin typeface="Georgia" panose="02040502050405020303" pitchFamily="18" charset="0"/>
                <a:cs typeface="Arial" panose="020B0604020202020204" pitchFamily="34" charset="0"/>
              </a:rPr>
              <a:t>Quicker assessment of state and federal funding and compliance. </a:t>
            </a:r>
          </a:p>
          <a:p>
            <a:pPr marL="285750" indent="-285750">
              <a:spcAft>
                <a:spcPts val="600"/>
              </a:spcAft>
              <a:buFont typeface="Arial" panose="020B0604020202020204" pitchFamily="34" charset="0"/>
              <a:buChar char="•"/>
            </a:pPr>
            <a:r>
              <a:rPr lang="en-US" sz="2000" dirty="0">
                <a:latin typeface="Georgia" panose="02040502050405020303" pitchFamily="18" charset="0"/>
                <a:cs typeface="Arial" panose="020B0604020202020204" pitchFamily="34" charset="0"/>
              </a:rPr>
              <a:t>Improved required federal reporting.</a:t>
            </a:r>
          </a:p>
          <a:p>
            <a:pPr marL="285750" indent="-285750">
              <a:spcAft>
                <a:spcPts val="600"/>
              </a:spcAft>
              <a:buFont typeface="Arial" panose="020B0604020202020204" pitchFamily="34" charset="0"/>
              <a:buChar char="•"/>
            </a:pPr>
            <a:r>
              <a:rPr lang="en-US" sz="2000" dirty="0">
                <a:latin typeface="Georgia" panose="02040502050405020303" pitchFamily="18" charset="0"/>
                <a:cs typeface="Arial" panose="020B0604020202020204" pitchFamily="34" charset="0"/>
              </a:rPr>
              <a:t>Identify model programs and areas for additional development.</a:t>
            </a:r>
          </a:p>
          <a:p>
            <a:pPr marL="285750" indent="-285750">
              <a:spcAft>
                <a:spcPts val="600"/>
              </a:spcAft>
              <a:buFont typeface="Arial" panose="020B0604020202020204" pitchFamily="34" charset="0"/>
              <a:buChar char="•"/>
            </a:pPr>
            <a:r>
              <a:rPr lang="en-US" sz="2000" dirty="0">
                <a:latin typeface="Georgia" panose="02040502050405020303" pitchFamily="18" charset="0"/>
                <a:cs typeface="Arial" panose="020B0604020202020204" pitchFamily="34" charset="0"/>
              </a:rPr>
              <a:t>Evaluate and improve policy and guidance.</a:t>
            </a:r>
          </a:p>
          <a:p>
            <a:endParaRPr lang="en-US" sz="2000" dirty="0"/>
          </a:p>
        </p:txBody>
      </p:sp>
    </p:spTree>
    <p:extLst>
      <p:ext uri="{BB962C8B-B14F-4D97-AF65-F5344CB8AC3E}">
        <p14:creationId xmlns:p14="http://schemas.microsoft.com/office/powerpoint/2010/main" val="1016219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7F23E7-07F9-B23B-052D-45B7F371270C}"/>
              </a:ext>
            </a:extLst>
          </p:cNvPr>
          <p:cNvPicPr>
            <a:picLocks noGrp="1" noChangeAspect="1"/>
          </p:cNvPicPr>
          <p:nvPr>
            <p:ph type="pic" sz="quarter" idx="15"/>
          </p:nvPr>
        </p:nvPicPr>
        <p:blipFill>
          <a:blip r:embed="rId3"/>
          <a:srcRect l="21895" r="21895"/>
          <a:stretch/>
        </p:blipFill>
        <p:spPr>
          <a:prstGeom prst="rect">
            <a:avLst/>
          </a:prstGeom>
        </p:spPr>
      </p:pic>
      <p:sp>
        <p:nvSpPr>
          <p:cNvPr id="2" name="Title 1">
            <a:extLst>
              <a:ext uri="{FF2B5EF4-FFF2-40B4-BE49-F238E27FC236}">
                <a16:creationId xmlns:a16="http://schemas.microsoft.com/office/drawing/2014/main" id="{D89F388D-C00F-EF46-9CA5-09166E8F45DD}"/>
              </a:ext>
            </a:extLst>
          </p:cNvPr>
          <p:cNvSpPr>
            <a:spLocks noGrp="1"/>
          </p:cNvSpPr>
          <p:nvPr>
            <p:ph type="title"/>
          </p:nvPr>
        </p:nvSpPr>
        <p:spPr>
          <a:xfrm>
            <a:off x="618572" y="717976"/>
            <a:ext cx="5322927" cy="703475"/>
          </a:xfrm>
        </p:spPr>
        <p:txBody>
          <a:bodyPr/>
          <a:lstStyle/>
          <a:p>
            <a:r>
              <a:rPr lang="en-US" sz="3200" dirty="0">
                <a:solidFill>
                  <a:schemeClr val="accent1"/>
                </a:solidFill>
              </a:rPr>
              <a:t>What could you do with your IEPs at scale?</a:t>
            </a:r>
          </a:p>
        </p:txBody>
      </p:sp>
      <p:sp>
        <p:nvSpPr>
          <p:cNvPr id="3" name="Content Placeholder 2">
            <a:extLst>
              <a:ext uri="{FF2B5EF4-FFF2-40B4-BE49-F238E27FC236}">
                <a16:creationId xmlns:a16="http://schemas.microsoft.com/office/drawing/2014/main" id="{BD2336BD-ACA1-D8B0-7698-4A0BDA2A058F}"/>
              </a:ext>
            </a:extLst>
          </p:cNvPr>
          <p:cNvSpPr>
            <a:spLocks noGrp="1"/>
          </p:cNvSpPr>
          <p:nvPr>
            <p:ph idx="1"/>
          </p:nvPr>
        </p:nvSpPr>
        <p:spPr>
          <a:xfrm>
            <a:off x="618572" y="1788686"/>
            <a:ext cx="5322927" cy="4351338"/>
          </a:xfrm>
        </p:spPr>
        <p:txBody>
          <a:bodyPr/>
          <a:lstStyle/>
          <a:p>
            <a:pPr marL="457200" indent="-457200">
              <a:buFont typeface="+mj-lt"/>
              <a:buAutoNum type="alphaUcPeriod"/>
            </a:pPr>
            <a:r>
              <a:rPr lang="en-US" dirty="0"/>
              <a:t>I have never thought about my state’s IEP data beyond required reporting</a:t>
            </a:r>
          </a:p>
          <a:p>
            <a:pPr marL="457200" indent="-457200">
              <a:buFont typeface="+mj-lt"/>
              <a:buAutoNum type="alphaUcPeriod"/>
            </a:pPr>
            <a:r>
              <a:rPr lang="en-US" dirty="0"/>
              <a:t>I have wished we could dig into our IEP data more (beyond required reporting), but don’t know how</a:t>
            </a:r>
          </a:p>
          <a:p>
            <a:pPr marL="457200" indent="-457200">
              <a:buFont typeface="+mj-lt"/>
              <a:buAutoNum type="alphaUcPeriod"/>
            </a:pPr>
            <a:r>
              <a:rPr lang="en-US" dirty="0"/>
              <a:t>We have done some analyses of our state IEP data beyond required reporting, but want to do more</a:t>
            </a:r>
          </a:p>
          <a:p>
            <a:pPr marL="457200" indent="-457200">
              <a:buFont typeface="+mj-lt"/>
              <a:buAutoNum type="alphaUcPeriod"/>
            </a:pPr>
            <a:r>
              <a:rPr lang="en-US" dirty="0"/>
              <a:t>We regularly analyze our state’s IEP data beyond required reporting</a:t>
            </a:r>
          </a:p>
        </p:txBody>
      </p:sp>
      <p:sp>
        <p:nvSpPr>
          <p:cNvPr id="10" name="TextBox 9">
            <a:extLst>
              <a:ext uri="{FF2B5EF4-FFF2-40B4-BE49-F238E27FC236}">
                <a16:creationId xmlns:a16="http://schemas.microsoft.com/office/drawing/2014/main" id="{FE02350D-D0AB-A9D7-1244-53765BCE90AB}"/>
              </a:ext>
            </a:extLst>
          </p:cNvPr>
          <p:cNvSpPr txBox="1"/>
          <p:nvPr/>
        </p:nvSpPr>
        <p:spPr>
          <a:xfrm>
            <a:off x="516835" y="71783"/>
            <a:ext cx="1197764" cy="369332"/>
          </a:xfrm>
          <a:prstGeom prst="rect">
            <a:avLst/>
          </a:prstGeom>
          <a:noFill/>
        </p:spPr>
        <p:txBody>
          <a:bodyPr wrap="none" rtlCol="0">
            <a:spAutoFit/>
          </a:bodyPr>
          <a:lstStyle/>
          <a:p>
            <a:r>
              <a:rPr lang="en-US" i="1" dirty="0">
                <a:solidFill>
                  <a:schemeClr val="bg1">
                    <a:lumMod val="50000"/>
                  </a:schemeClr>
                </a:solidFill>
              </a:rPr>
              <a:t>Zoom poll</a:t>
            </a:r>
          </a:p>
        </p:txBody>
      </p:sp>
    </p:spTree>
    <p:extLst>
      <p:ext uri="{BB962C8B-B14F-4D97-AF65-F5344CB8AC3E}">
        <p14:creationId xmlns:p14="http://schemas.microsoft.com/office/powerpoint/2010/main" val="3468575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BCDA8-43C0-0ECD-6CF4-91EE304C5909}"/>
              </a:ext>
            </a:extLst>
          </p:cNvPr>
          <p:cNvSpPr>
            <a:spLocks noGrp="1"/>
          </p:cNvSpPr>
          <p:nvPr>
            <p:ph type="title"/>
          </p:nvPr>
        </p:nvSpPr>
        <p:spPr/>
        <p:txBody>
          <a:bodyPr/>
          <a:lstStyle/>
          <a:p>
            <a:br>
              <a:rPr lang="en-US" dirty="0">
                <a:solidFill>
                  <a:schemeClr val="accent1"/>
                </a:solidFill>
              </a:rPr>
            </a:br>
            <a:r>
              <a:rPr lang="en-US" dirty="0">
                <a:solidFill>
                  <a:schemeClr val="accent1"/>
                </a:solidFill>
              </a:rPr>
              <a:t>Evaluate critical questions to inform policy and practice</a:t>
            </a:r>
          </a:p>
        </p:txBody>
      </p:sp>
      <p:sp>
        <p:nvSpPr>
          <p:cNvPr id="4" name="Text Placeholder 3">
            <a:extLst>
              <a:ext uri="{FF2B5EF4-FFF2-40B4-BE49-F238E27FC236}">
                <a16:creationId xmlns:a16="http://schemas.microsoft.com/office/drawing/2014/main" id="{2B0CF2C9-C611-DCDC-B398-C30559144381}"/>
              </a:ext>
            </a:extLst>
          </p:cNvPr>
          <p:cNvSpPr>
            <a:spLocks noGrp="1"/>
          </p:cNvSpPr>
          <p:nvPr>
            <p:ph type="body" sz="quarter" idx="10"/>
          </p:nvPr>
        </p:nvSpPr>
        <p:spPr/>
        <p:txBody>
          <a:bodyPr>
            <a:normAutofit fontScale="85000" lnSpcReduction="10000"/>
          </a:bodyPr>
          <a:lstStyle/>
          <a:p>
            <a:pPr>
              <a:spcAft>
                <a:spcPts val="600"/>
              </a:spcAft>
            </a:pPr>
            <a:r>
              <a:rPr lang="en-US" sz="2400" b="1" dirty="0"/>
              <a:t>Combining data from IEPs with state information systems (SIS) and longitudinal data systems (LDS) may answer questions like:</a:t>
            </a:r>
          </a:p>
          <a:p>
            <a:pPr lvl="1">
              <a:spcAft>
                <a:spcPts val="600"/>
              </a:spcAft>
            </a:pPr>
            <a:r>
              <a:rPr lang="en-US" sz="2400" dirty="0"/>
              <a:t>How well do local education agencies (LEAs) within a state adhere to procedural </a:t>
            </a:r>
            <a:r>
              <a:rPr lang="en-US" sz="2400" u="sng" dirty="0"/>
              <a:t>and</a:t>
            </a:r>
            <a:r>
              <a:rPr lang="en-US" sz="2400" dirty="0"/>
              <a:t> substantive compliance?</a:t>
            </a:r>
          </a:p>
          <a:p>
            <a:pPr lvl="1">
              <a:spcAft>
                <a:spcPts val="600"/>
              </a:spcAft>
            </a:pPr>
            <a:r>
              <a:rPr lang="en-US" sz="2400" dirty="0"/>
              <a:t>Are there patterns in service delivery for certain groups of students, or across different LEAs/SEAs?</a:t>
            </a:r>
          </a:p>
          <a:p>
            <a:pPr lvl="1">
              <a:spcAft>
                <a:spcPts val="600"/>
              </a:spcAft>
            </a:pPr>
            <a:r>
              <a:rPr lang="en-US" sz="2400" dirty="0"/>
              <a:t>How effective are special education programs? Where are they most effective?</a:t>
            </a:r>
          </a:p>
          <a:p>
            <a:pPr lvl="1">
              <a:spcAft>
                <a:spcPts val="600"/>
              </a:spcAft>
            </a:pPr>
            <a:r>
              <a:rPr lang="en-US" sz="2400" dirty="0"/>
              <a:t>What professional development may be needed? For which LEAs?</a:t>
            </a:r>
          </a:p>
        </p:txBody>
      </p:sp>
      <p:sp>
        <p:nvSpPr>
          <p:cNvPr id="9" name="Text Placeholder 8">
            <a:extLst>
              <a:ext uri="{FF2B5EF4-FFF2-40B4-BE49-F238E27FC236}">
                <a16:creationId xmlns:a16="http://schemas.microsoft.com/office/drawing/2014/main" id="{A04488E1-AEC0-C879-E16B-881D1FDA3D8E}"/>
              </a:ext>
            </a:extLst>
          </p:cNvPr>
          <p:cNvSpPr>
            <a:spLocks noGrp="1"/>
          </p:cNvSpPr>
          <p:nvPr>
            <p:ph type="body" sz="quarter" idx="12"/>
          </p:nvPr>
        </p:nvSpPr>
        <p:spPr>
          <a:xfrm>
            <a:off x="6730010" y="2064482"/>
            <a:ext cx="3036290" cy="1817901"/>
          </a:xfrm>
        </p:spPr>
        <p:txBody>
          <a:bodyPr/>
          <a:lstStyle/>
          <a:p>
            <a:pPr marL="0" indent="0">
              <a:buNone/>
            </a:pPr>
            <a:r>
              <a:rPr lang="en-US" sz="1800" i="1" dirty="0"/>
              <a:t>“A high-quality statewide data system provides the information needed to address </a:t>
            </a:r>
            <a:r>
              <a:rPr lang="en-US" sz="1800" i="1" u="sng" dirty="0"/>
              <a:t>important questions</a:t>
            </a:r>
            <a:r>
              <a:rPr lang="en-US" sz="1800" i="1" dirty="0"/>
              <a:t> about early intervention and early childhood special education.”</a:t>
            </a:r>
          </a:p>
          <a:p>
            <a:endParaRPr lang="en-US" sz="1800" dirty="0"/>
          </a:p>
        </p:txBody>
      </p:sp>
      <p:sp>
        <p:nvSpPr>
          <p:cNvPr id="3" name="Slide Number Placeholder 2">
            <a:extLst>
              <a:ext uri="{FF2B5EF4-FFF2-40B4-BE49-F238E27FC236}">
                <a16:creationId xmlns:a16="http://schemas.microsoft.com/office/drawing/2014/main" id="{827E550E-B348-7EEB-051B-4968FC5560A3}"/>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0311C453-A4DB-6F42-8F82-F5F619D58FB8}" type="slidenum">
              <a:rPr lang="en-US" smtClean="0"/>
              <a:t>29</a:t>
            </a:fld>
            <a:endParaRPr lang="en-US"/>
          </a:p>
        </p:txBody>
      </p:sp>
      <p:sp>
        <p:nvSpPr>
          <p:cNvPr id="5" name="Title 1">
            <a:extLst>
              <a:ext uri="{FF2B5EF4-FFF2-40B4-BE49-F238E27FC236}">
                <a16:creationId xmlns:a16="http://schemas.microsoft.com/office/drawing/2014/main" id="{EB477E47-F3DF-BD60-1266-2AB48EEB2A05}"/>
              </a:ext>
            </a:extLst>
          </p:cNvPr>
          <p:cNvSpPr txBox="1">
            <a:spLocks/>
          </p:cNvSpPr>
          <p:nvPr/>
        </p:nvSpPr>
        <p:spPr>
          <a:xfrm>
            <a:off x="631825" y="425049"/>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You could…</a:t>
            </a:r>
          </a:p>
        </p:txBody>
      </p:sp>
      <p:pic>
        <p:nvPicPr>
          <p:cNvPr id="6" name="Picture 2" descr="DaSy Center">
            <a:extLst>
              <a:ext uri="{FF2B5EF4-FFF2-40B4-BE49-F238E27FC236}">
                <a16:creationId xmlns:a16="http://schemas.microsoft.com/office/drawing/2014/main" id="{E8F982F8-BC1A-00F8-6656-AE2C9FC0D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0010" y="1377893"/>
            <a:ext cx="2540578" cy="64804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2291946-4040-145D-252A-EECF725B62AD}"/>
              </a:ext>
            </a:extLst>
          </p:cNvPr>
          <p:cNvSpPr txBox="1"/>
          <p:nvPr/>
        </p:nvSpPr>
        <p:spPr>
          <a:xfrm>
            <a:off x="5700864" y="6255045"/>
            <a:ext cx="6491136" cy="707886"/>
          </a:xfrm>
          <a:prstGeom prst="rect">
            <a:avLst/>
          </a:prstGeom>
          <a:noFill/>
        </p:spPr>
        <p:txBody>
          <a:bodyPr wrap="none" rtlCol="0">
            <a:spAutoFit/>
          </a:bodyPr>
          <a:lstStyle/>
          <a:p>
            <a:r>
              <a:rPr lang="en-US" sz="2000" b="1" dirty="0">
                <a:solidFill>
                  <a:schemeClr val="bg1"/>
                </a:solidFill>
                <a:hlinkClick r:id="rId4">
                  <a:extLst>
                    <a:ext uri="{A12FA001-AC4F-418D-AE19-62706E023703}">
                      <ahyp:hlinkClr xmlns:ahyp="http://schemas.microsoft.com/office/drawing/2018/hyperlinkcolor" val="tx"/>
                    </a:ext>
                  </a:extLst>
                </a:hlinkClick>
              </a:rPr>
              <a:t>https://dasycenter.org/resources/critical-questions/</a:t>
            </a:r>
            <a:r>
              <a:rPr lang="en-US" sz="2000" b="1" dirty="0">
                <a:solidFill>
                  <a:schemeClr val="bg1"/>
                </a:solidFill>
              </a:rPr>
              <a:t> </a:t>
            </a:r>
          </a:p>
          <a:p>
            <a:endParaRPr lang="en-US" sz="2000" b="1" dirty="0">
              <a:solidFill>
                <a:schemeClr val="bg1"/>
              </a:solidFill>
            </a:endParaRPr>
          </a:p>
        </p:txBody>
      </p:sp>
      <p:pic>
        <p:nvPicPr>
          <p:cNvPr id="13" name="Picture 12">
            <a:extLst>
              <a:ext uri="{FF2B5EF4-FFF2-40B4-BE49-F238E27FC236}">
                <a16:creationId xmlns:a16="http://schemas.microsoft.com/office/drawing/2014/main" id="{C46B0AA8-DFDD-4C8A-BE4C-B35D3B8ADD93}"/>
              </a:ext>
            </a:extLst>
          </p:cNvPr>
          <p:cNvPicPr>
            <a:picLocks noChangeAspect="1"/>
          </p:cNvPicPr>
          <p:nvPr/>
        </p:nvPicPr>
        <p:blipFill>
          <a:blip r:embed="rId5"/>
          <a:stretch>
            <a:fillRect/>
          </a:stretch>
        </p:blipFill>
        <p:spPr>
          <a:xfrm>
            <a:off x="8848166" y="5527117"/>
            <a:ext cx="3103718" cy="650167"/>
          </a:xfrm>
          <a:prstGeom prst="rect">
            <a:avLst/>
          </a:prstGeom>
        </p:spPr>
      </p:pic>
    </p:spTree>
    <p:extLst>
      <p:ext uri="{BB962C8B-B14F-4D97-AF65-F5344CB8AC3E}">
        <p14:creationId xmlns:p14="http://schemas.microsoft.com/office/powerpoint/2010/main" val="2317536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Sy Center">
            <a:extLst>
              <a:ext uri="{FF2B5EF4-FFF2-40B4-BE49-F238E27FC236}">
                <a16:creationId xmlns:a16="http://schemas.microsoft.com/office/drawing/2014/main" id="{AA0FC286-EFD2-2E42-D4A6-70F4BFDEA4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329" y="300698"/>
            <a:ext cx="2459102" cy="6272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757430-9A2D-15E0-4924-90A07DE9DDFA}"/>
              </a:ext>
            </a:extLst>
          </p:cNvPr>
          <p:cNvSpPr>
            <a:spLocks noGrp="1"/>
          </p:cNvSpPr>
          <p:nvPr>
            <p:ph type="title"/>
          </p:nvPr>
        </p:nvSpPr>
        <p:spPr>
          <a:xfrm>
            <a:off x="631825" y="514315"/>
            <a:ext cx="7920504" cy="821763"/>
          </a:xfrm>
        </p:spPr>
        <p:txBody>
          <a:bodyPr/>
          <a:lstStyle/>
          <a:p>
            <a:br>
              <a:rPr lang="en-US" dirty="0">
                <a:solidFill>
                  <a:schemeClr val="accent1"/>
                </a:solidFill>
              </a:rPr>
            </a:br>
            <a:r>
              <a:rPr lang="en-US" dirty="0">
                <a:solidFill>
                  <a:schemeClr val="accent1"/>
                </a:solidFill>
              </a:rPr>
              <a:t>Examples of DaSy Critical Questions</a:t>
            </a:r>
          </a:p>
        </p:txBody>
      </p:sp>
      <p:graphicFrame>
        <p:nvGraphicFramePr>
          <p:cNvPr id="6" name="Table 5" descr="A snippet of some DaSy critical questions that SEAMLESS might be able to help folks ask and answer.">
            <a:extLst>
              <a:ext uri="{FF2B5EF4-FFF2-40B4-BE49-F238E27FC236}">
                <a16:creationId xmlns:a16="http://schemas.microsoft.com/office/drawing/2014/main" id="{00E6BD49-43B5-D4AC-617D-A68BE1668BCD}"/>
              </a:ext>
            </a:extLst>
          </p:cNvPr>
          <p:cNvGraphicFramePr>
            <a:graphicFrameLocks noGrp="1"/>
          </p:cNvGraphicFramePr>
          <p:nvPr>
            <p:extLst>
              <p:ext uri="{D42A27DB-BD31-4B8C-83A1-F6EECF244321}">
                <p14:modId xmlns:p14="http://schemas.microsoft.com/office/powerpoint/2010/main" val="3230713464"/>
              </p:ext>
            </p:extLst>
          </p:nvPr>
        </p:nvGraphicFramePr>
        <p:xfrm>
          <a:off x="631825" y="1507100"/>
          <a:ext cx="10835827" cy="3991052"/>
        </p:xfrm>
        <a:graphic>
          <a:graphicData uri="http://schemas.openxmlformats.org/drawingml/2006/table">
            <a:tbl>
              <a:tblPr/>
              <a:tblGrid>
                <a:gridCol w="10835827">
                  <a:extLst>
                    <a:ext uri="{9D8B030D-6E8A-4147-A177-3AD203B41FA5}">
                      <a16:colId xmlns:a16="http://schemas.microsoft.com/office/drawing/2014/main" val="269990315"/>
                    </a:ext>
                  </a:extLst>
                </a:gridCol>
              </a:tblGrid>
              <a:tr h="635621">
                <a:tc>
                  <a:txBody>
                    <a:bodyPr/>
                    <a:lstStyle/>
                    <a:p>
                      <a:pPr algn="l" rtl="0" fontAlgn="base"/>
                      <a:r>
                        <a:rPr lang="en-US" sz="2400" b="1" i="0" dirty="0">
                          <a:effectLst/>
                          <a:latin typeface="Calibri" panose="020F0502020204030204" pitchFamily="34" charset="0"/>
                        </a:rPr>
                        <a:t>1.B.1.) What are the characteristics of the services and supports provided to children/families receiving special education services? </a:t>
                      </a:r>
                      <a:endParaRPr lang="en-US" sz="2400" b="1" i="0" dirty="0">
                        <a:effectLst/>
                      </a:endParaRPr>
                    </a:p>
                  </a:txBody>
                  <a:tcPr marL="52426" marR="52426" marT="26213" marB="26213">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473815570"/>
                  </a:ext>
                </a:extLst>
              </a:tr>
              <a:tr h="0">
                <a:tc>
                  <a:txBody>
                    <a:bodyPr/>
                    <a:lstStyle/>
                    <a:p>
                      <a:pPr algn="l" rtl="0" fontAlgn="base"/>
                      <a:r>
                        <a:rPr lang="en-US" sz="2000" b="1" i="0" dirty="0">
                          <a:effectLst/>
                          <a:latin typeface="Calibri" panose="020F0502020204030204" pitchFamily="34" charset="0"/>
                        </a:rPr>
                        <a:t>1.B.1.a.) </a:t>
                      </a:r>
                      <a:r>
                        <a:rPr lang="en-US" sz="2000" b="0" i="0" dirty="0">
                          <a:effectLst/>
                          <a:latin typeface="Calibri" panose="020F0502020204030204" pitchFamily="34" charset="0"/>
                        </a:rPr>
                        <a:t>What percentage of children receiving special education services were </a:t>
                      </a:r>
                      <a:r>
                        <a:rPr lang="en-US" sz="2000" b="0" i="1" u="none" dirty="0">
                          <a:effectLst/>
                          <a:latin typeface="Calibri" panose="020F0502020204030204" pitchFamily="34" charset="0"/>
                        </a:rPr>
                        <a:t>planned</a:t>
                      </a:r>
                      <a:r>
                        <a:rPr lang="en-US" sz="2000" b="0" i="0" dirty="0">
                          <a:effectLst/>
                          <a:latin typeface="Calibri" panose="020F0502020204030204" pitchFamily="34" charset="0"/>
                        </a:rPr>
                        <a:t> to have each type of service (e.g., occupational therapist, physical therapist) according to their IEP within a given time period (e.g., the past month or year)?</a:t>
                      </a:r>
                      <a:r>
                        <a:rPr lang="en-US" sz="2000" b="1" i="0" dirty="0">
                          <a:effectLst/>
                          <a:latin typeface="Calibri" panose="020F0502020204030204" pitchFamily="34" charset="0"/>
                        </a:rPr>
                        <a:t> </a:t>
                      </a:r>
                    </a:p>
                    <a:p>
                      <a:pPr algn="l" rtl="0" fontAlgn="base"/>
                      <a:endParaRPr lang="en-US" sz="900" b="1" i="0" dirty="0">
                        <a:effectLst/>
                      </a:endParaRPr>
                    </a:p>
                    <a:p>
                      <a:pPr algn="l" rtl="0" fontAlgn="base"/>
                      <a:r>
                        <a:rPr lang="en-US" sz="2000" b="1" i="0" dirty="0">
                          <a:effectLst/>
                          <a:latin typeface="Calibri" panose="020F0502020204030204" pitchFamily="34" charset="0"/>
                        </a:rPr>
                        <a:t>1.B.1.b.) </a:t>
                      </a:r>
                      <a:r>
                        <a:rPr lang="en-US" sz="2000" b="0" i="0" dirty="0">
                          <a:effectLst/>
                          <a:latin typeface="Calibri" panose="020F0502020204030204" pitchFamily="34" charset="0"/>
                        </a:rPr>
                        <a:t>What percentage of children </a:t>
                      </a:r>
                      <a:r>
                        <a:rPr lang="en-US" sz="2000" b="0" i="1" u="none" dirty="0">
                          <a:effectLst/>
                          <a:latin typeface="Calibri" panose="020F0502020204030204" pitchFamily="34" charset="0"/>
                        </a:rPr>
                        <a:t>received</a:t>
                      </a:r>
                      <a:r>
                        <a:rPr lang="en-US" sz="2000" b="0" i="0" dirty="0">
                          <a:effectLst/>
                          <a:latin typeface="Calibri" panose="020F0502020204030204" pitchFamily="34" charset="0"/>
                        </a:rPr>
                        <a:t> each type of service within a given time period (e.g., the past month or year)?</a:t>
                      </a:r>
                      <a:r>
                        <a:rPr lang="en-US" sz="2000" b="1" i="0" dirty="0">
                          <a:effectLst/>
                          <a:latin typeface="Calibri" panose="020F0502020204030204" pitchFamily="34" charset="0"/>
                        </a:rPr>
                        <a:t>  </a:t>
                      </a:r>
                    </a:p>
                    <a:p>
                      <a:pPr algn="l" rtl="0" fontAlgn="base"/>
                      <a:endParaRPr lang="en-US" sz="900" b="1" i="0" dirty="0">
                        <a:effectLst/>
                      </a:endParaRPr>
                    </a:p>
                    <a:p>
                      <a:pPr algn="l" rtl="0" fontAlgn="base"/>
                      <a:r>
                        <a:rPr lang="en-US" sz="2000" b="1" i="0" dirty="0">
                          <a:effectLst/>
                          <a:latin typeface="Calibri" panose="020F0502020204030204" pitchFamily="34" charset="0"/>
                        </a:rPr>
                        <a:t>1.B.1.c.) </a:t>
                      </a:r>
                      <a:r>
                        <a:rPr lang="en-US" sz="2000" b="0" i="0" dirty="0">
                          <a:effectLst/>
                          <a:latin typeface="Calibri" panose="020F0502020204030204" pitchFamily="34" charset="0"/>
                        </a:rPr>
                        <a:t>What amount of each type of service (e.g., </a:t>
                      </a:r>
                      <a:r>
                        <a:rPr lang="en-US" sz="2000" b="0" i="0" u="none" dirty="0">
                          <a:effectLst/>
                          <a:latin typeface="Calibri" panose="020F0502020204030204" pitchFamily="34" charset="0"/>
                        </a:rPr>
                        <a:t>frequency</a:t>
                      </a:r>
                      <a:r>
                        <a:rPr lang="en-US" sz="2000" b="0" i="0" dirty="0">
                          <a:effectLst/>
                          <a:latin typeface="Calibri" panose="020F0502020204030204" pitchFamily="34" charset="0"/>
                        </a:rPr>
                        <a:t>, intensity, </a:t>
                      </a:r>
                      <a:r>
                        <a:rPr lang="en-US" sz="2000" b="0" i="0" u="none" dirty="0">
                          <a:effectLst/>
                          <a:latin typeface="Calibri" panose="020F0502020204030204" pitchFamily="34" charset="0"/>
                        </a:rPr>
                        <a:t>total hours</a:t>
                      </a:r>
                      <a:r>
                        <a:rPr lang="en-US" sz="2000" b="0" i="0" dirty="0">
                          <a:effectLst/>
                          <a:latin typeface="Calibri" panose="020F0502020204030204" pitchFamily="34" charset="0"/>
                        </a:rPr>
                        <a:t>) do children receiving special education services receive?</a:t>
                      </a:r>
                      <a:r>
                        <a:rPr lang="en-US" sz="2000" b="1" i="0" dirty="0">
                          <a:effectLst/>
                          <a:latin typeface="Calibri" panose="020F0502020204030204" pitchFamily="34" charset="0"/>
                        </a:rPr>
                        <a:t> </a:t>
                      </a:r>
                    </a:p>
                    <a:p>
                      <a:pPr algn="l" rtl="0" fontAlgn="base"/>
                      <a:endParaRPr lang="en-US" sz="900" b="1" i="0" dirty="0">
                        <a:effectLst/>
                      </a:endParaRPr>
                    </a:p>
                    <a:p>
                      <a:pPr algn="l" rtl="0" fontAlgn="base"/>
                      <a:r>
                        <a:rPr lang="en-US" sz="2000" b="1" i="0" dirty="0">
                          <a:effectLst/>
                          <a:latin typeface="Calibri" panose="020F0502020204030204" pitchFamily="34" charset="0"/>
                        </a:rPr>
                        <a:t>1.B.1.d.) </a:t>
                      </a:r>
                      <a:r>
                        <a:rPr lang="en-US" sz="2000" b="0" i="0" dirty="0">
                          <a:effectLst/>
                          <a:latin typeface="Calibri" panose="020F0502020204030204" pitchFamily="34" charset="0"/>
                        </a:rPr>
                        <a:t>What is the relationship between the amount of services planned and the amount of services received?</a:t>
                      </a:r>
                      <a:r>
                        <a:rPr lang="en-US" sz="2000" b="1" i="0" dirty="0">
                          <a:effectLst/>
                          <a:latin typeface="Calibri" panose="020F0502020204030204" pitchFamily="34" charset="0"/>
                        </a:rPr>
                        <a:t> </a:t>
                      </a:r>
                      <a:endParaRPr lang="en-US" sz="2000" b="1" i="0" dirty="0">
                        <a:effectLst/>
                      </a:endParaRPr>
                    </a:p>
                  </a:txBody>
                  <a:tcPr marL="52426" marR="52426" marT="26213" marB="26213">
                    <a:lnL w="9525" cap="flat" cmpd="sng" algn="ctr">
                      <a:solidFill>
                        <a:srgbClr val="8EAADB"/>
                      </a:solidFill>
                      <a:prstDash val="solid"/>
                      <a:round/>
                      <a:headEnd type="none" w="med" len="med"/>
                      <a:tailEnd type="none" w="med" len="med"/>
                    </a:lnL>
                    <a:lnR w="9525" cap="flat" cmpd="sng" algn="ctr">
                      <a:solidFill>
                        <a:srgbClr val="8EAADB"/>
                      </a:solidFill>
                      <a:prstDash val="solid"/>
                      <a:round/>
                      <a:headEnd type="none" w="med" len="med"/>
                      <a:tailEnd type="none" w="med" len="med"/>
                    </a:lnR>
                    <a:lnT w="9525" cap="flat" cmpd="sng" algn="ctr">
                      <a:solidFill>
                        <a:srgbClr val="8EAADB"/>
                      </a:solidFill>
                      <a:prstDash val="solid"/>
                      <a:round/>
                      <a:headEnd type="none" w="med" len="med"/>
                      <a:tailEnd type="none" w="med" len="med"/>
                    </a:lnT>
                    <a:lnB w="9525"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551402509"/>
                  </a:ext>
                </a:extLst>
              </a:tr>
            </a:tbl>
          </a:graphicData>
        </a:graphic>
      </p:graphicFrame>
      <p:pic>
        <p:nvPicPr>
          <p:cNvPr id="3" name="Picture 2">
            <a:extLst>
              <a:ext uri="{FF2B5EF4-FFF2-40B4-BE49-F238E27FC236}">
                <a16:creationId xmlns:a16="http://schemas.microsoft.com/office/drawing/2014/main" id="{C3E4F39D-2F7E-F7AF-6743-408BF3DCC77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09157" y="6077290"/>
            <a:ext cx="2973989" cy="698956"/>
          </a:xfrm>
          <a:prstGeom prst="rect">
            <a:avLst/>
          </a:prstGeom>
        </p:spPr>
      </p:pic>
      <p:sp>
        <p:nvSpPr>
          <p:cNvPr id="9" name="Title 1">
            <a:extLst>
              <a:ext uri="{FF2B5EF4-FFF2-40B4-BE49-F238E27FC236}">
                <a16:creationId xmlns:a16="http://schemas.microsoft.com/office/drawing/2014/main" id="{4C91B0D4-EE15-CB73-09FB-8D505E439233}"/>
              </a:ext>
            </a:extLst>
          </p:cNvPr>
          <p:cNvSpPr txBox="1">
            <a:spLocks/>
          </p:cNvSpPr>
          <p:nvPr/>
        </p:nvSpPr>
        <p:spPr>
          <a:xfrm>
            <a:off x="631825" y="425049"/>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Tree>
    <p:extLst>
      <p:ext uri="{BB962C8B-B14F-4D97-AF65-F5344CB8AC3E}">
        <p14:creationId xmlns:p14="http://schemas.microsoft.com/office/powerpoint/2010/main" val="3821558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1CBF-1A63-CE05-CB96-DDF0A375F464}"/>
              </a:ext>
            </a:extLst>
          </p:cNvPr>
          <p:cNvSpPr>
            <a:spLocks noGrp="1"/>
          </p:cNvSpPr>
          <p:nvPr>
            <p:ph type="title"/>
          </p:nvPr>
        </p:nvSpPr>
        <p:spPr>
          <a:xfrm>
            <a:off x="631825" y="625209"/>
            <a:ext cx="4866222" cy="433965"/>
          </a:xfrm>
        </p:spPr>
        <p:txBody>
          <a:bodyPr/>
          <a:lstStyle/>
          <a:p>
            <a:r>
              <a:rPr lang="en-US" dirty="0">
                <a:solidFill>
                  <a:schemeClr val="accent1"/>
                </a:solidFill>
              </a:rPr>
              <a:t>Real Example – Calculating Service Minutes</a:t>
            </a:r>
          </a:p>
        </p:txBody>
      </p:sp>
      <p:sp>
        <p:nvSpPr>
          <p:cNvPr id="3" name="Content Placeholder 2">
            <a:extLst>
              <a:ext uri="{FF2B5EF4-FFF2-40B4-BE49-F238E27FC236}">
                <a16:creationId xmlns:a16="http://schemas.microsoft.com/office/drawing/2014/main" id="{2F868986-31F9-E410-706C-27473C8243BC}"/>
              </a:ext>
            </a:extLst>
          </p:cNvPr>
          <p:cNvSpPr>
            <a:spLocks noGrp="1"/>
          </p:cNvSpPr>
          <p:nvPr>
            <p:ph idx="1"/>
          </p:nvPr>
        </p:nvSpPr>
        <p:spPr>
          <a:xfrm>
            <a:off x="534639" y="1643270"/>
            <a:ext cx="3487414" cy="4119483"/>
          </a:xfrm>
        </p:spPr>
        <p:txBody>
          <a:bodyPr/>
          <a:lstStyle/>
          <a:p>
            <a:r>
              <a:rPr lang="en-US" dirty="0"/>
              <a:t>Most IEPs contain a range of service minutes per program, as in the example at right.</a:t>
            </a:r>
          </a:p>
          <a:p>
            <a:endParaRPr lang="en-US" dirty="0"/>
          </a:p>
          <a:p>
            <a:r>
              <a:rPr lang="en-US" dirty="0"/>
              <a:t>We identified the minimum and maximum frequency and duration of each service, then converted these into </a:t>
            </a:r>
            <a:r>
              <a:rPr lang="en-US" b="1" dirty="0"/>
              <a:t>average range of minutes or hours per week</a:t>
            </a:r>
            <a:r>
              <a:rPr lang="en-US" dirty="0"/>
              <a:t>.</a:t>
            </a:r>
          </a:p>
          <a:p>
            <a:endParaRPr lang="en-US" dirty="0"/>
          </a:p>
          <a:p>
            <a:endParaRPr lang="en-US" dirty="0"/>
          </a:p>
          <a:p>
            <a:endParaRPr lang="en-US" dirty="0"/>
          </a:p>
        </p:txBody>
      </p:sp>
      <p:grpSp>
        <p:nvGrpSpPr>
          <p:cNvPr id="6" name="Group 5">
            <a:extLst>
              <a:ext uri="{FF2B5EF4-FFF2-40B4-BE49-F238E27FC236}">
                <a16:creationId xmlns:a16="http://schemas.microsoft.com/office/drawing/2014/main" id="{157DFB72-F14D-B633-7421-A51958FF7985}"/>
              </a:ext>
            </a:extLst>
          </p:cNvPr>
          <p:cNvGrpSpPr/>
          <p:nvPr/>
        </p:nvGrpSpPr>
        <p:grpSpPr>
          <a:xfrm>
            <a:off x="4119240" y="1489473"/>
            <a:ext cx="7772400" cy="2845753"/>
            <a:chOff x="2209800" y="2724049"/>
            <a:chExt cx="7772400" cy="2845753"/>
          </a:xfrm>
        </p:grpSpPr>
        <p:pic>
          <p:nvPicPr>
            <p:cNvPr id="4" name="Picture 3">
              <a:extLst>
                <a:ext uri="{FF2B5EF4-FFF2-40B4-BE49-F238E27FC236}">
                  <a16:creationId xmlns:a16="http://schemas.microsoft.com/office/drawing/2014/main" id="{B39D35B0-6F59-4B38-40F1-7352B1345678}"/>
                </a:ext>
              </a:extLst>
            </p:cNvPr>
            <p:cNvPicPr>
              <a:picLocks noChangeAspect="1"/>
            </p:cNvPicPr>
            <p:nvPr/>
          </p:nvPicPr>
          <p:blipFill>
            <a:blip r:embed="rId3"/>
            <a:srcRect t="78700" b="10764"/>
            <a:stretch>
              <a:fillRect/>
            </a:stretch>
          </p:blipFill>
          <p:spPr>
            <a:xfrm>
              <a:off x="2209800" y="4994910"/>
              <a:ext cx="7772400" cy="574892"/>
            </a:xfrm>
            <a:prstGeom prst="rect">
              <a:avLst/>
            </a:prstGeom>
          </p:spPr>
        </p:pic>
        <p:pic>
          <p:nvPicPr>
            <p:cNvPr id="5" name="Picture 4">
              <a:extLst>
                <a:ext uri="{FF2B5EF4-FFF2-40B4-BE49-F238E27FC236}">
                  <a16:creationId xmlns:a16="http://schemas.microsoft.com/office/drawing/2014/main" id="{C5A5D4DB-D8E9-8CEA-EEEA-ECD34A678D60}"/>
                </a:ext>
              </a:extLst>
            </p:cNvPr>
            <p:cNvPicPr>
              <a:picLocks noChangeAspect="1"/>
            </p:cNvPicPr>
            <p:nvPr/>
          </p:nvPicPr>
          <p:blipFill>
            <a:blip r:embed="rId3"/>
            <a:srcRect b="58379"/>
            <a:stretch>
              <a:fillRect/>
            </a:stretch>
          </p:blipFill>
          <p:spPr>
            <a:xfrm>
              <a:off x="2209800" y="2724049"/>
              <a:ext cx="7772400" cy="2270861"/>
            </a:xfrm>
            <a:prstGeom prst="rect">
              <a:avLst/>
            </a:prstGeom>
          </p:spPr>
        </p:pic>
      </p:grpSp>
      <p:sp>
        <p:nvSpPr>
          <p:cNvPr id="7" name="TextBox 6">
            <a:extLst>
              <a:ext uri="{FF2B5EF4-FFF2-40B4-BE49-F238E27FC236}">
                <a16:creationId xmlns:a16="http://schemas.microsoft.com/office/drawing/2014/main" id="{4C8D58C3-AB54-8433-760F-68E359B2DC9A}"/>
              </a:ext>
            </a:extLst>
          </p:cNvPr>
          <p:cNvSpPr txBox="1"/>
          <p:nvPr/>
        </p:nvSpPr>
        <p:spPr>
          <a:xfrm>
            <a:off x="5535005" y="919022"/>
            <a:ext cx="3696324" cy="523220"/>
          </a:xfrm>
          <a:prstGeom prst="rect">
            <a:avLst/>
          </a:prstGeom>
          <a:noFill/>
        </p:spPr>
        <p:txBody>
          <a:bodyPr wrap="square" rtlCol="0">
            <a:spAutoFit/>
          </a:bodyPr>
          <a:lstStyle/>
          <a:p>
            <a:r>
              <a:rPr lang="en-US" sz="1400" b="1" dirty="0">
                <a:solidFill>
                  <a:schemeClr val="accent4">
                    <a:lumMod val="50000"/>
                  </a:schemeClr>
                </a:solidFill>
              </a:rPr>
              <a:t>Minimum</a:t>
            </a:r>
            <a:r>
              <a:rPr lang="en-US" sz="1400" dirty="0">
                <a:solidFill>
                  <a:schemeClr val="accent4">
                    <a:lumMod val="50000"/>
                  </a:schemeClr>
                </a:solidFill>
              </a:rPr>
              <a:t> = 1 minute, 1 time per month</a:t>
            </a:r>
          </a:p>
          <a:p>
            <a:r>
              <a:rPr lang="en-US" sz="1400" b="1" dirty="0">
                <a:solidFill>
                  <a:schemeClr val="accent4">
                    <a:lumMod val="50000"/>
                  </a:schemeClr>
                </a:solidFill>
              </a:rPr>
              <a:t>Maximum</a:t>
            </a:r>
            <a:r>
              <a:rPr lang="en-US" sz="1400" dirty="0">
                <a:solidFill>
                  <a:schemeClr val="accent4">
                    <a:lumMod val="50000"/>
                  </a:schemeClr>
                </a:solidFill>
              </a:rPr>
              <a:t> = 20 minutes, 1 time per month</a:t>
            </a:r>
          </a:p>
        </p:txBody>
      </p:sp>
      <p:sp>
        <p:nvSpPr>
          <p:cNvPr id="8" name="TextBox 7">
            <a:extLst>
              <a:ext uri="{FF2B5EF4-FFF2-40B4-BE49-F238E27FC236}">
                <a16:creationId xmlns:a16="http://schemas.microsoft.com/office/drawing/2014/main" id="{89A51198-177C-ADA6-B69C-8DEA36BD10BE}"/>
              </a:ext>
            </a:extLst>
          </p:cNvPr>
          <p:cNvSpPr txBox="1"/>
          <p:nvPr/>
        </p:nvSpPr>
        <p:spPr>
          <a:xfrm>
            <a:off x="9231329" y="1025114"/>
            <a:ext cx="2362908" cy="307777"/>
          </a:xfrm>
          <a:prstGeom prst="rect">
            <a:avLst/>
          </a:prstGeom>
          <a:noFill/>
        </p:spPr>
        <p:txBody>
          <a:bodyPr wrap="square" rtlCol="0">
            <a:spAutoFit/>
          </a:bodyPr>
          <a:lstStyle/>
          <a:p>
            <a:pPr algn="ctr"/>
            <a:r>
              <a:rPr lang="en-US" sz="1400" b="1" dirty="0">
                <a:solidFill>
                  <a:schemeClr val="accent4">
                    <a:lumMod val="50000"/>
                  </a:schemeClr>
                </a:solidFill>
              </a:rPr>
              <a:t>0.25–5 minutes per week</a:t>
            </a:r>
          </a:p>
        </p:txBody>
      </p:sp>
      <p:sp>
        <p:nvSpPr>
          <p:cNvPr id="9" name="TextBox 8">
            <a:extLst>
              <a:ext uri="{FF2B5EF4-FFF2-40B4-BE49-F238E27FC236}">
                <a16:creationId xmlns:a16="http://schemas.microsoft.com/office/drawing/2014/main" id="{084944EB-571B-8EA0-4C35-FB536C7B71D2}"/>
              </a:ext>
            </a:extLst>
          </p:cNvPr>
          <p:cNvSpPr txBox="1"/>
          <p:nvPr/>
        </p:nvSpPr>
        <p:spPr>
          <a:xfrm>
            <a:off x="5498047" y="4453284"/>
            <a:ext cx="3733282" cy="523220"/>
          </a:xfrm>
          <a:prstGeom prst="rect">
            <a:avLst/>
          </a:prstGeom>
          <a:noFill/>
        </p:spPr>
        <p:txBody>
          <a:bodyPr wrap="square" rtlCol="0">
            <a:spAutoFit/>
          </a:bodyPr>
          <a:lstStyle/>
          <a:p>
            <a:r>
              <a:rPr lang="en-US" sz="1400" b="1" dirty="0">
                <a:solidFill>
                  <a:schemeClr val="accent2">
                    <a:lumMod val="75000"/>
                  </a:schemeClr>
                </a:solidFill>
              </a:rPr>
              <a:t>Minimum</a:t>
            </a:r>
            <a:r>
              <a:rPr lang="en-US" sz="1400" dirty="0">
                <a:solidFill>
                  <a:schemeClr val="accent2">
                    <a:lumMod val="75000"/>
                  </a:schemeClr>
                </a:solidFill>
              </a:rPr>
              <a:t> = 20 minutes, 2 times per month</a:t>
            </a:r>
          </a:p>
          <a:p>
            <a:r>
              <a:rPr lang="en-US" sz="1400" b="1" dirty="0">
                <a:solidFill>
                  <a:schemeClr val="accent2">
                    <a:lumMod val="75000"/>
                  </a:schemeClr>
                </a:solidFill>
              </a:rPr>
              <a:t>Maximum</a:t>
            </a:r>
            <a:r>
              <a:rPr lang="en-US" sz="1400" dirty="0">
                <a:solidFill>
                  <a:schemeClr val="accent2">
                    <a:lumMod val="75000"/>
                  </a:schemeClr>
                </a:solidFill>
              </a:rPr>
              <a:t> = 30 minutes, 4 times per month</a:t>
            </a:r>
          </a:p>
        </p:txBody>
      </p:sp>
      <p:sp>
        <p:nvSpPr>
          <p:cNvPr id="10" name="TextBox 9">
            <a:extLst>
              <a:ext uri="{FF2B5EF4-FFF2-40B4-BE49-F238E27FC236}">
                <a16:creationId xmlns:a16="http://schemas.microsoft.com/office/drawing/2014/main" id="{A52C0B12-FB5A-3209-1A0D-DC66C3C855DF}"/>
              </a:ext>
            </a:extLst>
          </p:cNvPr>
          <p:cNvSpPr txBox="1"/>
          <p:nvPr/>
        </p:nvSpPr>
        <p:spPr>
          <a:xfrm>
            <a:off x="9298052" y="4561005"/>
            <a:ext cx="2362908" cy="307777"/>
          </a:xfrm>
          <a:prstGeom prst="rect">
            <a:avLst/>
          </a:prstGeom>
          <a:noFill/>
        </p:spPr>
        <p:txBody>
          <a:bodyPr wrap="square" rtlCol="0">
            <a:spAutoFit/>
          </a:bodyPr>
          <a:lstStyle/>
          <a:p>
            <a:pPr algn="ctr"/>
            <a:r>
              <a:rPr lang="en-US" sz="1400" b="1" dirty="0">
                <a:solidFill>
                  <a:schemeClr val="accent2">
                    <a:lumMod val="75000"/>
                  </a:schemeClr>
                </a:solidFill>
              </a:rPr>
              <a:t>10–30 minutes per week</a:t>
            </a:r>
          </a:p>
        </p:txBody>
      </p:sp>
      <p:sp>
        <p:nvSpPr>
          <p:cNvPr id="11" name="Oval 10">
            <a:extLst>
              <a:ext uri="{FF2B5EF4-FFF2-40B4-BE49-F238E27FC236}">
                <a16:creationId xmlns:a16="http://schemas.microsoft.com/office/drawing/2014/main" id="{FCAE4E2E-28A3-B2EB-E29D-D822393F647F}"/>
              </a:ext>
            </a:extLst>
          </p:cNvPr>
          <p:cNvSpPr/>
          <p:nvPr/>
        </p:nvSpPr>
        <p:spPr>
          <a:xfrm>
            <a:off x="7830106" y="2326666"/>
            <a:ext cx="941033" cy="1054000"/>
          </a:xfrm>
          <a:prstGeom prst="ellipse">
            <a:avLst/>
          </a:prstGeom>
          <a:noFill/>
          <a:ln w="3810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B6100B83-0C8E-191E-9FE7-9DC37E2A7BEF}"/>
              </a:ext>
            </a:extLst>
          </p:cNvPr>
          <p:cNvCxnSpPr>
            <a:cxnSpLocks/>
          </p:cNvCxnSpPr>
          <p:nvPr/>
        </p:nvCxnSpPr>
        <p:spPr>
          <a:xfrm flipH="1" flipV="1">
            <a:off x="7732919" y="1468876"/>
            <a:ext cx="296936" cy="933401"/>
          </a:xfrm>
          <a:prstGeom prst="straightConnector1">
            <a:avLst/>
          </a:prstGeom>
          <a:ln w="1905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Right Brace 13">
            <a:extLst>
              <a:ext uri="{FF2B5EF4-FFF2-40B4-BE49-F238E27FC236}">
                <a16:creationId xmlns:a16="http://schemas.microsoft.com/office/drawing/2014/main" id="{04DE3D31-7BD8-FEE1-657E-B8DFB403BEE0}"/>
              </a:ext>
            </a:extLst>
          </p:cNvPr>
          <p:cNvSpPr/>
          <p:nvPr/>
        </p:nvSpPr>
        <p:spPr>
          <a:xfrm>
            <a:off x="8902855" y="890094"/>
            <a:ext cx="335904" cy="58107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a:extLst>
              <a:ext uri="{FF2B5EF4-FFF2-40B4-BE49-F238E27FC236}">
                <a16:creationId xmlns:a16="http://schemas.microsoft.com/office/drawing/2014/main" id="{3FA83D0D-41E3-77D0-44BC-18A7147182DE}"/>
              </a:ext>
            </a:extLst>
          </p:cNvPr>
          <p:cNvSpPr/>
          <p:nvPr/>
        </p:nvSpPr>
        <p:spPr>
          <a:xfrm>
            <a:off x="7830106" y="3320742"/>
            <a:ext cx="941033" cy="897117"/>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D58C80E6-911A-EA6F-FF17-9D21766D6D80}"/>
              </a:ext>
            </a:extLst>
          </p:cNvPr>
          <p:cNvCxnSpPr>
            <a:cxnSpLocks/>
          </p:cNvCxnSpPr>
          <p:nvPr/>
        </p:nvCxnSpPr>
        <p:spPr>
          <a:xfrm flipH="1">
            <a:off x="7581243" y="4082648"/>
            <a:ext cx="379811" cy="41195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Right Brace 21">
            <a:extLst>
              <a:ext uri="{FF2B5EF4-FFF2-40B4-BE49-F238E27FC236}">
                <a16:creationId xmlns:a16="http://schemas.microsoft.com/office/drawing/2014/main" id="{2AC96D73-5220-539F-BDA2-EE76B2942C7D}"/>
              </a:ext>
            </a:extLst>
          </p:cNvPr>
          <p:cNvSpPr/>
          <p:nvPr/>
        </p:nvSpPr>
        <p:spPr>
          <a:xfrm>
            <a:off x="9033849" y="4426650"/>
            <a:ext cx="335904" cy="581075"/>
          </a:xfrm>
          <a:prstGeom prst="rightBrace">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3" name="Picture 22">
            <a:extLst>
              <a:ext uri="{FF2B5EF4-FFF2-40B4-BE49-F238E27FC236}">
                <a16:creationId xmlns:a16="http://schemas.microsoft.com/office/drawing/2014/main" id="{5463BD37-E73F-B746-9B75-A74F21A40DAD}"/>
              </a:ext>
            </a:extLst>
          </p:cNvPr>
          <p:cNvPicPr>
            <a:picLocks noChangeAspect="1"/>
          </p:cNvPicPr>
          <p:nvPr/>
        </p:nvPicPr>
        <p:blipFill>
          <a:blip r:embed="rId4"/>
          <a:stretch>
            <a:fillRect/>
          </a:stretch>
        </p:blipFill>
        <p:spPr>
          <a:xfrm>
            <a:off x="9881748" y="6264130"/>
            <a:ext cx="1993260" cy="474519"/>
          </a:xfrm>
          <a:prstGeom prst="rect">
            <a:avLst/>
          </a:prstGeom>
        </p:spPr>
      </p:pic>
      <p:graphicFrame>
        <p:nvGraphicFramePr>
          <p:cNvPr id="12" name="Content Placeholder 7">
            <a:extLst>
              <a:ext uri="{FF2B5EF4-FFF2-40B4-BE49-F238E27FC236}">
                <a16:creationId xmlns:a16="http://schemas.microsoft.com/office/drawing/2014/main" id="{8B9BB2BB-7093-7993-F2A0-2C4620E10646}"/>
              </a:ext>
            </a:extLst>
          </p:cNvPr>
          <p:cNvGraphicFramePr>
            <a:graphicFrameLocks/>
          </p:cNvGraphicFramePr>
          <p:nvPr>
            <p:extLst>
              <p:ext uri="{D42A27DB-BD31-4B8C-83A1-F6EECF244321}">
                <p14:modId xmlns:p14="http://schemas.microsoft.com/office/powerpoint/2010/main" val="297392255"/>
              </p:ext>
            </p:extLst>
          </p:nvPr>
        </p:nvGraphicFramePr>
        <p:xfrm>
          <a:off x="628511" y="5093562"/>
          <a:ext cx="11246497" cy="1048860"/>
        </p:xfrm>
        <a:graphic>
          <a:graphicData uri="http://schemas.openxmlformats.org/drawingml/2006/table">
            <a:tbl>
              <a:tblPr firstRow="1" bandRow="1">
                <a:tableStyleId>{5C22544A-7EE6-4342-B048-85BDC9FD1C3A}</a:tableStyleId>
              </a:tblPr>
              <a:tblGrid>
                <a:gridCol w="4922058">
                  <a:extLst>
                    <a:ext uri="{9D8B030D-6E8A-4147-A177-3AD203B41FA5}">
                      <a16:colId xmlns:a16="http://schemas.microsoft.com/office/drawing/2014/main" val="694411006"/>
                    </a:ext>
                  </a:extLst>
                </a:gridCol>
                <a:gridCol w="1111501">
                  <a:extLst>
                    <a:ext uri="{9D8B030D-6E8A-4147-A177-3AD203B41FA5}">
                      <a16:colId xmlns:a16="http://schemas.microsoft.com/office/drawing/2014/main" val="1769856737"/>
                    </a:ext>
                  </a:extLst>
                </a:gridCol>
                <a:gridCol w="866970">
                  <a:extLst>
                    <a:ext uri="{9D8B030D-6E8A-4147-A177-3AD203B41FA5}">
                      <a16:colId xmlns:a16="http://schemas.microsoft.com/office/drawing/2014/main" val="715116879"/>
                    </a:ext>
                  </a:extLst>
                </a:gridCol>
                <a:gridCol w="2089621">
                  <a:extLst>
                    <a:ext uri="{9D8B030D-6E8A-4147-A177-3AD203B41FA5}">
                      <a16:colId xmlns:a16="http://schemas.microsoft.com/office/drawing/2014/main" val="469275707"/>
                    </a:ext>
                  </a:extLst>
                </a:gridCol>
                <a:gridCol w="2256347">
                  <a:extLst>
                    <a:ext uri="{9D8B030D-6E8A-4147-A177-3AD203B41FA5}">
                      <a16:colId xmlns:a16="http://schemas.microsoft.com/office/drawing/2014/main" val="3139015816"/>
                    </a:ext>
                  </a:extLst>
                </a:gridCol>
              </a:tblGrid>
              <a:tr h="356538">
                <a:tc>
                  <a:txBody>
                    <a:bodyPr/>
                    <a:lstStyle/>
                    <a:p>
                      <a:pPr algn="l" fontAlgn="b">
                        <a:buNone/>
                      </a:pPr>
                      <a:r>
                        <a:rPr lang="en-US" sz="1200" dirty="0"/>
                        <a:t>Program</a:t>
                      </a:r>
                    </a:p>
                  </a:txBody>
                  <a:tcPr marL="9525" marR="9525" marT="9525" marB="0" anchor="ctr"/>
                </a:tc>
                <a:tc>
                  <a:txBody>
                    <a:bodyPr/>
                    <a:lstStyle/>
                    <a:p>
                      <a:pPr algn="ctr" fontAlgn="b">
                        <a:buNone/>
                      </a:pPr>
                      <a:r>
                        <a:rPr lang="en-US" sz="1200" dirty="0"/>
                        <a:t>Delivery</a:t>
                      </a:r>
                    </a:p>
                  </a:txBody>
                  <a:tcPr marL="9525" marR="9525" marT="9525" marB="0" anchor="ctr"/>
                </a:tc>
                <a:tc>
                  <a:txBody>
                    <a:bodyPr/>
                    <a:lstStyle/>
                    <a:p>
                      <a:pPr algn="ctr" fontAlgn="b">
                        <a:buNone/>
                      </a:pPr>
                      <a:r>
                        <a:rPr lang="en-US" sz="1200" dirty="0"/>
                        <a:t># IEPs</a:t>
                      </a:r>
                    </a:p>
                  </a:txBody>
                  <a:tcPr marL="9525" marR="9525" marT="9525" marB="0" anchor="ctr"/>
                </a:tc>
                <a:tc>
                  <a:txBody>
                    <a:bodyPr/>
                    <a:lstStyle/>
                    <a:p>
                      <a:pPr marL="60325" indent="0" algn="l" fontAlgn="b">
                        <a:buNone/>
                        <a:tabLst/>
                      </a:pPr>
                      <a:r>
                        <a:rPr lang="en-US" sz="1200" dirty="0"/>
                        <a:t>Average Weekly Duration per IEP</a:t>
                      </a:r>
                    </a:p>
                  </a:txBody>
                  <a:tcPr marL="9525" marR="9525" marT="9525" marB="0" anchor="ctr"/>
                </a:tc>
                <a:tc>
                  <a:txBody>
                    <a:bodyPr/>
                    <a:lstStyle/>
                    <a:p>
                      <a:r>
                        <a:rPr lang="en-US" sz="1200" dirty="0"/>
                        <a:t>Total Weekly Duration Across IEPs</a:t>
                      </a:r>
                    </a:p>
                  </a:txBody>
                  <a:tcPr/>
                </a:tc>
                <a:extLst>
                  <a:ext uri="{0D108BD9-81ED-4DB2-BD59-A6C34878D82A}">
                    <a16:rowId xmlns:a16="http://schemas.microsoft.com/office/drawing/2014/main" val="1519635761"/>
                  </a:ext>
                </a:extLst>
              </a:tr>
              <a:tr h="295830">
                <a:tc>
                  <a:txBody>
                    <a:bodyPr/>
                    <a:lstStyle/>
                    <a:p>
                      <a:pPr algn="l" fontAlgn="b">
                        <a:buNone/>
                      </a:pPr>
                      <a:r>
                        <a:rPr lang="en-US" sz="1200" dirty="0"/>
                        <a:t>Speech and Language Therapy (R3401745)</a:t>
                      </a:r>
                    </a:p>
                  </a:txBody>
                  <a:tcPr marL="9525" marR="9525" marT="9525" marB="0" anchor="ctr"/>
                </a:tc>
                <a:tc>
                  <a:txBody>
                    <a:bodyPr/>
                    <a:lstStyle/>
                    <a:p>
                      <a:pPr algn="ctr" fontAlgn="b">
                        <a:buNone/>
                      </a:pPr>
                      <a:r>
                        <a:rPr lang="en-US" sz="1200" dirty="0"/>
                        <a:t>Consult</a:t>
                      </a:r>
                    </a:p>
                  </a:txBody>
                  <a:tcPr marL="9525" marR="9525" marT="9525" marB="0" anchor="ctr"/>
                </a:tc>
                <a:tc>
                  <a:txBody>
                    <a:bodyPr/>
                    <a:lstStyle/>
                    <a:p>
                      <a:pPr algn="ctr" fontAlgn="b">
                        <a:buNone/>
                      </a:pPr>
                      <a:r>
                        <a:rPr lang="en-US" sz="1200" dirty="0"/>
                        <a:t>10</a:t>
                      </a:r>
                    </a:p>
                  </a:txBody>
                  <a:tcPr marL="9525" marR="9525" marT="9525" marB="0" anchor="ctr"/>
                </a:tc>
                <a:tc>
                  <a:txBody>
                    <a:bodyPr/>
                    <a:lstStyle/>
                    <a:p>
                      <a:pPr algn="l" fontAlgn="b">
                        <a:buNone/>
                      </a:pPr>
                      <a:r>
                        <a:rPr lang="en-US" sz="1200" dirty="0"/>
                        <a:t> 2–5 minutes/week</a:t>
                      </a:r>
                    </a:p>
                  </a:txBody>
                  <a:tcPr marL="9525" marR="9525" marT="9525" marB="0" anchor="ctr"/>
                </a:tc>
                <a:tc>
                  <a:txBody>
                    <a:bodyPr/>
                    <a:lstStyle/>
                    <a:p>
                      <a:r>
                        <a:rPr lang="en-US" sz="1200" dirty="0"/>
                        <a:t>20–45 minutes/week</a:t>
                      </a:r>
                    </a:p>
                  </a:txBody>
                  <a:tcPr anchor="ctr"/>
                </a:tc>
                <a:extLst>
                  <a:ext uri="{0D108BD9-81ED-4DB2-BD59-A6C34878D82A}">
                    <a16:rowId xmlns:a16="http://schemas.microsoft.com/office/drawing/2014/main" val="1147661052"/>
                  </a:ext>
                </a:extLst>
              </a:tr>
              <a:tr h="295830">
                <a:tc>
                  <a:txBody>
                    <a:bodyPr/>
                    <a:lstStyle/>
                    <a:p>
                      <a:pPr algn="l" fontAlgn="b">
                        <a:buNone/>
                      </a:pPr>
                      <a:r>
                        <a:rPr lang="en-US" sz="1200" dirty="0"/>
                        <a:t>Speech and Language Therapy (R3401745)</a:t>
                      </a:r>
                    </a:p>
                  </a:txBody>
                  <a:tcPr marL="9525" marR="9525" marT="9525" marB="0" anchor="ctr"/>
                </a:tc>
                <a:tc>
                  <a:txBody>
                    <a:bodyPr/>
                    <a:lstStyle/>
                    <a:p>
                      <a:pPr algn="ctr" fontAlgn="b">
                        <a:buNone/>
                      </a:pPr>
                      <a:r>
                        <a:rPr lang="en-US" sz="1200" dirty="0"/>
                        <a:t>Direct</a:t>
                      </a:r>
                    </a:p>
                  </a:txBody>
                  <a:tcPr marL="9525" marR="9525" marT="9525" marB="0" anchor="ctr"/>
                </a:tc>
                <a:tc>
                  <a:txBody>
                    <a:bodyPr/>
                    <a:lstStyle/>
                    <a:p>
                      <a:pPr algn="ctr" fontAlgn="b">
                        <a:buNone/>
                      </a:pPr>
                      <a:r>
                        <a:rPr lang="en-US" sz="1200" dirty="0"/>
                        <a:t>210</a:t>
                      </a:r>
                    </a:p>
                  </a:txBody>
                  <a:tcPr marL="9525" marR="9525" marT="9525" marB="0" anchor="ctr"/>
                </a:tc>
                <a:tc>
                  <a:txBody>
                    <a:bodyPr/>
                    <a:lstStyle/>
                    <a:p>
                      <a:pPr algn="l" fontAlgn="b">
                        <a:buNone/>
                      </a:pPr>
                      <a:r>
                        <a:rPr lang="en-US" sz="1200" dirty="0"/>
                        <a:t> 12–35 minutes/week</a:t>
                      </a:r>
                    </a:p>
                  </a:txBody>
                  <a:tcPr marL="9525" marR="9525" marT="9525" marB="0" anchor="ctr"/>
                </a:tc>
                <a:tc>
                  <a:txBody>
                    <a:bodyPr/>
                    <a:lstStyle/>
                    <a:p>
                      <a:r>
                        <a:rPr lang="en-US" sz="1200" dirty="0"/>
                        <a:t>43–123 hours/week</a:t>
                      </a:r>
                    </a:p>
                  </a:txBody>
                  <a:tcPr anchor="ctr"/>
                </a:tc>
                <a:extLst>
                  <a:ext uri="{0D108BD9-81ED-4DB2-BD59-A6C34878D82A}">
                    <a16:rowId xmlns:a16="http://schemas.microsoft.com/office/drawing/2014/main" val="429862026"/>
                  </a:ext>
                </a:extLst>
              </a:tr>
            </a:tbl>
          </a:graphicData>
        </a:graphic>
      </p:graphicFrame>
      <p:sp>
        <p:nvSpPr>
          <p:cNvPr id="15" name="Title 1">
            <a:extLst>
              <a:ext uri="{FF2B5EF4-FFF2-40B4-BE49-F238E27FC236}">
                <a16:creationId xmlns:a16="http://schemas.microsoft.com/office/drawing/2014/main" id="{AF4E0274-04DA-0FFC-50F4-CB3C3BCC6FEA}"/>
              </a:ext>
            </a:extLst>
          </p:cNvPr>
          <p:cNvSpPr txBox="1">
            <a:spLocks/>
          </p:cNvSpPr>
          <p:nvPr/>
        </p:nvSpPr>
        <p:spPr>
          <a:xfrm>
            <a:off x="628511" y="171846"/>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Tree>
    <p:extLst>
      <p:ext uri="{BB962C8B-B14F-4D97-AF65-F5344CB8AC3E}">
        <p14:creationId xmlns:p14="http://schemas.microsoft.com/office/powerpoint/2010/main" val="2438875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F908-44A9-0E82-7A05-7294C2F68BCB}"/>
              </a:ext>
            </a:extLst>
          </p:cNvPr>
          <p:cNvSpPr>
            <a:spLocks noGrp="1"/>
          </p:cNvSpPr>
          <p:nvPr>
            <p:ph type="title"/>
          </p:nvPr>
        </p:nvSpPr>
        <p:spPr>
          <a:xfrm>
            <a:off x="610043" y="404853"/>
            <a:ext cx="9582828" cy="821763"/>
          </a:xfrm>
        </p:spPr>
        <p:txBody>
          <a:bodyPr/>
          <a:lstStyle/>
          <a:p>
            <a:br>
              <a:rPr lang="en-US">
                <a:solidFill>
                  <a:schemeClr val="accent1"/>
                </a:solidFill>
              </a:rPr>
            </a:br>
            <a:r>
              <a:rPr lang="en-US">
                <a:solidFill>
                  <a:schemeClr val="accent1"/>
                </a:solidFill>
              </a:rPr>
              <a:t>Evaluate </a:t>
            </a:r>
            <a:r>
              <a:rPr lang="en-US" dirty="0">
                <a:solidFill>
                  <a:schemeClr val="accent1"/>
                </a:solidFill>
              </a:rPr>
              <a:t>the quality or content of IEPs</a:t>
            </a:r>
          </a:p>
        </p:txBody>
      </p:sp>
      <p:sp>
        <p:nvSpPr>
          <p:cNvPr id="3" name="Text Placeholder 2">
            <a:extLst>
              <a:ext uri="{FF2B5EF4-FFF2-40B4-BE49-F238E27FC236}">
                <a16:creationId xmlns:a16="http://schemas.microsoft.com/office/drawing/2014/main" id="{5420078B-E343-871B-FF1C-1E4DACF04B5F}"/>
              </a:ext>
            </a:extLst>
          </p:cNvPr>
          <p:cNvSpPr txBox="1">
            <a:spLocks/>
          </p:cNvSpPr>
          <p:nvPr/>
        </p:nvSpPr>
        <p:spPr>
          <a:xfrm>
            <a:off x="610043" y="1333846"/>
            <a:ext cx="10928351" cy="51193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36538" indent="-228600"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2pPr>
            <a:lvl3pPr marL="804863" indent="-284163"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3pPr>
            <a:lvl4pPr marL="1203325"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4pPr>
            <a:lvl5pPr marL="1544638"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States are increasingly making substantial investments to promote the development of high-quality IEPs. National survey data from the 2019-2020 school year tells us:</a:t>
            </a:r>
            <a:r>
              <a:rPr lang="en-US" sz="2200" baseline="30000" dirty="0"/>
              <a:t> 1 </a:t>
            </a:r>
          </a:p>
          <a:p>
            <a:pPr marL="342900" indent="-342900">
              <a:buFont typeface="Arial" panose="020B0604020202020204" pitchFamily="34" charset="0"/>
              <a:buChar char="•"/>
            </a:pPr>
            <a:r>
              <a:rPr lang="en-US" sz="1700" dirty="0"/>
              <a:t>22 states provided a </a:t>
            </a:r>
            <a:r>
              <a:rPr lang="en-US" sz="1700" b="1" i="1" dirty="0"/>
              <a:t>rubric</a:t>
            </a:r>
            <a:r>
              <a:rPr lang="en-US" sz="1700" dirty="0"/>
              <a:t> describing features of quality IEPs, including appropriately ambitious IEP goals.</a:t>
            </a:r>
          </a:p>
          <a:p>
            <a:pPr marL="342900" indent="-342900">
              <a:buFont typeface="Arial" panose="020B0604020202020204" pitchFamily="34" charset="0"/>
              <a:buChar char="•"/>
            </a:pPr>
            <a:r>
              <a:rPr lang="en-US" sz="1700" dirty="0"/>
              <a:t>15 states provided IEP </a:t>
            </a:r>
            <a:r>
              <a:rPr lang="en-US" sz="1700" b="1" i="1" dirty="0"/>
              <a:t>coach</a:t>
            </a:r>
            <a:r>
              <a:rPr lang="en-US" sz="1700" dirty="0"/>
              <a:t>, </a:t>
            </a:r>
            <a:r>
              <a:rPr lang="en-US" sz="1700" b="1" i="1" dirty="0"/>
              <a:t>mentor</a:t>
            </a:r>
            <a:r>
              <a:rPr lang="en-US" sz="1700" dirty="0"/>
              <a:t>, or </a:t>
            </a:r>
            <a:r>
              <a:rPr lang="en-US" sz="1700" b="1" i="1" dirty="0"/>
              <a:t>facilitator</a:t>
            </a:r>
            <a:r>
              <a:rPr lang="en-US" sz="1700" dirty="0"/>
              <a:t> to assist with writing the IEP.</a:t>
            </a:r>
          </a:p>
          <a:p>
            <a:pPr marL="342900" indent="-342900">
              <a:buFont typeface="Arial" panose="020B0604020202020204" pitchFamily="34" charset="0"/>
              <a:buChar char="•"/>
            </a:pPr>
            <a:r>
              <a:rPr lang="en-US" sz="1700" b="0" i="0" u="none" strike="noStrike" baseline="0" dirty="0"/>
              <a:t>23 states </a:t>
            </a:r>
            <a:r>
              <a:rPr lang="en-US" sz="1700" dirty="0"/>
              <a:t>provided </a:t>
            </a:r>
            <a:r>
              <a:rPr lang="en-US" sz="1700" b="1" i="1" dirty="0"/>
              <a:t>o</a:t>
            </a:r>
            <a:r>
              <a:rPr lang="en-US" sz="1700" b="1" i="1" u="none" strike="noStrike" baseline="0" dirty="0"/>
              <a:t>ther resources </a:t>
            </a:r>
            <a:r>
              <a:rPr lang="en-US" sz="1700" b="0" i="0" u="none" strike="noStrike" baseline="0" dirty="0"/>
              <a:t>to promote the quality of IEPs.</a:t>
            </a:r>
            <a:r>
              <a:rPr lang="en-US" sz="1600" b="0" i="0" u="none" strike="noStrike" baseline="0" dirty="0"/>
              <a:t>	</a:t>
            </a:r>
            <a:endParaRPr lang="en-US" sz="1600" dirty="0"/>
          </a:p>
          <a:p>
            <a:r>
              <a:rPr lang="en-US" sz="2200" i="0" u="none" strike="noStrike" baseline="0" dirty="0"/>
              <a:t>Nearly all (97%</a:t>
            </a:r>
            <a:r>
              <a:rPr lang="en-US" sz="2200" dirty="0"/>
              <a:t>) districts conduct per</a:t>
            </a:r>
            <a:r>
              <a:rPr lang="en-US" sz="2200" i="0" u="none" strike="noStrike" baseline="0" dirty="0"/>
              <a:t>iodic review of completed IEPs </a:t>
            </a:r>
            <a:r>
              <a:rPr lang="en-US" sz="2200" b="0" i="0" u="none" strike="noStrike" baseline="0" dirty="0"/>
              <a:t>and most (78%) monitor the services and supports specified in the IEP.</a:t>
            </a:r>
            <a:r>
              <a:rPr lang="en-US" sz="2200" b="0" i="0" u="none" strike="noStrike" baseline="30000" dirty="0"/>
              <a:t> 2</a:t>
            </a:r>
            <a:r>
              <a:rPr lang="en-US" sz="2200" b="0" i="0" u="none" strike="noStrike" baseline="0" dirty="0"/>
              <a:t> </a:t>
            </a:r>
          </a:p>
          <a:p>
            <a:r>
              <a:rPr lang="en-US" sz="2200" dirty="0"/>
              <a:t>These tasks are primarily accomplished by reviewing IEPs. Nationally:</a:t>
            </a:r>
            <a:r>
              <a:rPr lang="en-US" sz="2200" baseline="30000" dirty="0"/>
              <a:t> </a:t>
            </a:r>
            <a:r>
              <a:rPr lang="en-US" sz="2200" b="0" i="0" u="none" strike="noStrike" baseline="30000" dirty="0"/>
              <a:t>3</a:t>
            </a:r>
            <a:endParaRPr lang="en-US" sz="2200" baseline="30000" dirty="0"/>
          </a:p>
          <a:p>
            <a:pPr marL="285750" indent="-285750">
              <a:buFont typeface="Arial" panose="020B0604020202020204" pitchFamily="34" charset="0"/>
              <a:buChar char="•"/>
            </a:pPr>
            <a:r>
              <a:rPr lang="en-US" sz="1600" dirty="0"/>
              <a:t>55% districts conducted f</a:t>
            </a:r>
            <a:r>
              <a:rPr lang="en-US" sz="1600" i="0" u="none" strike="noStrike" baseline="0" dirty="0"/>
              <a:t>ormal assessment of </a:t>
            </a:r>
            <a:r>
              <a:rPr lang="en-US" sz="1600" b="1" i="0" u="none" strike="noStrike" baseline="0" dirty="0"/>
              <a:t>IEP quality </a:t>
            </a:r>
            <a:r>
              <a:rPr lang="en-US" sz="1600" b="0" i="0" u="none" strike="noStrike" baseline="0" dirty="0"/>
              <a:t>based on a checklist or rubric. 	</a:t>
            </a:r>
          </a:p>
          <a:p>
            <a:pPr marL="285750" indent="-285750">
              <a:buFont typeface="Arial" panose="020B0604020202020204" pitchFamily="34" charset="0"/>
              <a:buChar char="•"/>
            </a:pPr>
            <a:r>
              <a:rPr lang="en-US" sz="1600" dirty="0"/>
              <a:t>61% districts formally assessed </a:t>
            </a:r>
            <a:r>
              <a:rPr lang="en-US" sz="1600" b="1" dirty="0"/>
              <a:t>IEP goals </a:t>
            </a:r>
            <a:r>
              <a:rPr lang="en-US" sz="1600" dirty="0"/>
              <a:t>to ensure they were appropriately ambitious.</a:t>
            </a:r>
          </a:p>
          <a:p>
            <a:pPr marL="285750" indent="-285750">
              <a:buFont typeface="Arial" panose="020B0604020202020204" pitchFamily="34" charset="0"/>
              <a:buChar char="•"/>
            </a:pPr>
            <a:r>
              <a:rPr lang="en-US" sz="1600" b="0" i="0" u="none" strike="noStrike" baseline="0" dirty="0"/>
              <a:t>88% </a:t>
            </a:r>
            <a:r>
              <a:rPr lang="en-US" sz="1600" dirty="0"/>
              <a:t>districts </a:t>
            </a:r>
            <a:r>
              <a:rPr lang="en-US" sz="1600" b="0" i="0" u="none" strike="noStrike" baseline="0" dirty="0"/>
              <a:t>reviewed records of </a:t>
            </a:r>
            <a:r>
              <a:rPr lang="en-US" sz="1600" b="1" i="0" u="none" strike="noStrike" baseline="0" dirty="0"/>
              <a:t>IEP meeting attendees </a:t>
            </a:r>
            <a:r>
              <a:rPr lang="en-US" sz="1600" b="0" i="0" u="none" strike="noStrike" baseline="0" dirty="0"/>
              <a:t>to ensure there was appropriate representation of all key parties</a:t>
            </a:r>
            <a:r>
              <a:rPr lang="en-US" b="0" i="0" u="none" strike="noStrike" baseline="0" dirty="0"/>
              <a:t>.</a:t>
            </a:r>
            <a:endParaRPr lang="en-US" sz="1800" dirty="0"/>
          </a:p>
          <a:p>
            <a:endParaRPr lang="en-US" sz="1800" baseline="30000" dirty="0">
              <a:latin typeface="+mj-lt"/>
            </a:endParaRPr>
          </a:p>
          <a:p>
            <a:endParaRPr lang="en-US" sz="1800" b="0" i="0" u="none" strike="noStrike" baseline="30000" dirty="0">
              <a:latin typeface="+mj-lt"/>
            </a:endParaRPr>
          </a:p>
          <a:p>
            <a:r>
              <a:rPr lang="en-US" sz="1800" b="0" i="0" u="none" strike="noStrike" baseline="0" dirty="0">
                <a:latin typeface="Publico Text"/>
              </a:rPr>
              <a:t>	</a:t>
            </a:r>
          </a:p>
          <a:p>
            <a:endParaRPr lang="en-US" sz="1800" b="0" i="0" u="none" strike="noStrike" baseline="0" dirty="0">
              <a:latin typeface="Publico Text"/>
            </a:endParaRPr>
          </a:p>
          <a:p>
            <a:pPr marL="342900" indent="-342900">
              <a:buFont typeface="Arial" panose="020B0604020202020204" pitchFamily="34" charset="0"/>
              <a:buChar char="•"/>
            </a:pPr>
            <a:endParaRPr lang="en-US" sz="1800" dirty="0">
              <a:latin typeface="Publico Text"/>
            </a:endParaRPr>
          </a:p>
          <a:p>
            <a:endParaRPr lang="en-US" sz="1800" b="0" i="0" u="none" strike="noStrike" baseline="0" dirty="0">
              <a:latin typeface="Publico Text"/>
            </a:endParaRPr>
          </a:p>
          <a:p>
            <a:pPr marL="342900" indent="-342900">
              <a:buFont typeface="Arial" panose="020B0604020202020204" pitchFamily="34" charset="0"/>
              <a:buChar char="•"/>
            </a:pPr>
            <a:endParaRPr lang="en-US" sz="1800" dirty="0">
              <a:latin typeface="Publico Text"/>
            </a:endParaRPr>
          </a:p>
          <a:p>
            <a:endParaRPr lang="en-US" dirty="0"/>
          </a:p>
        </p:txBody>
      </p:sp>
      <p:sp>
        <p:nvSpPr>
          <p:cNvPr id="4" name="TextBox 3">
            <a:extLst>
              <a:ext uri="{FF2B5EF4-FFF2-40B4-BE49-F238E27FC236}">
                <a16:creationId xmlns:a16="http://schemas.microsoft.com/office/drawing/2014/main" id="{703E927E-BD5B-65A4-297F-884FD6AEAC2E}"/>
              </a:ext>
            </a:extLst>
          </p:cNvPr>
          <p:cNvSpPr txBox="1"/>
          <p:nvPr/>
        </p:nvSpPr>
        <p:spPr>
          <a:xfrm>
            <a:off x="610043" y="5781836"/>
            <a:ext cx="11448303" cy="830997"/>
          </a:xfrm>
          <a:prstGeom prst="rect">
            <a:avLst/>
          </a:prstGeom>
          <a:noFill/>
        </p:spPr>
        <p:txBody>
          <a:bodyPr wrap="square" rtlCol="0">
            <a:spAutoFit/>
          </a:bodyPr>
          <a:lstStyle/>
          <a:p>
            <a:r>
              <a:rPr lang="en-US" sz="1000" b="0" i="1" u="none" strike="noStrike" baseline="0" dirty="0">
                <a:solidFill>
                  <a:srgbClr val="000000"/>
                </a:solidFill>
                <a:latin typeface="Publico Text"/>
              </a:rPr>
              <a:t>Source: </a:t>
            </a:r>
            <a:r>
              <a:rPr lang="en-US" sz="1000" b="0" i="0" u="none" strike="noStrike" baseline="0" dirty="0" err="1">
                <a:solidFill>
                  <a:srgbClr val="000000"/>
                </a:solidFill>
                <a:latin typeface="Publico Text"/>
              </a:rPr>
              <a:t>Potamites</a:t>
            </a:r>
            <a:r>
              <a:rPr lang="en-US" sz="1000" b="0" i="0" u="none" strike="noStrike" baseline="0" dirty="0">
                <a:solidFill>
                  <a:srgbClr val="000000"/>
                </a:solidFill>
                <a:latin typeface="Publico Text"/>
              </a:rPr>
              <a:t>, E., Lai, I., Coopersmith, J., Larson, A., Lipscomb, S., and Johnson, A. (2023). </a:t>
            </a:r>
            <a:r>
              <a:rPr lang="en-US" sz="1000" b="0" i="0" u="none" strike="noStrike" baseline="30000" dirty="0">
                <a:solidFill>
                  <a:srgbClr val="000000"/>
                </a:solidFill>
                <a:latin typeface="Publico Text"/>
              </a:rPr>
              <a:t>1</a:t>
            </a:r>
            <a:r>
              <a:rPr lang="en-US" sz="1000" b="0" i="0" u="none" strike="noStrike" baseline="0" dirty="0">
                <a:solidFill>
                  <a:srgbClr val="000000"/>
                </a:solidFill>
                <a:latin typeface="Publico Text"/>
              </a:rPr>
              <a:t> </a:t>
            </a:r>
            <a:r>
              <a:rPr lang="en-US" sz="1000" b="0" i="1" u="none" strike="noStrike" baseline="0" dirty="0">
                <a:solidFill>
                  <a:srgbClr val="000000"/>
                </a:solidFill>
                <a:latin typeface="Publico Text"/>
              </a:rPr>
              <a:t>2019-2020 state survey on IDEA programs for school-age children (question E3). </a:t>
            </a:r>
            <a:r>
              <a:rPr lang="en-US" sz="1000" b="0" i="1" u="none" strike="noStrike" baseline="30000" dirty="0">
                <a:solidFill>
                  <a:srgbClr val="000000"/>
                </a:solidFill>
                <a:latin typeface="Publico Text"/>
              </a:rPr>
              <a:t>2 </a:t>
            </a:r>
            <a:r>
              <a:rPr lang="en-US" sz="1000" b="0" i="1" u="none" strike="noStrike" dirty="0">
                <a:solidFill>
                  <a:srgbClr val="000000"/>
                </a:solidFill>
                <a:latin typeface="Publico Text"/>
              </a:rPr>
              <a:t>2019-2020 district survey focused on IDEA programs for school-age children (question D7).</a:t>
            </a:r>
            <a:r>
              <a:rPr lang="en-US" sz="1000" b="0" i="1" u="none" strike="noStrike" baseline="30000" dirty="0">
                <a:solidFill>
                  <a:srgbClr val="000000"/>
                </a:solidFill>
                <a:latin typeface="Publico Text"/>
              </a:rPr>
              <a:t> 3</a:t>
            </a:r>
            <a:r>
              <a:rPr lang="en-US" sz="1000" i="1" baseline="30000" dirty="0">
                <a:solidFill>
                  <a:srgbClr val="000000"/>
                </a:solidFill>
                <a:latin typeface="Publico Text"/>
              </a:rPr>
              <a:t> </a:t>
            </a:r>
            <a:r>
              <a:rPr lang="en-US" sz="1000" b="0" i="1" u="none" strike="noStrike" dirty="0">
                <a:solidFill>
                  <a:srgbClr val="000000"/>
                </a:solidFill>
                <a:latin typeface="Publico Text"/>
              </a:rPr>
              <a:t>2019-2020 school survey focused on IDEA programs for preschool-and school-age children (question B2).</a:t>
            </a:r>
          </a:p>
          <a:p>
            <a:endParaRPr lang="en-US" sz="1000" b="0" i="1" u="none" strike="noStrike" dirty="0">
              <a:solidFill>
                <a:srgbClr val="000000"/>
              </a:solidFill>
              <a:latin typeface="Publico Text"/>
            </a:endParaRPr>
          </a:p>
          <a:p>
            <a:endParaRPr lang="en-US" dirty="0"/>
          </a:p>
        </p:txBody>
      </p:sp>
      <p:pic>
        <p:nvPicPr>
          <p:cNvPr id="7" name="Picture 6">
            <a:extLst>
              <a:ext uri="{FF2B5EF4-FFF2-40B4-BE49-F238E27FC236}">
                <a16:creationId xmlns:a16="http://schemas.microsoft.com/office/drawing/2014/main" id="{F38C9C74-D4FD-43E2-41F0-6558AD3B26D8}"/>
              </a:ext>
            </a:extLst>
          </p:cNvPr>
          <p:cNvPicPr>
            <a:picLocks noChangeAspect="1"/>
          </p:cNvPicPr>
          <p:nvPr/>
        </p:nvPicPr>
        <p:blipFill>
          <a:blip r:embed="rId3"/>
          <a:stretch>
            <a:fillRect/>
          </a:stretch>
        </p:blipFill>
        <p:spPr>
          <a:xfrm>
            <a:off x="9040376" y="6197335"/>
            <a:ext cx="2779776" cy="582308"/>
          </a:xfrm>
          <a:prstGeom prst="rect">
            <a:avLst/>
          </a:prstGeom>
        </p:spPr>
      </p:pic>
      <p:sp>
        <p:nvSpPr>
          <p:cNvPr id="8" name="Title 1">
            <a:extLst>
              <a:ext uri="{FF2B5EF4-FFF2-40B4-BE49-F238E27FC236}">
                <a16:creationId xmlns:a16="http://schemas.microsoft.com/office/drawing/2014/main" id="{88F3FD86-E990-4AF6-CB3F-960BD79172B8}"/>
              </a:ext>
            </a:extLst>
          </p:cNvPr>
          <p:cNvSpPr txBox="1">
            <a:spLocks/>
          </p:cNvSpPr>
          <p:nvPr/>
        </p:nvSpPr>
        <p:spPr>
          <a:xfrm>
            <a:off x="631825" y="425049"/>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You could…</a:t>
            </a:r>
          </a:p>
        </p:txBody>
      </p:sp>
    </p:spTree>
    <p:extLst>
      <p:ext uri="{BB962C8B-B14F-4D97-AF65-F5344CB8AC3E}">
        <p14:creationId xmlns:p14="http://schemas.microsoft.com/office/powerpoint/2010/main" val="3625487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053D-56E8-0A19-E325-075F931E650D}"/>
              </a:ext>
            </a:extLst>
          </p:cNvPr>
          <p:cNvSpPr>
            <a:spLocks noGrp="1"/>
          </p:cNvSpPr>
          <p:nvPr>
            <p:ph type="title"/>
          </p:nvPr>
        </p:nvSpPr>
        <p:spPr>
          <a:xfrm>
            <a:off x="631825" y="746098"/>
            <a:ext cx="9966158" cy="433965"/>
          </a:xfrm>
        </p:spPr>
        <p:txBody>
          <a:bodyPr/>
          <a:lstStyle/>
          <a:p>
            <a:r>
              <a:rPr lang="en-US" dirty="0">
                <a:solidFill>
                  <a:schemeClr val="accent1"/>
                </a:solidFill>
              </a:rPr>
              <a:t>Example Record Review Checklist from Michigan</a:t>
            </a:r>
          </a:p>
        </p:txBody>
      </p:sp>
      <p:grpSp>
        <p:nvGrpSpPr>
          <p:cNvPr id="6" name="Group 5">
            <a:extLst>
              <a:ext uri="{FF2B5EF4-FFF2-40B4-BE49-F238E27FC236}">
                <a16:creationId xmlns:a16="http://schemas.microsoft.com/office/drawing/2014/main" id="{58D29532-84A1-0892-CB24-F24F629DACD2}"/>
              </a:ext>
            </a:extLst>
          </p:cNvPr>
          <p:cNvGrpSpPr/>
          <p:nvPr/>
        </p:nvGrpSpPr>
        <p:grpSpPr>
          <a:xfrm>
            <a:off x="194839" y="1364979"/>
            <a:ext cx="6511536" cy="4338726"/>
            <a:chOff x="530505" y="1831560"/>
            <a:chExt cx="6511536" cy="4338726"/>
          </a:xfrm>
        </p:grpSpPr>
        <p:pic>
          <p:nvPicPr>
            <p:cNvPr id="4" name="Picture 3">
              <a:extLst>
                <a:ext uri="{FF2B5EF4-FFF2-40B4-BE49-F238E27FC236}">
                  <a16:creationId xmlns:a16="http://schemas.microsoft.com/office/drawing/2014/main" id="{2295DC6B-E9DF-554B-255C-D8348726F411}"/>
                </a:ext>
              </a:extLst>
            </p:cNvPr>
            <p:cNvPicPr>
              <a:picLocks noChangeAspect="1"/>
            </p:cNvPicPr>
            <p:nvPr/>
          </p:nvPicPr>
          <p:blipFill>
            <a:blip r:embed="rId3"/>
            <a:srcRect t="31147"/>
            <a:stretch>
              <a:fillRect/>
            </a:stretch>
          </p:blipFill>
          <p:spPr>
            <a:xfrm>
              <a:off x="530505" y="1831560"/>
              <a:ext cx="6511536" cy="1941786"/>
            </a:xfrm>
            <a:prstGeom prst="rect">
              <a:avLst/>
            </a:prstGeom>
          </p:spPr>
        </p:pic>
        <p:pic>
          <p:nvPicPr>
            <p:cNvPr id="5" name="Picture 4">
              <a:extLst>
                <a:ext uri="{FF2B5EF4-FFF2-40B4-BE49-F238E27FC236}">
                  <a16:creationId xmlns:a16="http://schemas.microsoft.com/office/drawing/2014/main" id="{9A98ECBA-1F37-1785-0036-7A396BC77BC7}"/>
                </a:ext>
              </a:extLst>
            </p:cNvPr>
            <p:cNvPicPr>
              <a:picLocks noChangeAspect="1"/>
            </p:cNvPicPr>
            <p:nvPr/>
          </p:nvPicPr>
          <p:blipFill>
            <a:blip r:embed="rId4"/>
            <a:stretch>
              <a:fillRect/>
            </a:stretch>
          </p:blipFill>
          <p:spPr>
            <a:xfrm>
              <a:off x="1063617" y="3648718"/>
              <a:ext cx="5690668" cy="2521568"/>
            </a:xfrm>
            <a:prstGeom prst="rect">
              <a:avLst/>
            </a:prstGeom>
          </p:spPr>
        </p:pic>
      </p:grpSp>
      <p:pic>
        <p:nvPicPr>
          <p:cNvPr id="7" name="Picture 6">
            <a:extLst>
              <a:ext uri="{FF2B5EF4-FFF2-40B4-BE49-F238E27FC236}">
                <a16:creationId xmlns:a16="http://schemas.microsoft.com/office/drawing/2014/main" id="{D6A0500D-41D7-C96F-293A-0735AF3709BB}"/>
              </a:ext>
            </a:extLst>
          </p:cNvPr>
          <p:cNvPicPr>
            <a:picLocks noChangeAspect="1"/>
          </p:cNvPicPr>
          <p:nvPr/>
        </p:nvPicPr>
        <p:blipFill>
          <a:blip r:embed="rId5"/>
          <a:stretch>
            <a:fillRect/>
          </a:stretch>
        </p:blipFill>
        <p:spPr>
          <a:xfrm>
            <a:off x="6482737" y="1387123"/>
            <a:ext cx="5215779" cy="5098648"/>
          </a:xfrm>
          <a:prstGeom prst="rect">
            <a:avLst/>
          </a:prstGeom>
        </p:spPr>
      </p:pic>
      <p:sp>
        <p:nvSpPr>
          <p:cNvPr id="3" name="Bent Arrow 2">
            <a:extLst>
              <a:ext uri="{FF2B5EF4-FFF2-40B4-BE49-F238E27FC236}">
                <a16:creationId xmlns:a16="http://schemas.microsoft.com/office/drawing/2014/main" id="{6CE68D70-4084-E5E4-15DE-4687067AB2B8}"/>
              </a:ext>
            </a:extLst>
          </p:cNvPr>
          <p:cNvSpPr/>
          <p:nvPr/>
        </p:nvSpPr>
        <p:spPr>
          <a:xfrm rot="10800000" flipH="1">
            <a:off x="5584901" y="5176713"/>
            <a:ext cx="833718" cy="632012"/>
          </a:xfrm>
          <a:prstGeom prst="bentArrow">
            <a:avLst>
              <a:gd name="adj1" fmla="val 12234"/>
              <a:gd name="adj2" fmla="val 18617"/>
              <a:gd name="adj3" fmla="val 31383"/>
              <a:gd name="adj4" fmla="val 43750"/>
            </a:avLst>
          </a:prstGeom>
          <a:solidFill>
            <a:srgbClr val="41B1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ounded Rectangle 7">
            <a:extLst>
              <a:ext uri="{FF2B5EF4-FFF2-40B4-BE49-F238E27FC236}">
                <a16:creationId xmlns:a16="http://schemas.microsoft.com/office/drawing/2014/main" id="{8ECA2D4C-0534-5FD6-3D15-F3BC4B9EE644}"/>
              </a:ext>
            </a:extLst>
          </p:cNvPr>
          <p:cNvSpPr/>
          <p:nvPr/>
        </p:nvSpPr>
        <p:spPr>
          <a:xfrm>
            <a:off x="6482737" y="4477872"/>
            <a:ext cx="5215779" cy="2043660"/>
          </a:xfrm>
          <a:prstGeom prst="roundRect">
            <a:avLst>
              <a:gd name="adj" fmla="val 6846"/>
            </a:avLst>
          </a:prstGeom>
          <a:noFill/>
          <a:ln>
            <a:solidFill>
              <a:srgbClr val="41B1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BB98FE2-4D76-7722-7AD0-4D409989D1CC}"/>
              </a:ext>
            </a:extLst>
          </p:cNvPr>
          <p:cNvSpPr txBox="1">
            <a:spLocks/>
          </p:cNvSpPr>
          <p:nvPr/>
        </p:nvSpPr>
        <p:spPr>
          <a:xfrm>
            <a:off x="631825" y="161389"/>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Tree>
    <p:extLst>
      <p:ext uri="{BB962C8B-B14F-4D97-AF65-F5344CB8AC3E}">
        <p14:creationId xmlns:p14="http://schemas.microsoft.com/office/powerpoint/2010/main" val="2768271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F1A40-9FBB-F6C3-E79B-6E56800B46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CD287-D1A0-BA38-6B9F-AC9693E822EB}"/>
              </a:ext>
            </a:extLst>
          </p:cNvPr>
          <p:cNvSpPr>
            <a:spLocks noGrp="1"/>
          </p:cNvSpPr>
          <p:nvPr>
            <p:ph type="title"/>
          </p:nvPr>
        </p:nvSpPr>
        <p:spPr>
          <a:xfrm>
            <a:off x="631824" y="659097"/>
            <a:ext cx="10810875" cy="654159"/>
          </a:xfrm>
        </p:spPr>
        <p:txBody>
          <a:bodyPr/>
          <a:lstStyle/>
          <a:p>
            <a:r>
              <a:rPr lang="en-US" sz="2700" dirty="0">
                <a:solidFill>
                  <a:schemeClr val="accent1"/>
                </a:solidFill>
              </a:rPr>
              <a:t>Item 1) Did parents and students attend the IEP meeting?</a:t>
            </a:r>
            <a:br>
              <a:rPr lang="en-US" sz="2700" dirty="0">
                <a:solidFill>
                  <a:schemeClr val="accent1"/>
                </a:solidFill>
              </a:rPr>
            </a:br>
            <a:r>
              <a:rPr lang="en-US" sz="2700" b="0" dirty="0">
                <a:solidFill>
                  <a:schemeClr val="accent1"/>
                </a:solidFill>
              </a:rPr>
              <a:t> </a:t>
            </a:r>
            <a:endParaRPr sz="2700" dirty="0">
              <a:solidFill>
                <a:schemeClr val="accent1"/>
              </a:solidFill>
            </a:endParaRPr>
          </a:p>
        </p:txBody>
      </p:sp>
      <p:pic>
        <p:nvPicPr>
          <p:cNvPr id="64" name="Picture 63">
            <a:extLst>
              <a:ext uri="{FF2B5EF4-FFF2-40B4-BE49-F238E27FC236}">
                <a16:creationId xmlns:a16="http://schemas.microsoft.com/office/drawing/2014/main" id="{47C7D085-7295-496F-0E67-5915592767DB}"/>
              </a:ext>
            </a:extLst>
          </p:cNvPr>
          <p:cNvPicPr>
            <a:picLocks noChangeAspect="1"/>
          </p:cNvPicPr>
          <p:nvPr/>
        </p:nvPicPr>
        <p:blipFill>
          <a:blip r:embed="rId3"/>
          <a:stretch>
            <a:fillRect/>
          </a:stretch>
        </p:blipFill>
        <p:spPr>
          <a:xfrm>
            <a:off x="9881748" y="6264130"/>
            <a:ext cx="1993260" cy="474519"/>
          </a:xfrm>
          <a:prstGeom prst="rect">
            <a:avLst/>
          </a:prstGeom>
        </p:spPr>
      </p:pic>
      <p:sp>
        <p:nvSpPr>
          <p:cNvPr id="7" name="Content Placeholder 2">
            <a:extLst>
              <a:ext uri="{FF2B5EF4-FFF2-40B4-BE49-F238E27FC236}">
                <a16:creationId xmlns:a16="http://schemas.microsoft.com/office/drawing/2014/main" id="{B8130E57-5B6C-7A04-A981-B93E68C1B2D5}"/>
              </a:ext>
            </a:extLst>
          </p:cNvPr>
          <p:cNvSpPr txBox="1">
            <a:spLocks/>
          </p:cNvSpPr>
          <p:nvPr/>
        </p:nvSpPr>
        <p:spPr>
          <a:xfrm>
            <a:off x="631824" y="2239800"/>
            <a:ext cx="11239935" cy="79064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36538" indent="-228600"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2pPr>
            <a:lvl3pPr marL="804863" indent="-284163" algn="l" defTabSz="914400" rtl="0" eaLnBrk="1" latinLnBrk="0" hangingPunct="1">
              <a:lnSpc>
                <a:spcPct val="90000"/>
              </a:lnSpc>
              <a:spcBef>
                <a:spcPts val="500"/>
              </a:spcBef>
              <a:buFont typeface="Wingdings" pitchFamily="2" charset="2"/>
              <a:buChar char="§"/>
              <a:tabLst/>
              <a:defRPr sz="2000" kern="1200">
                <a:solidFill>
                  <a:schemeClr val="tx1"/>
                </a:solidFill>
                <a:latin typeface="+mn-lt"/>
                <a:ea typeface="+mn-ea"/>
                <a:cs typeface="+mn-cs"/>
              </a:defRPr>
            </a:lvl3pPr>
            <a:lvl4pPr marL="1203325"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4pPr>
            <a:lvl5pPr marL="1544638" indent="-341313" algn="l" defTabSz="914400" rtl="0" eaLnBrk="1" latinLnBrk="0" hangingPunct="1">
              <a:lnSpc>
                <a:spcPct val="90000"/>
              </a:lnSpc>
              <a:spcBef>
                <a:spcPts val="500"/>
              </a:spcBef>
              <a:buFont typeface="Wingdings" pitchFamily="2" charset="2"/>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lvl="1" indent="0">
              <a:buNone/>
            </a:pPr>
            <a:r>
              <a:rPr lang="en-US" b="1" dirty="0">
                <a:solidFill>
                  <a:schemeClr val="accent1"/>
                </a:solidFill>
              </a:rPr>
              <a:t>SEAMLESS Findings</a:t>
            </a:r>
          </a:p>
          <a:p>
            <a:r>
              <a:rPr lang="en-US" sz="1800" dirty="0"/>
              <a:t>Parents and students were coded as present (1) or absent (0) from a </a:t>
            </a:r>
            <a:r>
              <a:rPr lang="en-US" sz="1800" i="1" dirty="0"/>
              <a:t>Participants</a:t>
            </a:r>
            <a:r>
              <a:rPr lang="en-US" sz="1800" dirty="0"/>
              <a:t> field, such as below.</a:t>
            </a:r>
            <a:endParaRPr lang="en-US" sz="1800" dirty="0">
              <a:cs typeface="Arial"/>
            </a:endParaRPr>
          </a:p>
          <a:p>
            <a:pPr marL="579438" lvl="1" indent="-342900">
              <a:buFont typeface="Arial" panose="020B0604020202020204" pitchFamily="34" charset="0"/>
              <a:buChar char="•"/>
            </a:pPr>
            <a:endParaRPr lang="en-US" dirty="0"/>
          </a:p>
          <a:p>
            <a:pPr marL="579438" lvl="1"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DA2E7DDA-85D8-CD1E-9E70-C86F98321AFA}"/>
              </a:ext>
            </a:extLst>
          </p:cNvPr>
          <p:cNvSpPr txBox="1"/>
          <p:nvPr/>
        </p:nvSpPr>
        <p:spPr>
          <a:xfrm>
            <a:off x="565758" y="1228909"/>
            <a:ext cx="11060483" cy="923330"/>
          </a:xfrm>
          <a:prstGeom prst="rect">
            <a:avLst/>
          </a:prstGeom>
          <a:solidFill>
            <a:schemeClr val="bg1">
              <a:lumMod val="95000"/>
            </a:schemeClr>
          </a:solidFill>
          <a:ln>
            <a:noFill/>
          </a:ln>
          <a:effectLst>
            <a:outerShdw blurRad="50800" dist="38100" dir="2700000" algn="tl" rotWithShape="0">
              <a:prstClr val="black">
                <a:alpha val="40000"/>
              </a:prstClr>
            </a:outerShdw>
          </a:effectLst>
        </p:spPr>
        <p:txBody>
          <a:bodyPr wrap="square" rtlCol="0">
            <a:spAutoFit/>
          </a:bodyPr>
          <a:lstStyle/>
          <a:p>
            <a:r>
              <a:rPr lang="en-US" dirty="0"/>
              <a:t>§300.321(a)(1) and 300.322 – The required members attended the IEP Team meeting or there was documentation of an excusal and written input if they were not in attendance or, in the case of the parent, there was documentation of repeated attempts to invite the parent. </a:t>
            </a:r>
          </a:p>
        </p:txBody>
      </p:sp>
      <p:pic>
        <p:nvPicPr>
          <p:cNvPr id="8" name="Picture 7">
            <a:extLst>
              <a:ext uri="{FF2B5EF4-FFF2-40B4-BE49-F238E27FC236}">
                <a16:creationId xmlns:a16="http://schemas.microsoft.com/office/drawing/2014/main" id="{21801BB9-70ED-ADA7-20C6-38F767654254}"/>
              </a:ext>
            </a:extLst>
          </p:cNvPr>
          <p:cNvPicPr>
            <a:picLocks noChangeAspect="1"/>
          </p:cNvPicPr>
          <p:nvPr/>
        </p:nvPicPr>
        <p:blipFill>
          <a:blip r:embed="rId4"/>
          <a:srcRect t="7712"/>
          <a:stretch>
            <a:fillRect/>
          </a:stretch>
        </p:blipFill>
        <p:spPr>
          <a:xfrm>
            <a:off x="3273995" y="4454994"/>
            <a:ext cx="7772400" cy="1726114"/>
          </a:xfrm>
          <a:prstGeom prst="rect">
            <a:avLst/>
          </a:prstGeom>
        </p:spPr>
      </p:pic>
      <p:sp>
        <p:nvSpPr>
          <p:cNvPr id="10" name="TextBox 9">
            <a:extLst>
              <a:ext uri="{FF2B5EF4-FFF2-40B4-BE49-F238E27FC236}">
                <a16:creationId xmlns:a16="http://schemas.microsoft.com/office/drawing/2014/main" id="{B3EA3932-014B-C3F1-E6A8-402B8353728D}"/>
              </a:ext>
            </a:extLst>
          </p:cNvPr>
          <p:cNvSpPr txBox="1"/>
          <p:nvPr/>
        </p:nvSpPr>
        <p:spPr>
          <a:xfrm>
            <a:off x="1499967" y="4560656"/>
            <a:ext cx="1165077" cy="523220"/>
          </a:xfrm>
          <a:prstGeom prst="rect">
            <a:avLst/>
          </a:prstGeom>
          <a:solidFill>
            <a:schemeClr val="bg1"/>
          </a:solidFill>
          <a:ln>
            <a:solidFill>
              <a:srgbClr val="C00000"/>
            </a:solidFill>
          </a:ln>
          <a:effectLst>
            <a:outerShdw blurRad="50800" dist="38100" dir="2700000" algn="tl" rotWithShape="0">
              <a:prstClr val="black">
                <a:alpha val="40000"/>
              </a:prstClr>
            </a:outerShdw>
          </a:effectLst>
        </p:spPr>
        <p:txBody>
          <a:bodyPr wrap="square" rtlCol="0">
            <a:spAutoFit/>
          </a:bodyPr>
          <a:lstStyle/>
          <a:p>
            <a:pPr algn="ctr"/>
            <a:r>
              <a:rPr lang="en-US" sz="1400">
                <a:solidFill>
                  <a:srgbClr val="C00000"/>
                </a:solidFill>
              </a:rPr>
              <a:t>Parent = 1 </a:t>
            </a:r>
          </a:p>
          <a:p>
            <a:pPr algn="ctr"/>
            <a:r>
              <a:rPr lang="en-US" sz="1400">
                <a:solidFill>
                  <a:srgbClr val="C00000"/>
                </a:solidFill>
              </a:rPr>
              <a:t>(present)</a:t>
            </a:r>
          </a:p>
        </p:txBody>
      </p:sp>
      <p:cxnSp>
        <p:nvCxnSpPr>
          <p:cNvPr id="12" name="Straight Arrow Connector 11">
            <a:extLst>
              <a:ext uri="{FF2B5EF4-FFF2-40B4-BE49-F238E27FC236}">
                <a16:creationId xmlns:a16="http://schemas.microsoft.com/office/drawing/2014/main" id="{C7BC20D3-68A4-BD42-A0FB-58CBC74C5CE1}"/>
              </a:ext>
            </a:extLst>
          </p:cNvPr>
          <p:cNvCxnSpPr>
            <a:cxnSpLocks/>
            <a:stCxn id="10" idx="3"/>
          </p:cNvCxnSpPr>
          <p:nvPr/>
        </p:nvCxnSpPr>
        <p:spPr>
          <a:xfrm>
            <a:off x="2665044" y="4822266"/>
            <a:ext cx="738316" cy="0"/>
          </a:xfrm>
          <a:prstGeom prst="straightConnector1">
            <a:avLst/>
          </a:prstGeom>
          <a:ln>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59C6D024-8241-03BD-792D-60A89C76C954}"/>
              </a:ext>
            </a:extLst>
          </p:cNvPr>
          <p:cNvSpPr txBox="1"/>
          <p:nvPr/>
        </p:nvSpPr>
        <p:spPr>
          <a:xfrm>
            <a:off x="1499967" y="5451148"/>
            <a:ext cx="1165077" cy="523220"/>
          </a:xfrm>
          <a:prstGeom prst="rect">
            <a:avLst/>
          </a:prstGeom>
          <a:solidFill>
            <a:schemeClr val="bg1"/>
          </a:solidFill>
          <a:ln>
            <a:solidFill>
              <a:srgbClr val="C00000"/>
            </a:solidFill>
          </a:ln>
          <a:effectLst>
            <a:outerShdw blurRad="50800" dist="38100" dir="2700000" algn="tl" rotWithShape="0">
              <a:prstClr val="black">
                <a:alpha val="40000"/>
              </a:prstClr>
            </a:outerShdw>
          </a:effectLst>
        </p:spPr>
        <p:txBody>
          <a:bodyPr wrap="square" rtlCol="0">
            <a:spAutoFit/>
          </a:bodyPr>
          <a:lstStyle/>
          <a:p>
            <a:pPr algn="ctr"/>
            <a:r>
              <a:rPr lang="en-US" sz="1400">
                <a:solidFill>
                  <a:srgbClr val="C00000"/>
                </a:solidFill>
              </a:rPr>
              <a:t>Student = 0 </a:t>
            </a:r>
          </a:p>
          <a:p>
            <a:pPr algn="ctr"/>
            <a:r>
              <a:rPr lang="en-US" sz="1400">
                <a:solidFill>
                  <a:srgbClr val="C00000"/>
                </a:solidFill>
              </a:rPr>
              <a:t>(absent)</a:t>
            </a:r>
          </a:p>
        </p:txBody>
      </p:sp>
      <p:sp>
        <p:nvSpPr>
          <p:cNvPr id="6" name="TextBox 5">
            <a:extLst>
              <a:ext uri="{FF2B5EF4-FFF2-40B4-BE49-F238E27FC236}">
                <a16:creationId xmlns:a16="http://schemas.microsoft.com/office/drawing/2014/main" id="{6688E30E-F466-3AD0-3490-A58A96DCF7B0}"/>
              </a:ext>
            </a:extLst>
          </p:cNvPr>
          <p:cNvSpPr txBox="1"/>
          <p:nvPr/>
        </p:nvSpPr>
        <p:spPr>
          <a:xfrm>
            <a:off x="631824" y="3052126"/>
            <a:ext cx="5083175" cy="1200329"/>
          </a:xfrm>
          <a:prstGeom prst="rect">
            <a:avLst/>
          </a:prstGeom>
          <a:noFill/>
        </p:spPr>
        <p:txBody>
          <a:bodyPr wrap="square" rtlCol="0">
            <a:spAutoFit/>
          </a:bodyPr>
          <a:lstStyle/>
          <a:p>
            <a:pPr indent="-220662"/>
            <a:r>
              <a:rPr lang="en-US" b="1" dirty="0"/>
              <a:t>Parents were absent from:</a:t>
            </a:r>
          </a:p>
          <a:p>
            <a:pPr marL="579438" lvl="1" indent="-342900">
              <a:buFont typeface="Arial" panose="020B0604020202020204" pitchFamily="34" charset="0"/>
              <a:buChar char="•"/>
            </a:pPr>
            <a:r>
              <a:rPr lang="en-US" i="1" dirty="0"/>
              <a:t>MI ISD 1: </a:t>
            </a:r>
            <a:r>
              <a:rPr lang="en-US" b="1" dirty="0"/>
              <a:t>14%</a:t>
            </a:r>
            <a:r>
              <a:rPr lang="en-US" dirty="0"/>
              <a:t> IEP team meetings.</a:t>
            </a:r>
          </a:p>
          <a:p>
            <a:pPr marL="579438" lvl="1" indent="-342900">
              <a:buFont typeface="Arial" panose="020B0604020202020204" pitchFamily="34" charset="0"/>
              <a:buChar char="•"/>
            </a:pPr>
            <a:r>
              <a:rPr lang="en-US" i="1" dirty="0"/>
              <a:t>MI ISD 2:</a:t>
            </a:r>
            <a:r>
              <a:rPr lang="en-US" b="1" dirty="0"/>
              <a:t> 27%</a:t>
            </a:r>
            <a:r>
              <a:rPr lang="en-US" dirty="0"/>
              <a:t> IEP team meetings.</a:t>
            </a:r>
          </a:p>
          <a:p>
            <a:pPr marL="579438" lvl="1" indent="-342900">
              <a:buFont typeface="Arial" panose="020B0604020202020204" pitchFamily="34" charset="0"/>
              <a:buChar char="•"/>
            </a:pPr>
            <a:r>
              <a:rPr lang="en-US" i="1" dirty="0"/>
              <a:t>MI ISD 3:</a:t>
            </a:r>
            <a:r>
              <a:rPr lang="en-US" b="1" dirty="0"/>
              <a:t> 21%</a:t>
            </a:r>
            <a:r>
              <a:rPr lang="en-US" dirty="0"/>
              <a:t> IEP team meetings.</a:t>
            </a:r>
            <a:endParaRPr lang="en-US" b="1" dirty="0"/>
          </a:p>
        </p:txBody>
      </p:sp>
      <p:sp>
        <p:nvSpPr>
          <p:cNvPr id="9" name="TextBox 8">
            <a:extLst>
              <a:ext uri="{FF2B5EF4-FFF2-40B4-BE49-F238E27FC236}">
                <a16:creationId xmlns:a16="http://schemas.microsoft.com/office/drawing/2014/main" id="{BBBB5E2E-7E7B-1142-92B6-3B6FF1564701}"/>
              </a:ext>
            </a:extLst>
          </p:cNvPr>
          <p:cNvSpPr txBox="1"/>
          <p:nvPr/>
        </p:nvSpPr>
        <p:spPr>
          <a:xfrm>
            <a:off x="6141647" y="3052125"/>
            <a:ext cx="5484594" cy="1200329"/>
          </a:xfrm>
          <a:prstGeom prst="rect">
            <a:avLst/>
          </a:prstGeom>
          <a:noFill/>
        </p:spPr>
        <p:txBody>
          <a:bodyPr wrap="square" rtlCol="0">
            <a:spAutoFit/>
          </a:bodyPr>
          <a:lstStyle/>
          <a:p>
            <a:pPr indent="-220662"/>
            <a:r>
              <a:rPr lang="en-US" b="1" dirty="0"/>
              <a:t>Age-appropriate students were absent from:</a:t>
            </a:r>
          </a:p>
          <a:p>
            <a:pPr marL="579438" lvl="1" indent="-342900">
              <a:buFont typeface="Arial" panose="020B0604020202020204" pitchFamily="34" charset="0"/>
              <a:buChar char="•"/>
            </a:pPr>
            <a:r>
              <a:rPr lang="en-US" i="1" dirty="0"/>
              <a:t>MI ISD 1: </a:t>
            </a:r>
            <a:r>
              <a:rPr lang="en-US" b="1" dirty="0"/>
              <a:t>2%</a:t>
            </a:r>
            <a:r>
              <a:rPr lang="en-US" dirty="0"/>
              <a:t> IEP team meetings.</a:t>
            </a:r>
          </a:p>
          <a:p>
            <a:pPr marL="579438" lvl="1" indent="-342900">
              <a:buFont typeface="Arial" panose="020B0604020202020204" pitchFamily="34" charset="0"/>
              <a:buChar char="•"/>
            </a:pPr>
            <a:r>
              <a:rPr lang="en-US" i="1" dirty="0"/>
              <a:t>MI ISD 2:</a:t>
            </a:r>
            <a:r>
              <a:rPr lang="en-US" dirty="0"/>
              <a:t> </a:t>
            </a:r>
            <a:r>
              <a:rPr lang="en-US" b="1" dirty="0"/>
              <a:t>1%</a:t>
            </a:r>
            <a:r>
              <a:rPr lang="en-US" dirty="0"/>
              <a:t> IEP team meetings.</a:t>
            </a:r>
          </a:p>
          <a:p>
            <a:pPr marL="579438" lvl="1" indent="-342900">
              <a:buFont typeface="Arial" panose="020B0604020202020204" pitchFamily="34" charset="0"/>
              <a:buChar char="•"/>
            </a:pPr>
            <a:r>
              <a:rPr lang="en-US" i="1" dirty="0"/>
              <a:t>MI ISD 3:</a:t>
            </a:r>
            <a:r>
              <a:rPr lang="en-US" b="1" dirty="0"/>
              <a:t> 12%</a:t>
            </a:r>
            <a:r>
              <a:rPr lang="en-US" dirty="0"/>
              <a:t> IEP team meetings.</a:t>
            </a:r>
          </a:p>
        </p:txBody>
      </p:sp>
      <p:sp>
        <p:nvSpPr>
          <p:cNvPr id="11" name="Title 1">
            <a:extLst>
              <a:ext uri="{FF2B5EF4-FFF2-40B4-BE49-F238E27FC236}">
                <a16:creationId xmlns:a16="http://schemas.microsoft.com/office/drawing/2014/main" id="{555C4A03-1229-3BC7-020A-F59284811FB9}"/>
              </a:ext>
            </a:extLst>
          </p:cNvPr>
          <p:cNvSpPr txBox="1">
            <a:spLocks/>
          </p:cNvSpPr>
          <p:nvPr/>
        </p:nvSpPr>
        <p:spPr>
          <a:xfrm>
            <a:off x="631824" y="132398"/>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(Example Records Review) </a:t>
            </a:r>
          </a:p>
        </p:txBody>
      </p:sp>
    </p:spTree>
    <p:extLst>
      <p:ext uri="{BB962C8B-B14F-4D97-AF65-F5344CB8AC3E}">
        <p14:creationId xmlns:p14="http://schemas.microsoft.com/office/powerpoint/2010/main" val="406164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2429E-3F3F-885D-F312-4B9FDAFF87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8A9217-BAB3-EDE7-411B-DAB1A4061169}"/>
              </a:ext>
            </a:extLst>
          </p:cNvPr>
          <p:cNvSpPr>
            <a:spLocks noGrp="1"/>
          </p:cNvSpPr>
          <p:nvPr>
            <p:ph type="title"/>
          </p:nvPr>
        </p:nvSpPr>
        <p:spPr>
          <a:xfrm>
            <a:off x="631825" y="519193"/>
            <a:ext cx="9966158" cy="1209562"/>
          </a:xfrm>
        </p:spPr>
        <p:txBody>
          <a:bodyPr/>
          <a:lstStyle/>
          <a:p>
            <a:r>
              <a:rPr lang="en-US" dirty="0">
                <a:solidFill>
                  <a:schemeClr val="accent1"/>
                </a:solidFill>
              </a:rPr>
              <a:t>Item 1C) If parents did not attend IEP meeting, were they invited early enough to reasonably attend?</a:t>
            </a:r>
            <a:br>
              <a:rPr lang="en-US" dirty="0">
                <a:solidFill>
                  <a:schemeClr val="accent1"/>
                </a:solidFill>
              </a:rPr>
            </a:br>
            <a:endParaRPr lang="en-US" b="0" dirty="0">
              <a:solidFill>
                <a:schemeClr val="accent1"/>
              </a:solidFill>
            </a:endParaRPr>
          </a:p>
        </p:txBody>
      </p:sp>
      <p:sp>
        <p:nvSpPr>
          <p:cNvPr id="4" name="TextBox 3">
            <a:extLst>
              <a:ext uri="{FF2B5EF4-FFF2-40B4-BE49-F238E27FC236}">
                <a16:creationId xmlns:a16="http://schemas.microsoft.com/office/drawing/2014/main" id="{07607AD5-BE7B-E60E-00DD-03BF7502F413}"/>
              </a:ext>
            </a:extLst>
          </p:cNvPr>
          <p:cNvSpPr txBox="1"/>
          <p:nvPr/>
        </p:nvSpPr>
        <p:spPr>
          <a:xfrm>
            <a:off x="451660" y="1394319"/>
            <a:ext cx="11217488"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dirty="0"/>
              <a:t>§300.322(a)(1),(2) – If the parent(s) were not in attendance, is there evidence they were invited early enough to ensure they would have an opportunity to attend…? How early was the parent invited? </a:t>
            </a:r>
          </a:p>
        </p:txBody>
      </p:sp>
      <p:pic>
        <p:nvPicPr>
          <p:cNvPr id="11" name="Picture 10">
            <a:extLst>
              <a:ext uri="{FF2B5EF4-FFF2-40B4-BE49-F238E27FC236}">
                <a16:creationId xmlns:a16="http://schemas.microsoft.com/office/drawing/2014/main" id="{C0D9758D-4C38-C821-E6BD-CC85F4FC64AE}"/>
              </a:ext>
            </a:extLst>
          </p:cNvPr>
          <p:cNvPicPr>
            <a:picLocks noChangeAspect="1"/>
          </p:cNvPicPr>
          <p:nvPr/>
        </p:nvPicPr>
        <p:blipFill>
          <a:blip r:embed="rId3"/>
          <a:stretch>
            <a:fillRect/>
          </a:stretch>
        </p:blipFill>
        <p:spPr>
          <a:xfrm>
            <a:off x="9881748" y="6264130"/>
            <a:ext cx="1993260" cy="474519"/>
          </a:xfrm>
          <a:prstGeom prst="rect">
            <a:avLst/>
          </a:prstGeom>
        </p:spPr>
      </p:pic>
      <p:graphicFrame>
        <p:nvGraphicFramePr>
          <p:cNvPr id="3" name="Table 2">
            <a:extLst>
              <a:ext uri="{FF2B5EF4-FFF2-40B4-BE49-F238E27FC236}">
                <a16:creationId xmlns:a16="http://schemas.microsoft.com/office/drawing/2014/main" id="{E9CBE1F2-B9A9-AF7E-341C-AC55E3D866B6}"/>
              </a:ext>
            </a:extLst>
          </p:cNvPr>
          <p:cNvGraphicFramePr>
            <a:graphicFrameLocks noGrp="1"/>
          </p:cNvGraphicFramePr>
          <p:nvPr>
            <p:extLst>
              <p:ext uri="{D42A27DB-BD31-4B8C-83A1-F6EECF244321}">
                <p14:modId xmlns:p14="http://schemas.microsoft.com/office/powerpoint/2010/main" val="4175356327"/>
              </p:ext>
            </p:extLst>
          </p:nvPr>
        </p:nvGraphicFramePr>
        <p:xfrm>
          <a:off x="451660" y="2213040"/>
          <a:ext cx="11233835" cy="3789680"/>
        </p:xfrm>
        <a:graphic>
          <a:graphicData uri="http://schemas.openxmlformats.org/drawingml/2006/table">
            <a:tbl>
              <a:tblPr firstRow="1" bandRow="1">
                <a:tableStyleId>{5C22544A-7EE6-4342-B048-85BDC9FD1C3A}</a:tableStyleId>
              </a:tblPr>
              <a:tblGrid>
                <a:gridCol w="3434540">
                  <a:extLst>
                    <a:ext uri="{9D8B030D-6E8A-4147-A177-3AD203B41FA5}">
                      <a16:colId xmlns:a16="http://schemas.microsoft.com/office/drawing/2014/main" val="3824731415"/>
                    </a:ext>
                  </a:extLst>
                </a:gridCol>
                <a:gridCol w="3792071">
                  <a:extLst>
                    <a:ext uri="{9D8B030D-6E8A-4147-A177-3AD203B41FA5}">
                      <a16:colId xmlns:a16="http://schemas.microsoft.com/office/drawing/2014/main" val="1623476339"/>
                    </a:ext>
                  </a:extLst>
                </a:gridCol>
                <a:gridCol w="4007224">
                  <a:extLst>
                    <a:ext uri="{9D8B030D-6E8A-4147-A177-3AD203B41FA5}">
                      <a16:colId xmlns:a16="http://schemas.microsoft.com/office/drawing/2014/main" val="1268989570"/>
                    </a:ext>
                  </a:extLst>
                </a:gridCol>
              </a:tblGrid>
              <a:tr h="370840">
                <a:tc>
                  <a:txBody>
                    <a:bodyPr/>
                    <a:lstStyle/>
                    <a:p>
                      <a:r>
                        <a:rPr lang="en-US" dirty="0"/>
                        <a:t>SEAMLESS Findings</a:t>
                      </a:r>
                    </a:p>
                  </a:txBody>
                  <a:tcPr/>
                </a:tc>
                <a:tc>
                  <a:txBody>
                    <a:bodyPr/>
                    <a:lstStyle/>
                    <a:p>
                      <a:r>
                        <a:rPr lang="en-US" dirty="0"/>
                        <a:t>MI ISD #1</a:t>
                      </a:r>
                    </a:p>
                  </a:txBody>
                  <a:tcPr/>
                </a:tc>
                <a:tc>
                  <a:txBody>
                    <a:bodyPr/>
                    <a:lstStyle/>
                    <a:p>
                      <a:r>
                        <a:rPr lang="en-US" dirty="0"/>
                        <a:t>MI ISD #3</a:t>
                      </a:r>
                    </a:p>
                  </a:txBody>
                  <a:tcPr/>
                </a:tc>
                <a:extLst>
                  <a:ext uri="{0D108BD9-81ED-4DB2-BD59-A6C34878D82A}">
                    <a16:rowId xmlns:a16="http://schemas.microsoft.com/office/drawing/2014/main" val="3948861450"/>
                  </a:ext>
                </a:extLst>
              </a:tr>
              <a:tr h="370840">
                <a:tc>
                  <a:txBody>
                    <a:bodyPr/>
                    <a:lstStyle/>
                    <a:p>
                      <a:r>
                        <a:rPr lang="en-US" dirty="0"/>
                        <a:t>Average </a:t>
                      </a:r>
                      <a:r>
                        <a:rPr lang="en-US" u="sng" dirty="0"/>
                        <a:t>first</a:t>
                      </a:r>
                      <a:r>
                        <a:rPr lang="en-US" u="none" dirty="0"/>
                        <a:t> invite to parents</a:t>
                      </a:r>
                      <a:endParaRPr lang="en-US" dirty="0"/>
                    </a:p>
                  </a:txBody>
                  <a:tcPr/>
                </a:tc>
                <a:tc>
                  <a:txBody>
                    <a:bodyPr/>
                    <a:lstStyle/>
                    <a:p>
                      <a:r>
                        <a:rPr lang="en-US" sz="1600" b="1" dirty="0"/>
                        <a:t>21</a:t>
                      </a:r>
                      <a:r>
                        <a:rPr lang="en-US" sz="1600" dirty="0"/>
                        <a:t> days before the IEP meeting.</a:t>
                      </a:r>
                    </a:p>
                  </a:txBody>
                  <a:tcPr/>
                </a:tc>
                <a:tc>
                  <a:txBody>
                    <a:bodyPr/>
                    <a:lstStyle/>
                    <a:p>
                      <a:r>
                        <a:rPr lang="en-US" sz="1600" b="1" dirty="0"/>
                        <a:t>17</a:t>
                      </a:r>
                      <a:r>
                        <a:rPr lang="en-US" sz="1600" dirty="0"/>
                        <a:t> days before the IEP meeting.</a:t>
                      </a:r>
                    </a:p>
                  </a:txBody>
                  <a:tcPr/>
                </a:tc>
                <a:extLst>
                  <a:ext uri="{0D108BD9-81ED-4DB2-BD59-A6C34878D82A}">
                    <a16:rowId xmlns:a16="http://schemas.microsoft.com/office/drawing/2014/main" val="3860544471"/>
                  </a:ext>
                </a:extLst>
              </a:tr>
              <a:tr h="370840">
                <a:tc>
                  <a:txBody>
                    <a:bodyPr/>
                    <a:lstStyle/>
                    <a:p>
                      <a:r>
                        <a:rPr lang="en-US" dirty="0"/>
                        <a:t>Did the timing of the </a:t>
                      </a:r>
                      <a:r>
                        <a:rPr lang="en-US" u="sng" dirty="0"/>
                        <a:t>first</a:t>
                      </a:r>
                      <a:r>
                        <a:rPr lang="en-US" dirty="0"/>
                        <a:t> invite differ for parents who did or did not attend?</a:t>
                      </a:r>
                    </a:p>
                  </a:txBody>
                  <a:tcPr/>
                </a:tc>
                <a:tc>
                  <a:txBody>
                    <a:bodyPr/>
                    <a:lstStyle/>
                    <a:p>
                      <a:r>
                        <a:rPr lang="en-US" sz="1600" b="1" dirty="0"/>
                        <a:t>No</a:t>
                      </a:r>
                      <a:r>
                        <a:rPr lang="en-US" sz="1600" dirty="0"/>
                        <a:t> significant differences in timing of </a:t>
                      </a:r>
                      <a:r>
                        <a:rPr lang="en-US" sz="1600" u="none" dirty="0"/>
                        <a:t>first</a:t>
                      </a:r>
                      <a:r>
                        <a:rPr lang="en-US" sz="1600" dirty="0"/>
                        <a:t> meeting invite.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No</a:t>
                      </a:r>
                      <a:r>
                        <a:rPr lang="en-US" sz="1600" dirty="0"/>
                        <a:t> significant differences in timing of </a:t>
                      </a:r>
                      <a:r>
                        <a:rPr lang="en-US" sz="1600" u="none" dirty="0"/>
                        <a:t>first</a:t>
                      </a:r>
                      <a:r>
                        <a:rPr lang="en-US" sz="1600" dirty="0"/>
                        <a:t> meeting invite.</a:t>
                      </a:r>
                    </a:p>
                  </a:txBody>
                  <a:tcPr/>
                </a:tc>
                <a:extLst>
                  <a:ext uri="{0D108BD9-81ED-4DB2-BD59-A6C34878D82A}">
                    <a16:rowId xmlns:a16="http://schemas.microsoft.com/office/drawing/2014/main" val="247205135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Average </a:t>
                      </a:r>
                      <a:r>
                        <a:rPr lang="en-US" u="sng" dirty="0"/>
                        <a:t>last</a:t>
                      </a:r>
                      <a:r>
                        <a:rPr lang="en-US" u="none" dirty="0"/>
                        <a:t> invite to parents</a:t>
                      </a:r>
                      <a:endParaRPr lang="en-US" dirty="0"/>
                    </a:p>
                  </a:txBody>
                  <a:tcPr/>
                </a:tc>
                <a:tc>
                  <a:txBody>
                    <a:bodyPr/>
                    <a:lstStyle/>
                    <a:p>
                      <a:r>
                        <a:rPr lang="en-US" sz="1600" b="1" dirty="0"/>
                        <a:t>7</a:t>
                      </a:r>
                      <a:r>
                        <a:rPr lang="en-US" sz="1600" dirty="0"/>
                        <a:t> days before the IEP meeting.</a:t>
                      </a:r>
                      <a:endParaRPr lang="en-US" sz="16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C00000"/>
                          </a:solidFill>
                        </a:rPr>
                        <a:t>25% contained last invitation dates that fell </a:t>
                      </a:r>
                      <a:r>
                        <a:rPr lang="en-US" sz="1600" b="1" dirty="0">
                          <a:solidFill>
                            <a:srgbClr val="C00000"/>
                          </a:solidFill>
                        </a:rPr>
                        <a:t>on or</a:t>
                      </a:r>
                      <a:r>
                        <a:rPr lang="en-US" sz="1600" dirty="0">
                          <a:solidFill>
                            <a:srgbClr val="C00000"/>
                          </a:solidFill>
                        </a:rPr>
                        <a:t> </a:t>
                      </a:r>
                      <a:r>
                        <a:rPr lang="en-US" sz="1600" b="1" dirty="0">
                          <a:solidFill>
                            <a:srgbClr val="C00000"/>
                          </a:solidFill>
                        </a:rPr>
                        <a:t>after</a:t>
                      </a:r>
                      <a:r>
                        <a:rPr lang="en-US" sz="1600" dirty="0">
                          <a:solidFill>
                            <a:srgbClr val="C00000"/>
                          </a:solidFill>
                        </a:rPr>
                        <a:t> the IEP meeting date listed.</a:t>
                      </a:r>
                    </a:p>
                  </a:txBody>
                  <a:tcPr/>
                </a:tc>
                <a:tc>
                  <a:txBody>
                    <a:bodyPr/>
                    <a:lstStyle/>
                    <a:p>
                      <a:r>
                        <a:rPr lang="en-US" sz="1600" b="1" dirty="0"/>
                        <a:t>6</a:t>
                      </a:r>
                      <a:r>
                        <a:rPr lang="en-US" sz="1600" dirty="0"/>
                        <a:t> days before the IEP meeting.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&lt;1% contained last invitation dates that fell </a:t>
                      </a:r>
                      <a:r>
                        <a:rPr lang="en-US" sz="1600" b="1" dirty="0">
                          <a:solidFill>
                            <a:schemeClr val="tx1"/>
                          </a:solidFill>
                        </a:rPr>
                        <a:t>on or</a:t>
                      </a:r>
                      <a:r>
                        <a:rPr lang="en-US" sz="1600" dirty="0">
                          <a:solidFill>
                            <a:schemeClr val="tx1"/>
                          </a:solidFill>
                        </a:rPr>
                        <a:t> </a:t>
                      </a:r>
                      <a:r>
                        <a:rPr lang="en-US" sz="1600" b="1" dirty="0">
                          <a:solidFill>
                            <a:schemeClr val="tx1"/>
                          </a:solidFill>
                        </a:rPr>
                        <a:t>after</a:t>
                      </a:r>
                      <a:r>
                        <a:rPr lang="en-US" sz="1600" dirty="0">
                          <a:solidFill>
                            <a:schemeClr val="tx1"/>
                          </a:solidFill>
                        </a:rPr>
                        <a:t> the IEP meeting date listed.</a:t>
                      </a:r>
                      <a:endParaRPr lang="en-US" sz="1600" i="1" dirty="0">
                        <a:solidFill>
                          <a:schemeClr val="tx1"/>
                        </a:solidFill>
                      </a:endParaRPr>
                    </a:p>
                  </a:txBody>
                  <a:tcPr/>
                </a:tc>
                <a:extLst>
                  <a:ext uri="{0D108BD9-81ED-4DB2-BD59-A6C34878D82A}">
                    <a16:rowId xmlns:a16="http://schemas.microsoft.com/office/drawing/2014/main" val="2177731559"/>
                  </a:ext>
                </a:extLst>
              </a:tr>
              <a:tr h="370840">
                <a:tc>
                  <a:txBody>
                    <a:bodyPr/>
                    <a:lstStyle/>
                    <a:p>
                      <a:r>
                        <a:rPr lang="en-US" dirty="0"/>
                        <a:t>Did the timing of the </a:t>
                      </a:r>
                      <a:r>
                        <a:rPr lang="en-US" u="sng" dirty="0"/>
                        <a:t>last</a:t>
                      </a:r>
                      <a:r>
                        <a:rPr lang="en-US" dirty="0"/>
                        <a:t> invite differ for parents who did or did not attend?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none" dirty="0">
                          <a:solidFill>
                            <a:srgbClr val="C00000"/>
                          </a:solidFill>
                        </a:rPr>
                        <a:t>Last</a:t>
                      </a:r>
                      <a:r>
                        <a:rPr lang="en-US" sz="1600" dirty="0">
                          <a:solidFill>
                            <a:srgbClr val="C00000"/>
                          </a:solidFill>
                        </a:rPr>
                        <a:t> invitations for non-attenders were sent </a:t>
                      </a:r>
                      <a:r>
                        <a:rPr lang="en-US" sz="1600" b="1" dirty="0">
                          <a:solidFill>
                            <a:srgbClr val="C00000"/>
                          </a:solidFill>
                        </a:rPr>
                        <a:t>significantly closer </a:t>
                      </a:r>
                      <a:r>
                        <a:rPr lang="en-US" sz="1600" dirty="0">
                          <a:solidFill>
                            <a:srgbClr val="C00000"/>
                          </a:solidFill>
                        </a:rPr>
                        <a:t>to the IEP meeting date than IEPs where parent attended.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No</a:t>
                      </a:r>
                      <a:r>
                        <a:rPr lang="en-US" sz="1600" dirty="0"/>
                        <a:t> significant differences in timing of </a:t>
                      </a:r>
                      <a:r>
                        <a:rPr lang="en-US" sz="1600" u="none" dirty="0"/>
                        <a:t>last</a:t>
                      </a:r>
                      <a:r>
                        <a:rPr lang="en-US" sz="1600" dirty="0"/>
                        <a:t> meeting invite.</a:t>
                      </a:r>
                    </a:p>
                  </a:txBody>
                  <a:tcPr/>
                </a:tc>
                <a:extLst>
                  <a:ext uri="{0D108BD9-81ED-4DB2-BD59-A6C34878D82A}">
                    <a16:rowId xmlns:a16="http://schemas.microsoft.com/office/drawing/2014/main" val="1084570479"/>
                  </a:ext>
                </a:extLst>
              </a:tr>
            </a:tbl>
          </a:graphicData>
        </a:graphic>
      </p:graphicFrame>
      <p:sp>
        <p:nvSpPr>
          <p:cNvPr id="5" name="TextBox 4">
            <a:extLst>
              <a:ext uri="{FF2B5EF4-FFF2-40B4-BE49-F238E27FC236}">
                <a16:creationId xmlns:a16="http://schemas.microsoft.com/office/drawing/2014/main" id="{81B6285A-706C-B93D-6D44-73C84C38D97A}"/>
              </a:ext>
            </a:extLst>
          </p:cNvPr>
          <p:cNvSpPr txBox="1"/>
          <p:nvPr/>
        </p:nvSpPr>
        <p:spPr>
          <a:xfrm>
            <a:off x="4276165" y="6347500"/>
            <a:ext cx="4854214" cy="307777"/>
          </a:xfrm>
          <a:prstGeom prst="rect">
            <a:avLst/>
          </a:prstGeom>
          <a:noFill/>
        </p:spPr>
        <p:txBody>
          <a:bodyPr wrap="none" rtlCol="0">
            <a:spAutoFit/>
          </a:bodyPr>
          <a:lstStyle/>
          <a:p>
            <a:r>
              <a:rPr lang="en-US" sz="1400" i="1" dirty="0"/>
              <a:t>*This information was not available in IEPs from MI ISD #2</a:t>
            </a:r>
          </a:p>
        </p:txBody>
      </p:sp>
      <p:sp>
        <p:nvSpPr>
          <p:cNvPr id="7" name="Title 1">
            <a:extLst>
              <a:ext uri="{FF2B5EF4-FFF2-40B4-BE49-F238E27FC236}">
                <a16:creationId xmlns:a16="http://schemas.microsoft.com/office/drawing/2014/main" id="{CA2DEA5A-46A4-119E-EC6D-8C302210264A}"/>
              </a:ext>
            </a:extLst>
          </p:cNvPr>
          <p:cNvSpPr txBox="1">
            <a:spLocks/>
          </p:cNvSpPr>
          <p:nvPr/>
        </p:nvSpPr>
        <p:spPr>
          <a:xfrm>
            <a:off x="631825" y="119351"/>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(Example Records Review)</a:t>
            </a:r>
          </a:p>
        </p:txBody>
      </p:sp>
    </p:spTree>
    <p:extLst>
      <p:ext uri="{BB962C8B-B14F-4D97-AF65-F5344CB8AC3E}">
        <p14:creationId xmlns:p14="http://schemas.microsoft.com/office/powerpoint/2010/main" val="745731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34EC9C45-36B7-14AD-8526-FE68BC4F2B70}"/>
              </a:ext>
            </a:extLst>
          </p:cNvPr>
          <p:cNvPicPr>
            <a:picLocks noChangeAspect="1"/>
          </p:cNvPicPr>
          <p:nvPr/>
        </p:nvPicPr>
        <p:blipFill>
          <a:blip r:embed="rId3"/>
          <a:stretch>
            <a:fillRect/>
          </a:stretch>
        </p:blipFill>
        <p:spPr>
          <a:xfrm>
            <a:off x="9881748" y="6264130"/>
            <a:ext cx="1993260" cy="474519"/>
          </a:xfrm>
          <a:prstGeom prst="rect">
            <a:avLst/>
          </a:prstGeom>
        </p:spPr>
      </p:pic>
      <p:grpSp>
        <p:nvGrpSpPr>
          <p:cNvPr id="45" name="Group 44">
            <a:extLst>
              <a:ext uri="{FF2B5EF4-FFF2-40B4-BE49-F238E27FC236}">
                <a16:creationId xmlns:a16="http://schemas.microsoft.com/office/drawing/2014/main" id="{7618FD2E-9586-5D6D-F544-EB378F415248}"/>
              </a:ext>
            </a:extLst>
          </p:cNvPr>
          <p:cNvGrpSpPr/>
          <p:nvPr/>
        </p:nvGrpSpPr>
        <p:grpSpPr>
          <a:xfrm>
            <a:off x="226142" y="1055534"/>
            <a:ext cx="11739716" cy="5171768"/>
            <a:chOff x="226142" y="1055534"/>
            <a:chExt cx="11739716" cy="5171768"/>
          </a:xfrm>
        </p:grpSpPr>
        <p:grpSp>
          <p:nvGrpSpPr>
            <p:cNvPr id="25" name="Group 24">
              <a:extLst>
                <a:ext uri="{FF2B5EF4-FFF2-40B4-BE49-F238E27FC236}">
                  <a16:creationId xmlns:a16="http://schemas.microsoft.com/office/drawing/2014/main" id="{3363D870-1F3D-040E-675E-70CC1D87CD96}"/>
                </a:ext>
              </a:extLst>
            </p:cNvPr>
            <p:cNvGrpSpPr/>
            <p:nvPr/>
          </p:nvGrpSpPr>
          <p:grpSpPr>
            <a:xfrm>
              <a:off x="226142" y="1055534"/>
              <a:ext cx="11739716" cy="5171768"/>
              <a:chOff x="226142" y="1061884"/>
              <a:chExt cx="11739716" cy="5171768"/>
            </a:xfrm>
          </p:grpSpPr>
          <p:pic>
            <p:nvPicPr>
              <p:cNvPr id="6" name="Picture 5">
                <a:extLst>
                  <a:ext uri="{FF2B5EF4-FFF2-40B4-BE49-F238E27FC236}">
                    <a16:creationId xmlns:a16="http://schemas.microsoft.com/office/drawing/2014/main" id="{BE70BBC4-71F5-CB43-229D-03F625F32633}"/>
                  </a:ext>
                </a:extLst>
              </p:cNvPr>
              <p:cNvPicPr>
                <a:picLocks noChangeAspect="1"/>
              </p:cNvPicPr>
              <p:nvPr/>
            </p:nvPicPr>
            <p:blipFill>
              <a:blip r:embed="rId4"/>
              <a:srcRect l="87197" t="12017" r="651" b="1024"/>
              <a:stretch>
                <a:fillRect/>
              </a:stretch>
            </p:blipFill>
            <p:spPr>
              <a:xfrm>
                <a:off x="10520516" y="1061884"/>
                <a:ext cx="1445342" cy="5171768"/>
              </a:xfrm>
              <a:prstGeom prst="rect">
                <a:avLst/>
              </a:prstGeom>
            </p:spPr>
          </p:pic>
          <p:pic>
            <p:nvPicPr>
              <p:cNvPr id="7" name="Picture 6">
                <a:extLst>
                  <a:ext uri="{FF2B5EF4-FFF2-40B4-BE49-F238E27FC236}">
                    <a16:creationId xmlns:a16="http://schemas.microsoft.com/office/drawing/2014/main" id="{225F515A-11B5-7BF2-56B3-BC4FF48B5DC6}"/>
                  </a:ext>
                </a:extLst>
              </p:cNvPr>
              <p:cNvPicPr>
                <a:picLocks noChangeAspect="1"/>
              </p:cNvPicPr>
              <p:nvPr/>
            </p:nvPicPr>
            <p:blipFill>
              <a:blip r:embed="rId4"/>
              <a:srcRect l="568" t="14129" r="12885" b="1023"/>
              <a:stretch>
                <a:fillRect/>
              </a:stretch>
            </p:blipFill>
            <p:spPr>
              <a:xfrm>
                <a:off x="226142" y="1187450"/>
                <a:ext cx="10294374" cy="5046201"/>
              </a:xfrm>
              <a:prstGeom prst="rect">
                <a:avLst/>
              </a:prstGeom>
            </p:spPr>
          </p:pic>
          <p:sp>
            <p:nvSpPr>
              <p:cNvPr id="9" name="Rounded Rectangle 8">
                <a:extLst>
                  <a:ext uri="{FF2B5EF4-FFF2-40B4-BE49-F238E27FC236}">
                    <a16:creationId xmlns:a16="http://schemas.microsoft.com/office/drawing/2014/main" id="{19C2EA6D-7D03-97ED-749C-52C2E7A39756}"/>
                  </a:ext>
                </a:extLst>
              </p:cNvPr>
              <p:cNvSpPr/>
              <p:nvPr/>
            </p:nvSpPr>
            <p:spPr>
              <a:xfrm>
                <a:off x="3310359" y="1759352"/>
                <a:ext cx="2199190" cy="2615878"/>
              </a:xfrm>
              <a:prstGeom prst="roundRect">
                <a:avLst/>
              </a:prstGeom>
              <a:solidFill>
                <a:srgbClr val="EFF4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4C34C4F-AD5D-E5DE-8756-C3ABFC74ED24}"/>
                  </a:ext>
                </a:extLst>
              </p:cNvPr>
              <p:cNvPicPr>
                <a:picLocks noChangeAspect="1"/>
              </p:cNvPicPr>
              <p:nvPr/>
            </p:nvPicPr>
            <p:blipFill>
              <a:blip r:embed="rId4"/>
              <a:srcRect l="26287" t="24880" r="54932" b="50616"/>
              <a:stretch>
                <a:fillRect/>
              </a:stretch>
            </p:blipFill>
            <p:spPr>
              <a:xfrm>
                <a:off x="3248031" y="3131765"/>
                <a:ext cx="2233915" cy="1332181"/>
              </a:xfrm>
              <a:prstGeom prst="rect">
                <a:avLst/>
              </a:prstGeom>
            </p:spPr>
          </p:pic>
          <p:sp>
            <p:nvSpPr>
              <p:cNvPr id="10" name="Rounded Rectangle 9">
                <a:extLst>
                  <a:ext uri="{FF2B5EF4-FFF2-40B4-BE49-F238E27FC236}">
                    <a16:creationId xmlns:a16="http://schemas.microsoft.com/office/drawing/2014/main" id="{A2DBAF64-40B3-1C12-1EB7-982330351D07}"/>
                  </a:ext>
                </a:extLst>
              </p:cNvPr>
              <p:cNvSpPr/>
              <p:nvPr/>
            </p:nvSpPr>
            <p:spPr>
              <a:xfrm>
                <a:off x="5613621" y="1685677"/>
                <a:ext cx="95416" cy="985961"/>
              </a:xfrm>
              <a:prstGeom prst="roundRect">
                <a:avLst/>
              </a:prstGeom>
              <a:solidFill>
                <a:srgbClr val="FCFC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DF327AA-795F-5C99-36DE-F8174B2B354F}"/>
                  </a:ext>
                </a:extLst>
              </p:cNvPr>
              <p:cNvPicPr>
                <a:picLocks noChangeAspect="1"/>
              </p:cNvPicPr>
              <p:nvPr/>
            </p:nvPicPr>
            <p:blipFill>
              <a:blip r:embed="rId4"/>
              <a:srcRect l="45382" t="39006" r="52901" b="57469"/>
              <a:stretch>
                <a:fillRect/>
              </a:stretch>
            </p:blipFill>
            <p:spPr>
              <a:xfrm>
                <a:off x="5559259" y="4048125"/>
                <a:ext cx="204291" cy="209550"/>
              </a:xfrm>
              <a:prstGeom prst="rect">
                <a:avLst/>
              </a:prstGeom>
            </p:spPr>
          </p:pic>
          <p:sp>
            <p:nvSpPr>
              <p:cNvPr id="14" name="Rounded Rectangle 13">
                <a:extLst>
                  <a:ext uri="{FF2B5EF4-FFF2-40B4-BE49-F238E27FC236}">
                    <a16:creationId xmlns:a16="http://schemas.microsoft.com/office/drawing/2014/main" id="{5506A6E6-793A-9F0F-1513-D5878E233B5B}"/>
                  </a:ext>
                </a:extLst>
              </p:cNvPr>
              <p:cNvSpPr/>
              <p:nvPr/>
            </p:nvSpPr>
            <p:spPr>
              <a:xfrm>
                <a:off x="502920" y="5111496"/>
                <a:ext cx="3136392" cy="639630"/>
              </a:xfrm>
              <a:prstGeom prst="roundRect">
                <a:avLst/>
              </a:prstGeom>
              <a:solidFill>
                <a:srgbClr val="F0F4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401DB13-7920-6A51-EAA0-FBA1AED2A9DA}"/>
                  </a:ext>
                </a:extLst>
              </p:cNvPr>
              <p:cNvPicPr>
                <a:picLocks noChangeAspect="1"/>
              </p:cNvPicPr>
              <p:nvPr/>
            </p:nvPicPr>
            <p:blipFill>
              <a:blip r:embed="rId4"/>
              <a:srcRect l="3767" t="80637" r="27968" b="9232"/>
              <a:stretch>
                <a:fillRect/>
              </a:stretch>
            </p:blipFill>
            <p:spPr>
              <a:xfrm>
                <a:off x="1917192" y="5148577"/>
                <a:ext cx="8119872" cy="602549"/>
              </a:xfrm>
              <a:prstGeom prst="rect">
                <a:avLst/>
              </a:prstGeom>
            </p:spPr>
          </p:pic>
        </p:grpSp>
        <p:pic>
          <p:nvPicPr>
            <p:cNvPr id="5" name="Picture 4">
              <a:extLst>
                <a:ext uri="{FF2B5EF4-FFF2-40B4-BE49-F238E27FC236}">
                  <a16:creationId xmlns:a16="http://schemas.microsoft.com/office/drawing/2014/main" id="{067DF3BE-0321-EC31-C3BB-60D4236CCFC5}"/>
                </a:ext>
              </a:extLst>
            </p:cNvPr>
            <p:cNvPicPr>
              <a:picLocks noChangeAspect="1"/>
            </p:cNvPicPr>
            <p:nvPr/>
          </p:nvPicPr>
          <p:blipFill>
            <a:blip r:embed="rId5"/>
            <a:srcRect l="1" t="1" r="18038" b="-1"/>
            <a:stretch>
              <a:fillRect/>
            </a:stretch>
          </p:blipFill>
          <p:spPr>
            <a:xfrm>
              <a:off x="3108987" y="4065587"/>
              <a:ext cx="95416" cy="174625"/>
            </a:xfrm>
            <a:prstGeom prst="rect">
              <a:avLst/>
            </a:prstGeom>
          </p:spPr>
        </p:pic>
        <p:pic>
          <p:nvPicPr>
            <p:cNvPr id="4" name="Picture 3">
              <a:extLst>
                <a:ext uri="{FF2B5EF4-FFF2-40B4-BE49-F238E27FC236}">
                  <a16:creationId xmlns:a16="http://schemas.microsoft.com/office/drawing/2014/main" id="{9C4EFC82-5950-AD1C-A916-54DD6EDCE8B9}"/>
                </a:ext>
              </a:extLst>
            </p:cNvPr>
            <p:cNvPicPr>
              <a:picLocks noChangeAspect="1"/>
            </p:cNvPicPr>
            <p:nvPr/>
          </p:nvPicPr>
          <p:blipFill>
            <a:blip r:embed="rId6"/>
            <a:srcRect l="45542" t="39005" r="52875" b="57683"/>
            <a:stretch>
              <a:fillRect/>
            </a:stretch>
          </p:blipFill>
          <p:spPr>
            <a:xfrm>
              <a:off x="3009899" y="4054474"/>
              <a:ext cx="188422" cy="196849"/>
            </a:xfrm>
            <a:prstGeom prst="rect">
              <a:avLst/>
            </a:prstGeom>
          </p:spPr>
        </p:pic>
        <p:sp>
          <p:nvSpPr>
            <p:cNvPr id="23" name="Rounded Rectangle 22">
              <a:extLst>
                <a:ext uri="{FF2B5EF4-FFF2-40B4-BE49-F238E27FC236}">
                  <a16:creationId xmlns:a16="http://schemas.microsoft.com/office/drawing/2014/main" id="{57F5F946-C046-EC79-DF46-527CC1B74B3B}"/>
                </a:ext>
              </a:extLst>
            </p:cNvPr>
            <p:cNvSpPr/>
            <p:nvPr/>
          </p:nvSpPr>
          <p:spPr>
            <a:xfrm>
              <a:off x="448259" y="1233975"/>
              <a:ext cx="5123279" cy="300911"/>
            </a:xfrm>
            <a:prstGeom prst="roundRect">
              <a:avLst>
                <a:gd name="adj" fmla="val 50000"/>
              </a:avLst>
            </a:prstGeom>
            <a:solidFill>
              <a:srgbClr val="0026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DD2591CE-2AE7-A3BE-AD94-6E7015FC2321}"/>
                </a:ext>
              </a:extLst>
            </p:cNvPr>
            <p:cNvGrpSpPr/>
            <p:nvPr/>
          </p:nvGrpSpPr>
          <p:grpSpPr>
            <a:xfrm>
              <a:off x="1507411" y="1283637"/>
              <a:ext cx="3004974" cy="207104"/>
              <a:chOff x="1047048" y="1280910"/>
              <a:chExt cx="3004974" cy="207104"/>
            </a:xfrm>
          </p:grpSpPr>
          <p:pic>
            <p:nvPicPr>
              <p:cNvPr id="28" name="Picture 27">
                <a:extLst>
                  <a:ext uri="{FF2B5EF4-FFF2-40B4-BE49-F238E27FC236}">
                    <a16:creationId xmlns:a16="http://schemas.microsoft.com/office/drawing/2014/main" id="{C24E0639-B614-11EA-B82B-7AABA89CBD7F}"/>
                  </a:ext>
                </a:extLst>
              </p:cNvPr>
              <p:cNvPicPr>
                <a:picLocks noChangeAspect="1"/>
              </p:cNvPicPr>
              <p:nvPr/>
            </p:nvPicPr>
            <p:blipFill>
              <a:blip r:embed="rId4"/>
              <a:srcRect l="27058" t="16020" r="55419" b="80677"/>
              <a:stretch>
                <a:fillRect/>
              </a:stretch>
            </p:blipFill>
            <p:spPr>
              <a:xfrm>
                <a:off x="1967773" y="1291543"/>
                <a:ext cx="2084249" cy="196471"/>
              </a:xfrm>
              <a:prstGeom prst="rect">
                <a:avLst/>
              </a:prstGeom>
            </p:spPr>
          </p:pic>
          <p:pic>
            <p:nvPicPr>
              <p:cNvPr id="37" name="Picture 36">
                <a:extLst>
                  <a:ext uri="{FF2B5EF4-FFF2-40B4-BE49-F238E27FC236}">
                    <a16:creationId xmlns:a16="http://schemas.microsoft.com/office/drawing/2014/main" id="{4F320765-1EE3-41B1-C2B7-8CBCCCDFEFF6}"/>
                  </a:ext>
                </a:extLst>
              </p:cNvPr>
              <p:cNvPicPr>
                <a:picLocks noChangeAspect="1"/>
              </p:cNvPicPr>
              <p:nvPr/>
            </p:nvPicPr>
            <p:blipFill>
              <a:blip r:embed="rId4"/>
              <a:srcRect l="3321" t="15840" r="88938" b="80856"/>
              <a:stretch>
                <a:fillRect/>
              </a:stretch>
            </p:blipFill>
            <p:spPr>
              <a:xfrm>
                <a:off x="1047048" y="1280910"/>
                <a:ext cx="920725" cy="196471"/>
              </a:xfrm>
              <a:prstGeom prst="rect">
                <a:avLst/>
              </a:prstGeom>
            </p:spPr>
          </p:pic>
        </p:grpSp>
      </p:grpSp>
      <p:pic>
        <p:nvPicPr>
          <p:cNvPr id="2" name="Picture 1">
            <a:extLst>
              <a:ext uri="{FF2B5EF4-FFF2-40B4-BE49-F238E27FC236}">
                <a16:creationId xmlns:a16="http://schemas.microsoft.com/office/drawing/2014/main" id="{F003C7AF-28D3-A1AE-C8E8-9FEF6D96919F}"/>
              </a:ext>
            </a:extLst>
          </p:cNvPr>
          <p:cNvPicPr>
            <a:picLocks noChangeAspect="1"/>
          </p:cNvPicPr>
          <p:nvPr/>
        </p:nvPicPr>
        <p:blipFill>
          <a:blip r:embed="rId4"/>
          <a:srcRect l="26287" t="54441" r="54932" b="36391"/>
          <a:stretch>
            <a:fillRect/>
          </a:stretch>
        </p:blipFill>
        <p:spPr>
          <a:xfrm>
            <a:off x="3292996" y="4419550"/>
            <a:ext cx="2233915" cy="498428"/>
          </a:xfrm>
          <a:prstGeom prst="rect">
            <a:avLst/>
          </a:prstGeom>
        </p:spPr>
      </p:pic>
      <p:sp>
        <p:nvSpPr>
          <p:cNvPr id="3" name="Oval 2">
            <a:extLst>
              <a:ext uri="{FF2B5EF4-FFF2-40B4-BE49-F238E27FC236}">
                <a16:creationId xmlns:a16="http://schemas.microsoft.com/office/drawing/2014/main" id="{18296506-4517-9D15-B7B8-E7968095DFB9}"/>
              </a:ext>
            </a:extLst>
          </p:cNvPr>
          <p:cNvSpPr/>
          <p:nvPr/>
        </p:nvSpPr>
        <p:spPr>
          <a:xfrm>
            <a:off x="3268218" y="1876302"/>
            <a:ext cx="647040" cy="616892"/>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FAD0412-D7B0-5696-6938-CB29BE7C44B4}"/>
              </a:ext>
            </a:extLst>
          </p:cNvPr>
          <p:cNvSpPr txBox="1"/>
          <p:nvPr/>
        </p:nvSpPr>
        <p:spPr>
          <a:xfrm>
            <a:off x="3957399" y="1860973"/>
            <a:ext cx="1656222" cy="1169551"/>
          </a:xfrm>
          <a:prstGeom prst="rect">
            <a:avLst/>
          </a:prstGeom>
          <a:noFill/>
        </p:spPr>
        <p:txBody>
          <a:bodyPr wrap="square" rtlCol="0">
            <a:spAutoFit/>
          </a:bodyPr>
          <a:lstStyle/>
          <a:p>
            <a:r>
              <a:rPr lang="en-US" sz="1200" b="1">
                <a:solidFill>
                  <a:schemeClr val="accent1">
                    <a:lumMod val="50000"/>
                  </a:schemeClr>
                </a:solidFill>
                <a:latin typeface="Aptos Narrow" panose="020B0004020202020204" pitchFamily="34" charset="0"/>
              </a:rPr>
              <a:t>STUDENT NEEDS</a:t>
            </a:r>
          </a:p>
          <a:p>
            <a:endParaRPr lang="en-US" sz="1100">
              <a:latin typeface="Aptos Narrow" panose="020B0004020202020204" pitchFamily="34" charset="0"/>
            </a:endParaRPr>
          </a:p>
          <a:p>
            <a:r>
              <a:rPr lang="en-US" sz="900"/>
              <a:t>What the student needs </a:t>
            </a:r>
          </a:p>
          <a:p>
            <a:endParaRPr lang="en-US" sz="300"/>
          </a:p>
          <a:p>
            <a:r>
              <a:rPr lang="en-US" sz="900"/>
              <a:t>support with to access, </a:t>
            </a:r>
          </a:p>
          <a:p>
            <a:endParaRPr lang="en-US" sz="400"/>
          </a:p>
          <a:p>
            <a:r>
              <a:rPr lang="en-US" sz="900"/>
              <a:t>participate in, and make </a:t>
            </a:r>
          </a:p>
          <a:p>
            <a:endParaRPr lang="en-US" sz="400"/>
          </a:p>
          <a:p>
            <a:r>
              <a:rPr lang="en-US" sz="900"/>
              <a:t>progress in school.</a:t>
            </a:r>
            <a:endParaRPr lang="en-US" sz="900">
              <a:latin typeface="Aptos Narrow" panose="020B0004020202020204" pitchFamily="34" charset="0"/>
            </a:endParaRPr>
          </a:p>
        </p:txBody>
      </p:sp>
      <p:sp>
        <p:nvSpPr>
          <p:cNvPr id="15" name="Shape 5540">
            <a:extLst>
              <a:ext uri="{FF2B5EF4-FFF2-40B4-BE49-F238E27FC236}">
                <a16:creationId xmlns:a16="http://schemas.microsoft.com/office/drawing/2014/main" id="{531E1B4F-B870-9C90-6BC3-88AA53FE23B7}"/>
              </a:ext>
            </a:extLst>
          </p:cNvPr>
          <p:cNvSpPr/>
          <p:nvPr/>
        </p:nvSpPr>
        <p:spPr>
          <a:xfrm>
            <a:off x="3375482" y="1978206"/>
            <a:ext cx="432511" cy="406154"/>
          </a:xfrm>
          <a:custGeom>
            <a:avLst/>
            <a:gdLst/>
            <a:ahLst/>
            <a:cxnLst>
              <a:cxn ang="0">
                <a:pos x="wd2" y="hd2"/>
              </a:cxn>
              <a:cxn ang="5400000">
                <a:pos x="wd2" y="hd2"/>
              </a:cxn>
              <a:cxn ang="10800000">
                <a:pos x="wd2" y="hd2"/>
              </a:cxn>
              <a:cxn ang="16200000">
                <a:pos x="wd2" y="hd2"/>
              </a:cxn>
            </a:cxnLst>
            <a:rect l="0" t="0" r="r" b="b"/>
            <a:pathLst>
              <a:path w="21600" h="21600" extrusionOk="0">
                <a:moveTo>
                  <a:pt x="10777" y="0"/>
                </a:moveTo>
                <a:cubicBezTo>
                  <a:pt x="4825" y="406"/>
                  <a:pt x="0" y="5186"/>
                  <a:pt x="0" y="11183"/>
                </a:cubicBezTo>
                <a:cubicBezTo>
                  <a:pt x="0" y="16775"/>
                  <a:pt x="4825" y="21600"/>
                  <a:pt x="10777" y="21600"/>
                </a:cubicBezTo>
                <a:cubicBezTo>
                  <a:pt x="16775" y="21600"/>
                  <a:pt x="21600" y="16775"/>
                  <a:pt x="21600" y="10823"/>
                </a:cubicBezTo>
                <a:cubicBezTo>
                  <a:pt x="21600" y="4825"/>
                  <a:pt x="16369" y="0"/>
                  <a:pt x="10777" y="0"/>
                </a:cubicBezTo>
                <a:close/>
                <a:moveTo>
                  <a:pt x="10777" y="19210"/>
                </a:moveTo>
                <a:cubicBezTo>
                  <a:pt x="6403" y="19571"/>
                  <a:pt x="2390" y="15603"/>
                  <a:pt x="2390" y="11183"/>
                </a:cubicBezTo>
                <a:cubicBezTo>
                  <a:pt x="2390" y="6403"/>
                  <a:pt x="5997" y="2390"/>
                  <a:pt x="10777" y="2390"/>
                </a:cubicBezTo>
                <a:cubicBezTo>
                  <a:pt x="15152" y="2390"/>
                  <a:pt x="19210" y="5997"/>
                  <a:pt x="19210" y="10823"/>
                </a:cubicBezTo>
                <a:cubicBezTo>
                  <a:pt x="19210" y="15603"/>
                  <a:pt x="15557" y="19210"/>
                  <a:pt x="10777" y="19210"/>
                </a:cubicBezTo>
                <a:close/>
                <a:moveTo>
                  <a:pt x="5547" y="15963"/>
                </a:moveTo>
                <a:cubicBezTo>
                  <a:pt x="5547" y="15963"/>
                  <a:pt x="10777" y="15197"/>
                  <a:pt x="12762" y="13213"/>
                </a:cubicBezTo>
                <a:cubicBezTo>
                  <a:pt x="15152" y="10823"/>
                  <a:pt x="15963" y="5592"/>
                  <a:pt x="15963" y="5592"/>
                </a:cubicBezTo>
                <a:cubicBezTo>
                  <a:pt x="15963" y="5592"/>
                  <a:pt x="10777" y="6403"/>
                  <a:pt x="8387" y="8793"/>
                </a:cubicBezTo>
                <a:cubicBezTo>
                  <a:pt x="6403" y="10823"/>
                  <a:pt x="5547" y="15963"/>
                  <a:pt x="5547" y="15963"/>
                </a:cubicBezTo>
                <a:close/>
                <a:moveTo>
                  <a:pt x="9605" y="9605"/>
                </a:moveTo>
                <a:cubicBezTo>
                  <a:pt x="10777" y="8793"/>
                  <a:pt x="12356" y="8027"/>
                  <a:pt x="13979" y="7621"/>
                </a:cubicBezTo>
                <a:cubicBezTo>
                  <a:pt x="13573" y="9199"/>
                  <a:pt x="12762" y="11183"/>
                  <a:pt x="11995" y="11995"/>
                </a:cubicBezTo>
                <a:cubicBezTo>
                  <a:pt x="11183" y="12401"/>
                  <a:pt x="10372" y="12401"/>
                  <a:pt x="9605" y="11995"/>
                </a:cubicBezTo>
                <a:cubicBezTo>
                  <a:pt x="9199" y="11183"/>
                  <a:pt x="9199" y="10417"/>
                  <a:pt x="9605" y="9605"/>
                </a:cubicBezTo>
                <a:close/>
              </a:path>
            </a:pathLst>
          </a:custGeom>
          <a:solidFill>
            <a:srgbClr val="FFFFFF"/>
          </a:solidFill>
          <a:ln w="12700">
            <a:miter lim="400000"/>
          </a:ln>
        </p:spPr>
        <p:txBody>
          <a:bodyPr lIns="22860" rIns="22860" anchor="ctr"/>
          <a:lstStyle/>
          <a:p>
            <a:endParaRPr sz="900"/>
          </a:p>
        </p:txBody>
      </p:sp>
      <p:sp>
        <p:nvSpPr>
          <p:cNvPr id="16" name="Title 15">
            <a:extLst>
              <a:ext uri="{FF2B5EF4-FFF2-40B4-BE49-F238E27FC236}">
                <a16:creationId xmlns:a16="http://schemas.microsoft.com/office/drawing/2014/main" id="{BD40749A-0721-FFD3-5E9D-E631CBB2D748}"/>
              </a:ext>
            </a:extLst>
          </p:cNvPr>
          <p:cNvSpPr>
            <a:spLocks noGrp="1"/>
          </p:cNvSpPr>
          <p:nvPr>
            <p:ph type="title"/>
          </p:nvPr>
        </p:nvSpPr>
        <p:spPr>
          <a:xfrm>
            <a:off x="502920" y="651668"/>
            <a:ext cx="10713532" cy="406265"/>
          </a:xfrm>
        </p:spPr>
        <p:txBody>
          <a:bodyPr/>
          <a:lstStyle/>
          <a:p>
            <a:r>
              <a:rPr lang="en-US" sz="2600" dirty="0">
                <a:solidFill>
                  <a:schemeClr val="accent1"/>
                </a:solidFill>
              </a:rPr>
              <a:t>Evaluate whether and how IEP sections work together as intended</a:t>
            </a:r>
          </a:p>
        </p:txBody>
      </p:sp>
      <p:sp>
        <p:nvSpPr>
          <p:cNvPr id="17" name="Title 1">
            <a:extLst>
              <a:ext uri="{FF2B5EF4-FFF2-40B4-BE49-F238E27FC236}">
                <a16:creationId xmlns:a16="http://schemas.microsoft.com/office/drawing/2014/main" id="{06EE86CC-5FBE-D5CA-48A5-856652470CDF}"/>
              </a:ext>
            </a:extLst>
          </p:cNvPr>
          <p:cNvSpPr txBox="1">
            <a:spLocks/>
          </p:cNvSpPr>
          <p:nvPr/>
        </p:nvSpPr>
        <p:spPr>
          <a:xfrm>
            <a:off x="502920" y="225363"/>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You could…</a:t>
            </a:r>
          </a:p>
        </p:txBody>
      </p:sp>
    </p:spTree>
    <p:extLst>
      <p:ext uri="{BB962C8B-B14F-4D97-AF65-F5344CB8AC3E}">
        <p14:creationId xmlns:p14="http://schemas.microsoft.com/office/powerpoint/2010/main" val="499846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D492FB1-15F2-9924-57D3-43519620E2A9}"/>
              </a:ext>
            </a:extLst>
          </p:cNvPr>
          <p:cNvGraphicFramePr>
            <a:graphicFrameLocks/>
          </p:cNvGraphicFramePr>
          <p:nvPr>
            <p:extLst>
              <p:ext uri="{D42A27DB-BD31-4B8C-83A1-F6EECF244321}">
                <p14:modId xmlns:p14="http://schemas.microsoft.com/office/powerpoint/2010/main" val="2389754159"/>
              </p:ext>
            </p:extLst>
          </p:nvPr>
        </p:nvGraphicFramePr>
        <p:xfrm>
          <a:off x="174214" y="3677080"/>
          <a:ext cx="11843572" cy="31066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5685FD29-6E4B-7D43-7E70-A4E426411372}"/>
              </a:ext>
            </a:extLst>
          </p:cNvPr>
          <p:cNvGraphicFramePr>
            <a:graphicFrameLocks/>
          </p:cNvGraphicFramePr>
          <p:nvPr>
            <p:extLst>
              <p:ext uri="{D42A27DB-BD31-4B8C-83A1-F6EECF244321}">
                <p14:modId xmlns:p14="http://schemas.microsoft.com/office/powerpoint/2010/main" val="992957816"/>
              </p:ext>
            </p:extLst>
          </p:nvPr>
        </p:nvGraphicFramePr>
        <p:xfrm>
          <a:off x="92597" y="474800"/>
          <a:ext cx="10559864" cy="31066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255712AC-8781-D46D-61D2-1DCAA61FAF89}"/>
              </a:ext>
            </a:extLst>
          </p:cNvPr>
          <p:cNvSpPr/>
          <p:nvPr/>
        </p:nvSpPr>
        <p:spPr>
          <a:xfrm>
            <a:off x="216183" y="474798"/>
            <a:ext cx="10235918" cy="310660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7F17C28-C1CD-0DEA-2D95-F0C57A2D906D}"/>
              </a:ext>
            </a:extLst>
          </p:cNvPr>
          <p:cNvSpPr/>
          <p:nvPr/>
        </p:nvSpPr>
        <p:spPr>
          <a:xfrm>
            <a:off x="216182" y="3597141"/>
            <a:ext cx="10235918" cy="31865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6372687-DA5A-471D-BC4E-F72D278698B4}"/>
              </a:ext>
            </a:extLst>
          </p:cNvPr>
          <p:cNvSpPr txBox="1"/>
          <p:nvPr/>
        </p:nvSpPr>
        <p:spPr>
          <a:xfrm>
            <a:off x="1079204" y="379118"/>
            <a:ext cx="865095" cy="369332"/>
          </a:xfrm>
          <a:prstGeom prst="rect">
            <a:avLst/>
          </a:prstGeom>
          <a:solidFill>
            <a:schemeClr val="bg1"/>
          </a:solidFill>
          <a:ln w="19050">
            <a:solidFill>
              <a:schemeClr val="bg1">
                <a:lumMod val="85000"/>
              </a:schemeClr>
            </a:solidFill>
          </a:ln>
        </p:spPr>
        <p:txBody>
          <a:bodyPr wrap="square" rtlCol="0">
            <a:spAutoFit/>
          </a:bodyPr>
          <a:lstStyle/>
          <a:p>
            <a:pPr algn="ctr"/>
            <a:r>
              <a:rPr lang="en-US" b="1" i="1" dirty="0">
                <a:latin typeface="Aptos Narrow" panose="020B0004020202020204" pitchFamily="34" charset="0"/>
              </a:rPr>
              <a:t>ISD #1</a:t>
            </a:r>
          </a:p>
        </p:txBody>
      </p:sp>
      <p:sp>
        <p:nvSpPr>
          <p:cNvPr id="11" name="TextBox 10">
            <a:extLst>
              <a:ext uri="{FF2B5EF4-FFF2-40B4-BE49-F238E27FC236}">
                <a16:creationId xmlns:a16="http://schemas.microsoft.com/office/drawing/2014/main" id="{15C5B784-6414-A2CF-7320-CC803894349B}"/>
              </a:ext>
            </a:extLst>
          </p:cNvPr>
          <p:cNvSpPr txBox="1"/>
          <p:nvPr/>
        </p:nvSpPr>
        <p:spPr>
          <a:xfrm>
            <a:off x="2813724" y="96532"/>
            <a:ext cx="5588000" cy="646331"/>
          </a:xfrm>
          <a:prstGeom prst="rect">
            <a:avLst/>
          </a:prstGeom>
          <a:solidFill>
            <a:schemeClr val="bg1"/>
          </a:solidFill>
          <a:ln w="19050">
            <a:solidFill>
              <a:schemeClr val="bg1">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b="1" i="1" dirty="0">
                <a:solidFill>
                  <a:schemeClr val="accent1">
                    <a:lumMod val="50000"/>
                  </a:schemeClr>
                </a:solidFill>
              </a:rPr>
              <a:t>What similarities or differences do you notice about each ISD’s IEPs?</a:t>
            </a:r>
          </a:p>
        </p:txBody>
      </p:sp>
      <p:sp>
        <p:nvSpPr>
          <p:cNvPr id="12" name="TextBox 11">
            <a:extLst>
              <a:ext uri="{FF2B5EF4-FFF2-40B4-BE49-F238E27FC236}">
                <a16:creationId xmlns:a16="http://schemas.microsoft.com/office/drawing/2014/main" id="{6FFB3053-65E2-5CD7-5B7F-116E29544EB1}"/>
              </a:ext>
            </a:extLst>
          </p:cNvPr>
          <p:cNvSpPr txBox="1"/>
          <p:nvPr/>
        </p:nvSpPr>
        <p:spPr>
          <a:xfrm>
            <a:off x="1139666" y="3512609"/>
            <a:ext cx="865095" cy="369332"/>
          </a:xfrm>
          <a:prstGeom prst="rect">
            <a:avLst/>
          </a:prstGeom>
          <a:solidFill>
            <a:schemeClr val="bg1"/>
          </a:solidFill>
          <a:ln w="19050">
            <a:solidFill>
              <a:schemeClr val="bg1">
                <a:lumMod val="85000"/>
              </a:schemeClr>
            </a:solidFill>
          </a:ln>
        </p:spPr>
        <p:txBody>
          <a:bodyPr wrap="square" rtlCol="0">
            <a:spAutoFit/>
          </a:bodyPr>
          <a:lstStyle/>
          <a:p>
            <a:pPr algn="ctr"/>
            <a:r>
              <a:rPr lang="en-US" b="1" i="1" dirty="0">
                <a:latin typeface="Aptos Narrow" panose="020B0004020202020204" pitchFamily="34" charset="0"/>
              </a:rPr>
              <a:t>ISD #2</a:t>
            </a:r>
          </a:p>
        </p:txBody>
      </p:sp>
      <p:pic>
        <p:nvPicPr>
          <p:cNvPr id="13" name="Picture 12">
            <a:extLst>
              <a:ext uri="{FF2B5EF4-FFF2-40B4-BE49-F238E27FC236}">
                <a16:creationId xmlns:a16="http://schemas.microsoft.com/office/drawing/2014/main" id="{0456CBF9-AB1E-C29E-9C22-BB9A09E64233}"/>
              </a:ext>
            </a:extLst>
          </p:cNvPr>
          <p:cNvPicPr>
            <a:picLocks noChangeAspect="1"/>
          </p:cNvPicPr>
          <p:nvPr/>
        </p:nvPicPr>
        <p:blipFill>
          <a:blip r:embed="rId5"/>
          <a:stretch>
            <a:fillRect/>
          </a:stretch>
        </p:blipFill>
        <p:spPr>
          <a:xfrm>
            <a:off x="10371278" y="2382697"/>
            <a:ext cx="1646508" cy="2092606"/>
          </a:xfrm>
          <a:prstGeom prst="rect">
            <a:avLst/>
          </a:prstGeom>
          <a:ln w="19050">
            <a:solidFill>
              <a:schemeClr val="bg1">
                <a:lumMod val="85000"/>
              </a:schemeClr>
            </a:solidFill>
          </a:ln>
        </p:spPr>
      </p:pic>
      <p:sp>
        <p:nvSpPr>
          <p:cNvPr id="15" name="TextBox 14">
            <a:extLst>
              <a:ext uri="{FF2B5EF4-FFF2-40B4-BE49-F238E27FC236}">
                <a16:creationId xmlns:a16="http://schemas.microsoft.com/office/drawing/2014/main" id="{73CCC7DE-3E0D-44E8-C34A-CE080E998294}"/>
              </a:ext>
            </a:extLst>
          </p:cNvPr>
          <p:cNvSpPr txBox="1"/>
          <p:nvPr/>
        </p:nvSpPr>
        <p:spPr>
          <a:xfrm>
            <a:off x="7254713" y="4005943"/>
            <a:ext cx="2704238" cy="769441"/>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rPr>
              <a:t>Strengths more frequently overlap with needs and goals in ISD #2, suggesting teams may be framing areas for growth within students’ broader skill profiles.</a:t>
            </a:r>
            <a:endParaRPr lang="en-US" sz="1100" dirty="0"/>
          </a:p>
        </p:txBody>
      </p:sp>
      <p:sp>
        <p:nvSpPr>
          <p:cNvPr id="16" name="TextBox 15">
            <a:extLst>
              <a:ext uri="{FF2B5EF4-FFF2-40B4-BE49-F238E27FC236}">
                <a16:creationId xmlns:a16="http://schemas.microsoft.com/office/drawing/2014/main" id="{23874557-1E42-CFA5-45C1-CAF199A885BB}"/>
              </a:ext>
            </a:extLst>
          </p:cNvPr>
          <p:cNvSpPr txBox="1"/>
          <p:nvPr/>
        </p:nvSpPr>
        <p:spPr>
          <a:xfrm>
            <a:off x="7431889" y="835174"/>
            <a:ext cx="2460021" cy="938719"/>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dirty="0"/>
              <a:t>62% of IEPs mention social-emotional skills in the statement of student strengths. Otherwise, skills are mentioned less frequently in strengths section than ISD #2.</a:t>
            </a:r>
          </a:p>
        </p:txBody>
      </p:sp>
      <p:sp>
        <p:nvSpPr>
          <p:cNvPr id="17" name="TextBox 16">
            <a:extLst>
              <a:ext uri="{FF2B5EF4-FFF2-40B4-BE49-F238E27FC236}">
                <a16:creationId xmlns:a16="http://schemas.microsoft.com/office/drawing/2014/main" id="{EE974521-5C33-9A58-21D1-DE8907C090F7}"/>
              </a:ext>
            </a:extLst>
          </p:cNvPr>
          <p:cNvSpPr txBox="1"/>
          <p:nvPr/>
        </p:nvSpPr>
        <p:spPr>
          <a:xfrm>
            <a:off x="10684545" y="4714121"/>
            <a:ext cx="1215291" cy="1107996"/>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dirty="0"/>
              <a:t>Needs section only present in ISD #2’s IEPs! Needs parallels ISD #1’s Present Levels</a:t>
            </a:r>
          </a:p>
        </p:txBody>
      </p:sp>
      <p:cxnSp>
        <p:nvCxnSpPr>
          <p:cNvPr id="19" name="Straight Arrow Connector 18">
            <a:extLst>
              <a:ext uri="{FF2B5EF4-FFF2-40B4-BE49-F238E27FC236}">
                <a16:creationId xmlns:a16="http://schemas.microsoft.com/office/drawing/2014/main" id="{BB4196E3-51C0-2EFC-6DBE-F7915819FF22}"/>
              </a:ext>
            </a:extLst>
          </p:cNvPr>
          <p:cNvCxnSpPr/>
          <p:nvPr/>
        </p:nvCxnSpPr>
        <p:spPr>
          <a:xfrm flipH="1">
            <a:off x="6817895" y="1199424"/>
            <a:ext cx="613994" cy="164155"/>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26" name="TextBox 25">
            <a:extLst>
              <a:ext uri="{FF2B5EF4-FFF2-40B4-BE49-F238E27FC236}">
                <a16:creationId xmlns:a16="http://schemas.microsoft.com/office/drawing/2014/main" id="{E2FB2726-AA1F-EDDE-85DE-5BBE1C1FC801}"/>
              </a:ext>
            </a:extLst>
          </p:cNvPr>
          <p:cNvSpPr txBox="1"/>
          <p:nvPr/>
        </p:nvSpPr>
        <p:spPr>
          <a:xfrm>
            <a:off x="1944299" y="3993664"/>
            <a:ext cx="1307837" cy="769441"/>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dirty="0"/>
              <a:t>All skill categories are referenced least often in parent concerns</a:t>
            </a:r>
          </a:p>
        </p:txBody>
      </p:sp>
      <p:sp>
        <p:nvSpPr>
          <p:cNvPr id="28" name="TextBox 27">
            <a:extLst>
              <a:ext uri="{FF2B5EF4-FFF2-40B4-BE49-F238E27FC236}">
                <a16:creationId xmlns:a16="http://schemas.microsoft.com/office/drawing/2014/main" id="{DEEF4EB4-16B9-C643-5D5E-2FB7FA2B6FA7}"/>
              </a:ext>
            </a:extLst>
          </p:cNvPr>
          <p:cNvSpPr txBox="1"/>
          <p:nvPr/>
        </p:nvSpPr>
        <p:spPr>
          <a:xfrm>
            <a:off x="3688954" y="3677079"/>
            <a:ext cx="2776752" cy="600164"/>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dirty="0"/>
              <a:t>Largest gaps between Needs/Present Levels and Goals tend to appear for executive function, behavioral regulation</a:t>
            </a:r>
          </a:p>
        </p:txBody>
      </p:sp>
      <p:sp>
        <p:nvSpPr>
          <p:cNvPr id="32" name="TextBox 31">
            <a:extLst>
              <a:ext uri="{FF2B5EF4-FFF2-40B4-BE49-F238E27FC236}">
                <a16:creationId xmlns:a16="http://schemas.microsoft.com/office/drawing/2014/main" id="{D3BA4DCF-9101-A20B-1283-E8B045438C8F}"/>
              </a:ext>
            </a:extLst>
          </p:cNvPr>
          <p:cNvSpPr txBox="1"/>
          <p:nvPr/>
        </p:nvSpPr>
        <p:spPr>
          <a:xfrm>
            <a:off x="2044108" y="881686"/>
            <a:ext cx="2460021" cy="430887"/>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dirty="0"/>
              <a:t>Overall, prevalence trends look similar across both ISDs</a:t>
            </a:r>
          </a:p>
        </p:txBody>
      </p:sp>
      <p:cxnSp>
        <p:nvCxnSpPr>
          <p:cNvPr id="34" name="Straight Arrow Connector 33">
            <a:extLst>
              <a:ext uri="{FF2B5EF4-FFF2-40B4-BE49-F238E27FC236}">
                <a16:creationId xmlns:a16="http://schemas.microsoft.com/office/drawing/2014/main" id="{9BAA65B4-65CF-9F41-C032-54A9F9FC808D}"/>
              </a:ext>
            </a:extLst>
          </p:cNvPr>
          <p:cNvCxnSpPr>
            <a:cxnSpLocks/>
            <a:stCxn id="17" idx="0"/>
          </p:cNvCxnSpPr>
          <p:nvPr/>
        </p:nvCxnSpPr>
        <p:spPr>
          <a:xfrm flipV="1">
            <a:off x="11292191" y="4378385"/>
            <a:ext cx="0" cy="335736"/>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38" name="Straight Arrow Connector 37">
            <a:extLst>
              <a:ext uri="{FF2B5EF4-FFF2-40B4-BE49-F238E27FC236}">
                <a16:creationId xmlns:a16="http://schemas.microsoft.com/office/drawing/2014/main" id="{8B1D1804-6F83-F10A-174B-5CE00B820D7B}"/>
              </a:ext>
            </a:extLst>
          </p:cNvPr>
          <p:cNvCxnSpPr>
            <a:cxnSpLocks/>
            <a:stCxn id="26" idx="0"/>
          </p:cNvCxnSpPr>
          <p:nvPr/>
        </p:nvCxnSpPr>
        <p:spPr>
          <a:xfrm flipH="1" flipV="1">
            <a:off x="1944299" y="2906437"/>
            <a:ext cx="653919" cy="1087227"/>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40" name="Straight Arrow Connector 39">
            <a:extLst>
              <a:ext uri="{FF2B5EF4-FFF2-40B4-BE49-F238E27FC236}">
                <a16:creationId xmlns:a16="http://schemas.microsoft.com/office/drawing/2014/main" id="{BC6D14BA-1E53-BFA6-B644-A96B8F223FFF}"/>
              </a:ext>
            </a:extLst>
          </p:cNvPr>
          <p:cNvCxnSpPr>
            <a:cxnSpLocks/>
            <a:stCxn id="26" idx="2"/>
          </p:cNvCxnSpPr>
          <p:nvPr/>
        </p:nvCxnSpPr>
        <p:spPr>
          <a:xfrm flipH="1">
            <a:off x="2044108" y="4763105"/>
            <a:ext cx="554110" cy="105901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46" name="Straight Arrow Connector 45">
            <a:extLst>
              <a:ext uri="{FF2B5EF4-FFF2-40B4-BE49-F238E27FC236}">
                <a16:creationId xmlns:a16="http://schemas.microsoft.com/office/drawing/2014/main" id="{B12F8047-F233-C24F-0D20-40B2D144F139}"/>
              </a:ext>
            </a:extLst>
          </p:cNvPr>
          <p:cNvCxnSpPr/>
          <p:nvPr/>
        </p:nvCxnSpPr>
        <p:spPr>
          <a:xfrm flipH="1">
            <a:off x="6817895" y="4475303"/>
            <a:ext cx="436818" cy="674213"/>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50" name="Straight Arrow Connector 49">
            <a:extLst>
              <a:ext uri="{FF2B5EF4-FFF2-40B4-BE49-F238E27FC236}">
                <a16:creationId xmlns:a16="http://schemas.microsoft.com/office/drawing/2014/main" id="{712E32EF-CE21-52E1-1509-0AEDD1B45FD5}"/>
              </a:ext>
            </a:extLst>
          </p:cNvPr>
          <p:cNvCxnSpPr/>
          <p:nvPr/>
        </p:nvCxnSpPr>
        <p:spPr>
          <a:xfrm flipV="1">
            <a:off x="5077330" y="2213811"/>
            <a:ext cx="530394" cy="1463268"/>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54" name="Straight Arrow Connector 53">
            <a:extLst>
              <a:ext uri="{FF2B5EF4-FFF2-40B4-BE49-F238E27FC236}">
                <a16:creationId xmlns:a16="http://schemas.microsoft.com/office/drawing/2014/main" id="{F17D4308-A05C-44AA-76AF-9A928A756F5B}"/>
              </a:ext>
            </a:extLst>
          </p:cNvPr>
          <p:cNvCxnSpPr>
            <a:cxnSpLocks/>
            <a:stCxn id="28" idx="2"/>
          </p:cNvCxnSpPr>
          <p:nvPr/>
        </p:nvCxnSpPr>
        <p:spPr>
          <a:xfrm>
            <a:off x="5077330" y="4277243"/>
            <a:ext cx="530394" cy="1015368"/>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55" name="Left Brace 54">
            <a:extLst>
              <a:ext uri="{FF2B5EF4-FFF2-40B4-BE49-F238E27FC236}">
                <a16:creationId xmlns:a16="http://schemas.microsoft.com/office/drawing/2014/main" id="{4A2854C3-2617-D91F-87A3-737E22884727}"/>
              </a:ext>
            </a:extLst>
          </p:cNvPr>
          <p:cNvSpPr/>
          <p:nvPr/>
        </p:nvSpPr>
        <p:spPr>
          <a:xfrm>
            <a:off x="5607724" y="1875873"/>
            <a:ext cx="81303" cy="646331"/>
          </a:xfrm>
          <a:prstGeom prst="leftBrace">
            <a:avLst/>
          </a:prstGeom>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56" name="Left Brace 55">
            <a:extLst>
              <a:ext uri="{FF2B5EF4-FFF2-40B4-BE49-F238E27FC236}">
                <a16:creationId xmlns:a16="http://schemas.microsoft.com/office/drawing/2014/main" id="{957C60F7-2A8C-AE52-DEF4-388AC327B41B}"/>
              </a:ext>
            </a:extLst>
          </p:cNvPr>
          <p:cNvSpPr/>
          <p:nvPr/>
        </p:nvSpPr>
        <p:spPr>
          <a:xfrm>
            <a:off x="5642643" y="5041217"/>
            <a:ext cx="81303" cy="646331"/>
          </a:xfrm>
          <a:prstGeom prst="leftBrace">
            <a:avLst/>
          </a:prstGeom>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58" name="TextBox 57">
            <a:extLst>
              <a:ext uri="{FF2B5EF4-FFF2-40B4-BE49-F238E27FC236}">
                <a16:creationId xmlns:a16="http://schemas.microsoft.com/office/drawing/2014/main" id="{3A661789-BB3E-20A3-137E-2E5A2BDC48FB}"/>
              </a:ext>
            </a:extLst>
          </p:cNvPr>
          <p:cNvSpPr txBox="1"/>
          <p:nvPr/>
        </p:nvSpPr>
        <p:spPr>
          <a:xfrm>
            <a:off x="10334150" y="6060935"/>
            <a:ext cx="1565686" cy="600164"/>
          </a:xfrm>
          <a:prstGeom prst="rect">
            <a:avLst/>
          </a:prstGeom>
          <a:solidFill>
            <a:schemeClr val="accent5">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1100" dirty="0"/>
              <a:t>Gap between needs &amp; other sections re: functional skills</a:t>
            </a:r>
          </a:p>
        </p:txBody>
      </p:sp>
      <p:cxnSp>
        <p:nvCxnSpPr>
          <p:cNvPr id="60" name="Straight Arrow Connector 59">
            <a:extLst>
              <a:ext uri="{FF2B5EF4-FFF2-40B4-BE49-F238E27FC236}">
                <a16:creationId xmlns:a16="http://schemas.microsoft.com/office/drawing/2014/main" id="{9D724922-7EB5-65CD-F05F-56859EA64092}"/>
              </a:ext>
            </a:extLst>
          </p:cNvPr>
          <p:cNvCxnSpPr>
            <a:cxnSpLocks/>
          </p:cNvCxnSpPr>
          <p:nvPr/>
        </p:nvCxnSpPr>
        <p:spPr>
          <a:xfrm flipH="1" flipV="1">
            <a:off x="8971303" y="5386169"/>
            <a:ext cx="1480797" cy="646331"/>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61" name="Left Brace 60">
            <a:extLst>
              <a:ext uri="{FF2B5EF4-FFF2-40B4-BE49-F238E27FC236}">
                <a16:creationId xmlns:a16="http://schemas.microsoft.com/office/drawing/2014/main" id="{189D9C4F-CA11-6285-5445-E31C3CA88A50}"/>
              </a:ext>
            </a:extLst>
          </p:cNvPr>
          <p:cNvSpPr/>
          <p:nvPr/>
        </p:nvSpPr>
        <p:spPr>
          <a:xfrm rot="10800000">
            <a:off x="8851899" y="5149515"/>
            <a:ext cx="81304" cy="516885"/>
          </a:xfrm>
          <a:prstGeom prst="leftBrace">
            <a:avLst/>
          </a:prstGeom>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cxnSp>
        <p:nvCxnSpPr>
          <p:cNvPr id="63" name="Straight Arrow Connector 62">
            <a:extLst>
              <a:ext uri="{FF2B5EF4-FFF2-40B4-BE49-F238E27FC236}">
                <a16:creationId xmlns:a16="http://schemas.microsoft.com/office/drawing/2014/main" id="{C4464762-1E8D-5890-D783-3323FF9D6C3F}"/>
              </a:ext>
            </a:extLst>
          </p:cNvPr>
          <p:cNvCxnSpPr>
            <a:cxnSpLocks/>
          </p:cNvCxnSpPr>
          <p:nvPr/>
        </p:nvCxnSpPr>
        <p:spPr>
          <a:xfrm flipH="1">
            <a:off x="9958951" y="5292611"/>
            <a:ext cx="693510"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3611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par>
                                <p:cTn id="22" presetID="53" presetClass="entr" presetSubtype="16"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par>
                                <p:cTn id="34" presetID="53" presetClass="entr" presetSubtype="16"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fltVal val="0"/>
                                          </p:val>
                                        </p:tav>
                                        <p:tav tm="100000">
                                          <p:val>
                                            <p:strVal val="#ppt_w"/>
                                          </p:val>
                                        </p:tav>
                                      </p:tavLst>
                                    </p:anim>
                                    <p:anim calcmode="lin" valueType="num">
                                      <p:cBhvr>
                                        <p:cTn id="37" dur="500" fill="hold"/>
                                        <p:tgtEl>
                                          <p:spTgt spid="54"/>
                                        </p:tgtEl>
                                        <p:attrNameLst>
                                          <p:attrName>ppt_h</p:attrName>
                                        </p:attrNameLst>
                                      </p:cBhvr>
                                      <p:tavLst>
                                        <p:tav tm="0">
                                          <p:val>
                                            <p:fltVal val="0"/>
                                          </p:val>
                                        </p:tav>
                                        <p:tav tm="100000">
                                          <p:val>
                                            <p:strVal val="#ppt_h"/>
                                          </p:val>
                                        </p:tav>
                                      </p:tavLst>
                                    </p:anim>
                                    <p:animEffect transition="in" filter="fade">
                                      <p:cBhvr>
                                        <p:cTn id="38" dur="500"/>
                                        <p:tgtEl>
                                          <p:spTgt spid="5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par>
                                <p:cTn id="44" presetID="53" presetClass="entr" presetSubtype="16"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p:cTn id="51" dur="500" fill="hold"/>
                                        <p:tgtEl>
                                          <p:spTgt spid="55"/>
                                        </p:tgtEl>
                                        <p:attrNameLst>
                                          <p:attrName>ppt_w</p:attrName>
                                        </p:attrNameLst>
                                      </p:cBhvr>
                                      <p:tavLst>
                                        <p:tav tm="0">
                                          <p:val>
                                            <p:fltVal val="0"/>
                                          </p:val>
                                        </p:tav>
                                        <p:tav tm="100000">
                                          <p:val>
                                            <p:strVal val="#ppt_w"/>
                                          </p:val>
                                        </p:tav>
                                      </p:tavLst>
                                    </p:anim>
                                    <p:anim calcmode="lin" valueType="num">
                                      <p:cBhvr>
                                        <p:cTn id="52" dur="500" fill="hold"/>
                                        <p:tgtEl>
                                          <p:spTgt spid="55"/>
                                        </p:tgtEl>
                                        <p:attrNameLst>
                                          <p:attrName>ppt_h</p:attrName>
                                        </p:attrNameLst>
                                      </p:cBhvr>
                                      <p:tavLst>
                                        <p:tav tm="0">
                                          <p:val>
                                            <p:fltVal val="0"/>
                                          </p:val>
                                        </p:tav>
                                        <p:tav tm="100000">
                                          <p:val>
                                            <p:strVal val="#ppt_h"/>
                                          </p:val>
                                        </p:tav>
                                      </p:tavLst>
                                    </p:anim>
                                    <p:animEffect transition="in" filter="fade">
                                      <p:cBhvr>
                                        <p:cTn id="53" dur="500"/>
                                        <p:tgtEl>
                                          <p:spTgt spid="55"/>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Effect transition="in" filter="fade">
                                      <p:cBhvr>
                                        <p:cTn id="65" dur="500"/>
                                        <p:tgtEl>
                                          <p:spTgt spid="17"/>
                                        </p:tgtEl>
                                      </p:cBhvr>
                                    </p:animEffect>
                                  </p:childTnLst>
                                </p:cTn>
                              </p:par>
                              <p:par>
                                <p:cTn id="66" presetID="53" presetClass="entr" presetSubtype="16" fill="hold" nodeType="with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Effect transition="in" filter="fade">
                                      <p:cBhvr>
                                        <p:cTn id="70" dur="500"/>
                                        <p:tgtEl>
                                          <p:spTgt spid="63"/>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par>
                                <p:cTn id="78" presetID="53" presetClass="entr" presetSubtype="16" fill="hold" nodeType="with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500" fill="hold"/>
                                        <p:tgtEl>
                                          <p:spTgt spid="15"/>
                                        </p:tgtEl>
                                        <p:attrNameLst>
                                          <p:attrName>ppt_w</p:attrName>
                                        </p:attrNameLst>
                                      </p:cBhvr>
                                      <p:tavLst>
                                        <p:tav tm="0">
                                          <p:val>
                                            <p:fltVal val="0"/>
                                          </p:val>
                                        </p:tav>
                                        <p:tav tm="100000">
                                          <p:val>
                                            <p:strVal val="#ppt_w"/>
                                          </p:val>
                                        </p:tav>
                                      </p:tavLst>
                                    </p:anim>
                                    <p:anim calcmode="lin" valueType="num">
                                      <p:cBhvr>
                                        <p:cTn id="88" dur="500" fill="hold"/>
                                        <p:tgtEl>
                                          <p:spTgt spid="15"/>
                                        </p:tgtEl>
                                        <p:attrNameLst>
                                          <p:attrName>ppt_h</p:attrName>
                                        </p:attrNameLst>
                                      </p:cBhvr>
                                      <p:tavLst>
                                        <p:tav tm="0">
                                          <p:val>
                                            <p:fltVal val="0"/>
                                          </p:val>
                                        </p:tav>
                                        <p:tav tm="100000">
                                          <p:val>
                                            <p:strVal val="#ppt_h"/>
                                          </p:val>
                                        </p:tav>
                                      </p:tavLst>
                                    </p:anim>
                                    <p:animEffect transition="in" filter="fade">
                                      <p:cBhvr>
                                        <p:cTn id="89" dur="500"/>
                                        <p:tgtEl>
                                          <p:spTgt spid="15"/>
                                        </p:tgtEl>
                                      </p:cBhvr>
                                    </p:animEffect>
                                  </p:childTnLst>
                                </p:cTn>
                              </p:par>
                              <p:par>
                                <p:cTn id="90" presetID="53" presetClass="entr" presetSubtype="16" fill="hold" nodeType="withEffect">
                                  <p:stCondLst>
                                    <p:cond delay="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58"/>
                                        </p:tgtEl>
                                        <p:attrNameLst>
                                          <p:attrName>style.visibility</p:attrName>
                                        </p:attrNameLst>
                                      </p:cBhvr>
                                      <p:to>
                                        <p:strVal val="visible"/>
                                      </p:to>
                                    </p:set>
                                    <p:anim calcmode="lin" valueType="num">
                                      <p:cBhvr>
                                        <p:cTn id="97" dur="500" fill="hold"/>
                                        <p:tgtEl>
                                          <p:spTgt spid="58"/>
                                        </p:tgtEl>
                                        <p:attrNameLst>
                                          <p:attrName>ppt_w</p:attrName>
                                        </p:attrNameLst>
                                      </p:cBhvr>
                                      <p:tavLst>
                                        <p:tav tm="0">
                                          <p:val>
                                            <p:fltVal val="0"/>
                                          </p:val>
                                        </p:tav>
                                        <p:tav tm="100000">
                                          <p:val>
                                            <p:strVal val="#ppt_w"/>
                                          </p:val>
                                        </p:tav>
                                      </p:tavLst>
                                    </p:anim>
                                    <p:anim calcmode="lin" valueType="num">
                                      <p:cBhvr>
                                        <p:cTn id="98" dur="500" fill="hold"/>
                                        <p:tgtEl>
                                          <p:spTgt spid="58"/>
                                        </p:tgtEl>
                                        <p:attrNameLst>
                                          <p:attrName>ppt_h</p:attrName>
                                        </p:attrNameLst>
                                      </p:cBhvr>
                                      <p:tavLst>
                                        <p:tav tm="0">
                                          <p:val>
                                            <p:fltVal val="0"/>
                                          </p:val>
                                        </p:tav>
                                        <p:tav tm="100000">
                                          <p:val>
                                            <p:strVal val="#ppt_h"/>
                                          </p:val>
                                        </p:tav>
                                      </p:tavLst>
                                    </p:anim>
                                    <p:animEffect transition="in" filter="fade">
                                      <p:cBhvr>
                                        <p:cTn id="99" dur="500"/>
                                        <p:tgtEl>
                                          <p:spTgt spid="58"/>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p:cTn id="102" dur="500" fill="hold"/>
                                        <p:tgtEl>
                                          <p:spTgt spid="61"/>
                                        </p:tgtEl>
                                        <p:attrNameLst>
                                          <p:attrName>ppt_w</p:attrName>
                                        </p:attrNameLst>
                                      </p:cBhvr>
                                      <p:tavLst>
                                        <p:tav tm="0">
                                          <p:val>
                                            <p:fltVal val="0"/>
                                          </p:val>
                                        </p:tav>
                                        <p:tav tm="100000">
                                          <p:val>
                                            <p:strVal val="#ppt_w"/>
                                          </p:val>
                                        </p:tav>
                                      </p:tavLst>
                                    </p:anim>
                                    <p:anim calcmode="lin" valueType="num">
                                      <p:cBhvr>
                                        <p:cTn id="103" dur="500" fill="hold"/>
                                        <p:tgtEl>
                                          <p:spTgt spid="61"/>
                                        </p:tgtEl>
                                        <p:attrNameLst>
                                          <p:attrName>ppt_h</p:attrName>
                                        </p:attrNameLst>
                                      </p:cBhvr>
                                      <p:tavLst>
                                        <p:tav tm="0">
                                          <p:val>
                                            <p:fltVal val="0"/>
                                          </p:val>
                                        </p:tav>
                                        <p:tav tm="100000">
                                          <p:val>
                                            <p:strVal val="#ppt_h"/>
                                          </p:val>
                                        </p:tav>
                                      </p:tavLst>
                                    </p:anim>
                                    <p:animEffect transition="in" filter="fade">
                                      <p:cBhvr>
                                        <p:cTn id="104" dur="500"/>
                                        <p:tgtEl>
                                          <p:spTgt spid="61"/>
                                        </p:tgtEl>
                                      </p:cBhvr>
                                    </p:animEffect>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1" nodeType="clickEffect">
                                  <p:stCondLst>
                                    <p:cond delay="0"/>
                                  </p:stCondLst>
                                  <p:childTnLst>
                                    <p:set>
                                      <p:cBhvr>
                                        <p:cTn id="108" dur="1" fill="hold">
                                          <p:stCondLst>
                                            <p:cond delay="0"/>
                                          </p:stCondLst>
                                        </p:cTn>
                                        <p:tgtEl>
                                          <p:spTgt spid="61"/>
                                        </p:tgtEl>
                                        <p:attrNameLst>
                                          <p:attrName>style.visibility</p:attrName>
                                        </p:attrNameLst>
                                      </p:cBhvr>
                                      <p:to>
                                        <p:strVal val="visible"/>
                                      </p:to>
                                    </p:set>
                                    <p:anim calcmode="lin" valueType="num">
                                      <p:cBhvr>
                                        <p:cTn id="109" dur="500" fill="hold"/>
                                        <p:tgtEl>
                                          <p:spTgt spid="61"/>
                                        </p:tgtEl>
                                        <p:attrNameLst>
                                          <p:attrName>ppt_w</p:attrName>
                                        </p:attrNameLst>
                                      </p:cBhvr>
                                      <p:tavLst>
                                        <p:tav tm="0">
                                          <p:val>
                                            <p:fltVal val="0"/>
                                          </p:val>
                                        </p:tav>
                                        <p:tav tm="100000">
                                          <p:val>
                                            <p:strVal val="#ppt_w"/>
                                          </p:val>
                                        </p:tav>
                                      </p:tavLst>
                                    </p:anim>
                                    <p:anim calcmode="lin" valueType="num">
                                      <p:cBhvr>
                                        <p:cTn id="110" dur="500" fill="hold"/>
                                        <p:tgtEl>
                                          <p:spTgt spid="61"/>
                                        </p:tgtEl>
                                        <p:attrNameLst>
                                          <p:attrName>ppt_h</p:attrName>
                                        </p:attrNameLst>
                                      </p:cBhvr>
                                      <p:tavLst>
                                        <p:tav tm="0">
                                          <p:val>
                                            <p:fltVal val="0"/>
                                          </p:val>
                                        </p:tav>
                                        <p:tav tm="100000">
                                          <p:val>
                                            <p:strVal val="#ppt_h"/>
                                          </p:val>
                                        </p:tav>
                                      </p:tavLst>
                                    </p:anim>
                                    <p:animEffect transition="in" filter="fade">
                                      <p:cBhvr>
                                        <p:cTn id="111" dur="500"/>
                                        <p:tgtEl>
                                          <p:spTgt spid="61"/>
                                        </p:tgtEl>
                                      </p:cBhvr>
                                    </p:animEffect>
                                  </p:childTnLst>
                                </p:cTn>
                              </p:par>
                              <p:par>
                                <p:cTn id="112" presetID="53" presetClass="entr" presetSubtype="16" fill="hold" nodeType="withEffect">
                                  <p:stCondLst>
                                    <p:cond delay="0"/>
                                  </p:stCondLst>
                                  <p:childTnLst>
                                    <p:set>
                                      <p:cBhvr>
                                        <p:cTn id="113" dur="1" fill="hold">
                                          <p:stCondLst>
                                            <p:cond delay="0"/>
                                          </p:stCondLst>
                                        </p:cTn>
                                        <p:tgtEl>
                                          <p:spTgt spid="60"/>
                                        </p:tgtEl>
                                        <p:attrNameLst>
                                          <p:attrName>style.visibility</p:attrName>
                                        </p:attrNameLst>
                                      </p:cBhvr>
                                      <p:to>
                                        <p:strVal val="visible"/>
                                      </p:to>
                                    </p:set>
                                    <p:anim calcmode="lin" valueType="num">
                                      <p:cBhvr>
                                        <p:cTn id="114" dur="500" fill="hold"/>
                                        <p:tgtEl>
                                          <p:spTgt spid="60"/>
                                        </p:tgtEl>
                                        <p:attrNameLst>
                                          <p:attrName>ppt_w</p:attrName>
                                        </p:attrNameLst>
                                      </p:cBhvr>
                                      <p:tavLst>
                                        <p:tav tm="0">
                                          <p:val>
                                            <p:fltVal val="0"/>
                                          </p:val>
                                        </p:tav>
                                        <p:tav tm="100000">
                                          <p:val>
                                            <p:strVal val="#ppt_w"/>
                                          </p:val>
                                        </p:tav>
                                      </p:tavLst>
                                    </p:anim>
                                    <p:anim calcmode="lin" valueType="num">
                                      <p:cBhvr>
                                        <p:cTn id="115" dur="500" fill="hold"/>
                                        <p:tgtEl>
                                          <p:spTgt spid="60"/>
                                        </p:tgtEl>
                                        <p:attrNameLst>
                                          <p:attrName>ppt_h</p:attrName>
                                        </p:attrNameLst>
                                      </p:cBhvr>
                                      <p:tavLst>
                                        <p:tav tm="0">
                                          <p:val>
                                            <p:fltVal val="0"/>
                                          </p:val>
                                        </p:tav>
                                        <p:tav tm="100000">
                                          <p:val>
                                            <p:strVal val="#ppt_h"/>
                                          </p:val>
                                        </p:tav>
                                      </p:tavLst>
                                    </p:anim>
                                    <p:animEffect transition="in" filter="fade">
                                      <p:cBhvr>
                                        <p:cTn id="116" dur="500"/>
                                        <p:tgtEl>
                                          <p:spTgt spid="60"/>
                                        </p:tgtEl>
                                      </p:cBhvr>
                                    </p:animEffect>
                                  </p:childTnLst>
                                </p:cTn>
                              </p:par>
                              <p:par>
                                <p:cTn id="117" presetID="53" presetClass="entr" presetSubtype="16" fill="hold" grpId="1" nodeType="with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p:cTn id="119" dur="500" fill="hold"/>
                                        <p:tgtEl>
                                          <p:spTgt spid="58"/>
                                        </p:tgtEl>
                                        <p:attrNameLst>
                                          <p:attrName>ppt_w</p:attrName>
                                        </p:attrNameLst>
                                      </p:cBhvr>
                                      <p:tavLst>
                                        <p:tav tm="0">
                                          <p:val>
                                            <p:fltVal val="0"/>
                                          </p:val>
                                        </p:tav>
                                        <p:tav tm="100000">
                                          <p:val>
                                            <p:strVal val="#ppt_w"/>
                                          </p:val>
                                        </p:tav>
                                      </p:tavLst>
                                    </p:anim>
                                    <p:anim calcmode="lin" valueType="num">
                                      <p:cBhvr>
                                        <p:cTn id="120" dur="500" fill="hold"/>
                                        <p:tgtEl>
                                          <p:spTgt spid="58"/>
                                        </p:tgtEl>
                                        <p:attrNameLst>
                                          <p:attrName>ppt_h</p:attrName>
                                        </p:attrNameLst>
                                      </p:cBhvr>
                                      <p:tavLst>
                                        <p:tav tm="0">
                                          <p:val>
                                            <p:fltVal val="0"/>
                                          </p:val>
                                        </p:tav>
                                        <p:tav tm="100000">
                                          <p:val>
                                            <p:strVal val="#ppt_h"/>
                                          </p:val>
                                        </p:tav>
                                      </p:tavLst>
                                    </p:anim>
                                    <p:animEffect transition="in" filter="fade">
                                      <p:cBhvr>
                                        <p:cTn id="12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6" grpId="0" animBg="1"/>
      <p:bldP spid="28" grpId="0" animBg="1"/>
      <p:bldP spid="32" grpId="0" animBg="1"/>
      <p:bldP spid="55" grpId="0" animBg="1"/>
      <p:bldP spid="56" grpId="0" animBg="1"/>
      <p:bldP spid="58" grpId="0" animBg="1"/>
      <p:bldP spid="58" grpId="1" animBg="1"/>
      <p:bldP spid="61" grpId="0" animBg="1"/>
      <p:bldP spid="61"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5235C582-BEF6-498A-9DE3-B8934BF52AD9}"/>
              </a:ext>
            </a:extLst>
          </p:cNvPr>
          <p:cNvGraphicFramePr>
            <a:graphicFrameLocks noGrp="1"/>
          </p:cNvGraphicFramePr>
          <p:nvPr>
            <p:ph idx="1"/>
            <p:extLst>
              <p:ext uri="{D42A27DB-BD31-4B8C-83A1-F6EECF244321}">
                <p14:modId xmlns:p14="http://schemas.microsoft.com/office/powerpoint/2010/main" val="3092996317"/>
              </p:ext>
            </p:extLst>
          </p:nvPr>
        </p:nvGraphicFramePr>
        <p:xfrm>
          <a:off x="253831" y="1080136"/>
          <a:ext cx="11684338" cy="456026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6FF0E93-3CDF-980F-FB67-220F33615D41}"/>
              </a:ext>
            </a:extLst>
          </p:cNvPr>
          <p:cNvSpPr>
            <a:spLocks noGrp="1"/>
          </p:cNvSpPr>
          <p:nvPr>
            <p:ph type="title"/>
          </p:nvPr>
        </p:nvSpPr>
        <p:spPr>
          <a:xfrm>
            <a:off x="631826" y="646686"/>
            <a:ext cx="10302874" cy="378565"/>
          </a:xfrm>
        </p:spPr>
        <p:txBody>
          <a:bodyPr/>
          <a:lstStyle/>
          <a:p>
            <a:r>
              <a:rPr lang="en-US" sz="2400" dirty="0">
                <a:solidFill>
                  <a:schemeClr val="accent1"/>
                </a:solidFill>
              </a:rPr>
              <a:t>Identify professional development (PD) opportunities or case studies</a:t>
            </a:r>
            <a:endParaRPr lang="en-US" sz="2700" dirty="0">
              <a:solidFill>
                <a:schemeClr val="accent1"/>
              </a:solidFill>
            </a:endParaRPr>
          </a:p>
        </p:txBody>
      </p:sp>
      <p:sp>
        <p:nvSpPr>
          <p:cNvPr id="8" name="TextBox 7">
            <a:extLst>
              <a:ext uri="{FF2B5EF4-FFF2-40B4-BE49-F238E27FC236}">
                <a16:creationId xmlns:a16="http://schemas.microsoft.com/office/drawing/2014/main" id="{3703E6CB-B62B-3563-DF3A-7694DF62E8E6}"/>
              </a:ext>
            </a:extLst>
          </p:cNvPr>
          <p:cNvSpPr txBox="1"/>
          <p:nvPr/>
        </p:nvSpPr>
        <p:spPr>
          <a:xfrm>
            <a:off x="728292" y="5553166"/>
            <a:ext cx="11060483"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dirty="0"/>
              <a:t>Behavioral skills are documented most often in student needs or present levels sections across grades (especially early on) but less consistently appear in goals and objectives.</a:t>
            </a:r>
          </a:p>
        </p:txBody>
      </p:sp>
      <p:pic>
        <p:nvPicPr>
          <p:cNvPr id="9" name="Picture 8">
            <a:extLst>
              <a:ext uri="{FF2B5EF4-FFF2-40B4-BE49-F238E27FC236}">
                <a16:creationId xmlns:a16="http://schemas.microsoft.com/office/drawing/2014/main" id="{76DF7753-70A9-F3F8-EA66-282CE4CDF3A6}"/>
              </a:ext>
            </a:extLst>
          </p:cNvPr>
          <p:cNvPicPr>
            <a:picLocks noChangeAspect="1"/>
          </p:cNvPicPr>
          <p:nvPr/>
        </p:nvPicPr>
        <p:blipFill>
          <a:blip r:embed="rId4"/>
          <a:stretch>
            <a:fillRect/>
          </a:stretch>
        </p:blipFill>
        <p:spPr>
          <a:xfrm>
            <a:off x="10019285" y="6305137"/>
            <a:ext cx="1993260" cy="474519"/>
          </a:xfrm>
          <a:prstGeom prst="rect">
            <a:avLst/>
          </a:prstGeom>
        </p:spPr>
      </p:pic>
      <p:sp>
        <p:nvSpPr>
          <p:cNvPr id="10" name="TextBox 9">
            <a:extLst>
              <a:ext uri="{FF2B5EF4-FFF2-40B4-BE49-F238E27FC236}">
                <a16:creationId xmlns:a16="http://schemas.microsoft.com/office/drawing/2014/main" id="{825E54BB-0CAF-09A7-A64F-D6B7ACB8C7D4}"/>
              </a:ext>
            </a:extLst>
          </p:cNvPr>
          <p:cNvSpPr txBox="1"/>
          <p:nvPr/>
        </p:nvSpPr>
        <p:spPr>
          <a:xfrm>
            <a:off x="10322092" y="2137308"/>
            <a:ext cx="1616077" cy="338554"/>
          </a:xfrm>
          <a:prstGeom prst="rect">
            <a:avLst/>
          </a:prstGeom>
          <a:noFill/>
        </p:spPr>
        <p:txBody>
          <a:bodyPr wrap="square" rtlCol="0">
            <a:spAutoFit/>
          </a:bodyPr>
          <a:lstStyle/>
          <a:p>
            <a:r>
              <a:rPr lang="en-US" sz="1600" b="1" dirty="0">
                <a:solidFill>
                  <a:schemeClr val="bg1">
                    <a:lumMod val="50000"/>
                  </a:schemeClr>
                </a:solidFill>
                <a:latin typeface="Aptos Narrow" panose="020B0004020202020204" pitchFamily="34" charset="0"/>
              </a:rPr>
              <a:t>IEP Sections:</a:t>
            </a:r>
          </a:p>
        </p:txBody>
      </p:sp>
      <p:sp>
        <p:nvSpPr>
          <p:cNvPr id="15" name="Title 1">
            <a:extLst>
              <a:ext uri="{FF2B5EF4-FFF2-40B4-BE49-F238E27FC236}">
                <a16:creationId xmlns:a16="http://schemas.microsoft.com/office/drawing/2014/main" id="{63960C4F-2491-A177-4581-123B32B2D661}"/>
              </a:ext>
            </a:extLst>
          </p:cNvPr>
          <p:cNvSpPr txBox="1">
            <a:spLocks/>
          </p:cNvSpPr>
          <p:nvPr/>
        </p:nvSpPr>
        <p:spPr>
          <a:xfrm>
            <a:off x="631826" y="213236"/>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Tree>
    <p:extLst>
      <p:ext uri="{BB962C8B-B14F-4D97-AF65-F5344CB8AC3E}">
        <p14:creationId xmlns:p14="http://schemas.microsoft.com/office/powerpoint/2010/main" val="612752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E1FDA-057F-E42C-906B-5B17157D1307}"/>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F4970944-0F3A-C40F-1CCF-570A09D12541}"/>
              </a:ext>
            </a:extLst>
          </p:cNvPr>
          <p:cNvPicPr>
            <a:picLocks noChangeAspect="1"/>
          </p:cNvPicPr>
          <p:nvPr/>
        </p:nvPicPr>
        <p:blipFill>
          <a:blip r:embed="rId3"/>
          <a:srcRect t="48812" b="12313"/>
          <a:stretch>
            <a:fillRect/>
          </a:stretch>
        </p:blipFill>
        <p:spPr>
          <a:xfrm>
            <a:off x="2410181" y="4510627"/>
            <a:ext cx="8331545" cy="1554480"/>
          </a:xfrm>
          <a:prstGeom prst="rect">
            <a:avLst/>
          </a:prstGeom>
        </p:spPr>
      </p:pic>
      <p:sp>
        <p:nvSpPr>
          <p:cNvPr id="2" name="Title 1">
            <a:extLst>
              <a:ext uri="{FF2B5EF4-FFF2-40B4-BE49-F238E27FC236}">
                <a16:creationId xmlns:a16="http://schemas.microsoft.com/office/drawing/2014/main" id="{1A4F4F6E-EDD3-0C74-A5B1-96195ED7AA4A}"/>
              </a:ext>
            </a:extLst>
          </p:cNvPr>
          <p:cNvSpPr>
            <a:spLocks noGrp="1"/>
          </p:cNvSpPr>
          <p:nvPr>
            <p:ph type="title"/>
          </p:nvPr>
        </p:nvSpPr>
        <p:spPr>
          <a:xfrm>
            <a:off x="588244" y="553779"/>
            <a:ext cx="10430402" cy="378565"/>
          </a:xfrm>
        </p:spPr>
        <p:txBody>
          <a:bodyPr/>
          <a:lstStyle/>
          <a:p>
            <a:r>
              <a:rPr lang="en-US" sz="2400" dirty="0">
                <a:solidFill>
                  <a:schemeClr val="accent1"/>
                </a:solidFill>
              </a:rPr>
              <a:t>Identify professional development (PD) opportunities or case studies</a:t>
            </a:r>
          </a:p>
        </p:txBody>
      </p:sp>
      <p:grpSp>
        <p:nvGrpSpPr>
          <p:cNvPr id="6" name="Group 5">
            <a:extLst>
              <a:ext uri="{FF2B5EF4-FFF2-40B4-BE49-F238E27FC236}">
                <a16:creationId xmlns:a16="http://schemas.microsoft.com/office/drawing/2014/main" id="{58D0E7D7-9C8C-ECEC-ACE3-40FB81B43D3A}"/>
              </a:ext>
            </a:extLst>
          </p:cNvPr>
          <p:cNvGrpSpPr>
            <a:grpSpLocks noChangeAspect="1"/>
          </p:cNvGrpSpPr>
          <p:nvPr/>
        </p:nvGrpSpPr>
        <p:grpSpPr>
          <a:xfrm>
            <a:off x="2398818" y="1038882"/>
            <a:ext cx="8680060" cy="2011680"/>
            <a:chOff x="3810925" y="1458410"/>
            <a:chExt cx="7782588" cy="1803683"/>
          </a:xfrm>
        </p:grpSpPr>
        <p:pic>
          <p:nvPicPr>
            <p:cNvPr id="4" name="Picture 3">
              <a:extLst>
                <a:ext uri="{FF2B5EF4-FFF2-40B4-BE49-F238E27FC236}">
                  <a16:creationId xmlns:a16="http://schemas.microsoft.com/office/drawing/2014/main" id="{AE0E0447-8B9C-1492-EEFB-C3337B74157F}"/>
                </a:ext>
              </a:extLst>
            </p:cNvPr>
            <p:cNvPicPr>
              <a:picLocks noChangeAspect="1"/>
            </p:cNvPicPr>
            <p:nvPr/>
          </p:nvPicPr>
          <p:blipFill>
            <a:blip r:embed="rId4"/>
            <a:srcRect t="1146" b="87618"/>
            <a:stretch>
              <a:fillRect/>
            </a:stretch>
          </p:blipFill>
          <p:spPr>
            <a:xfrm>
              <a:off x="3810925" y="1458410"/>
              <a:ext cx="7772400" cy="350073"/>
            </a:xfrm>
            <a:prstGeom prst="rect">
              <a:avLst/>
            </a:prstGeom>
          </p:spPr>
        </p:pic>
        <p:pic>
          <p:nvPicPr>
            <p:cNvPr id="5" name="Picture 4">
              <a:extLst>
                <a:ext uri="{FF2B5EF4-FFF2-40B4-BE49-F238E27FC236}">
                  <a16:creationId xmlns:a16="http://schemas.microsoft.com/office/drawing/2014/main" id="{913D7202-4048-0864-60E3-3AF0C6B354A3}"/>
                </a:ext>
              </a:extLst>
            </p:cNvPr>
            <p:cNvPicPr>
              <a:picLocks noChangeAspect="1"/>
            </p:cNvPicPr>
            <p:nvPr/>
          </p:nvPicPr>
          <p:blipFill>
            <a:blip r:embed="rId4"/>
            <a:srcRect t="32012" b="18141"/>
            <a:stretch>
              <a:fillRect/>
            </a:stretch>
          </p:blipFill>
          <p:spPr>
            <a:xfrm>
              <a:off x="3821113" y="1709156"/>
              <a:ext cx="7772400" cy="1552937"/>
            </a:xfrm>
            <a:prstGeom prst="rect">
              <a:avLst/>
            </a:prstGeom>
          </p:spPr>
        </p:pic>
      </p:grpSp>
      <p:grpSp>
        <p:nvGrpSpPr>
          <p:cNvPr id="9" name="Group 8">
            <a:extLst>
              <a:ext uri="{FF2B5EF4-FFF2-40B4-BE49-F238E27FC236}">
                <a16:creationId xmlns:a16="http://schemas.microsoft.com/office/drawing/2014/main" id="{C106B18A-4F3E-C5F6-E3BB-FF5F15716FB4}"/>
              </a:ext>
            </a:extLst>
          </p:cNvPr>
          <p:cNvGrpSpPr>
            <a:grpSpLocks noChangeAspect="1"/>
          </p:cNvGrpSpPr>
          <p:nvPr/>
        </p:nvGrpSpPr>
        <p:grpSpPr>
          <a:xfrm>
            <a:off x="2385856" y="3255671"/>
            <a:ext cx="8676371" cy="1188720"/>
            <a:chOff x="4284102" y="3385828"/>
            <a:chExt cx="7772400" cy="1064870"/>
          </a:xfrm>
        </p:grpSpPr>
        <p:pic>
          <p:nvPicPr>
            <p:cNvPr id="7" name="Picture 6">
              <a:extLst>
                <a:ext uri="{FF2B5EF4-FFF2-40B4-BE49-F238E27FC236}">
                  <a16:creationId xmlns:a16="http://schemas.microsoft.com/office/drawing/2014/main" id="{BA8862B0-6450-331C-25F7-269976910FDF}"/>
                </a:ext>
              </a:extLst>
            </p:cNvPr>
            <p:cNvPicPr>
              <a:picLocks noChangeAspect="1"/>
            </p:cNvPicPr>
            <p:nvPr/>
          </p:nvPicPr>
          <p:blipFill>
            <a:blip r:embed="rId3"/>
            <a:srcRect t="1518" b="84209"/>
            <a:stretch>
              <a:fillRect/>
            </a:stretch>
          </p:blipFill>
          <p:spPr>
            <a:xfrm>
              <a:off x="4284102" y="3385828"/>
              <a:ext cx="7772400" cy="532435"/>
            </a:xfrm>
            <a:prstGeom prst="rect">
              <a:avLst/>
            </a:prstGeom>
          </p:spPr>
        </p:pic>
        <p:pic>
          <p:nvPicPr>
            <p:cNvPr id="8" name="Picture 7">
              <a:extLst>
                <a:ext uri="{FF2B5EF4-FFF2-40B4-BE49-F238E27FC236}">
                  <a16:creationId xmlns:a16="http://schemas.microsoft.com/office/drawing/2014/main" id="{799645C2-BBFF-FFDB-E61F-9E13CC5201A7}"/>
                </a:ext>
              </a:extLst>
            </p:cNvPr>
            <p:cNvPicPr>
              <a:picLocks noChangeAspect="1"/>
            </p:cNvPicPr>
            <p:nvPr/>
          </p:nvPicPr>
          <p:blipFill>
            <a:blip r:embed="rId3"/>
            <a:srcRect t="23187" b="62540"/>
            <a:stretch>
              <a:fillRect/>
            </a:stretch>
          </p:blipFill>
          <p:spPr>
            <a:xfrm>
              <a:off x="4284102" y="3918263"/>
              <a:ext cx="7772400" cy="532435"/>
            </a:xfrm>
            <a:prstGeom prst="rect">
              <a:avLst/>
            </a:prstGeom>
          </p:spPr>
        </p:pic>
      </p:grpSp>
      <p:sp>
        <p:nvSpPr>
          <p:cNvPr id="17" name="Left Brace 16">
            <a:extLst>
              <a:ext uri="{FF2B5EF4-FFF2-40B4-BE49-F238E27FC236}">
                <a16:creationId xmlns:a16="http://schemas.microsoft.com/office/drawing/2014/main" id="{25EDE3F7-67FF-98C4-24ED-D5AA848DC76A}"/>
              </a:ext>
            </a:extLst>
          </p:cNvPr>
          <p:cNvSpPr/>
          <p:nvPr/>
        </p:nvSpPr>
        <p:spPr>
          <a:xfrm>
            <a:off x="2226132" y="1340529"/>
            <a:ext cx="519671" cy="1754003"/>
          </a:xfrm>
          <a:prstGeom prst="leftBrace">
            <a:avLst>
              <a:gd name="adj1" fmla="val 15305"/>
              <a:gd name="adj2" fmla="val 28919"/>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D26A606-2BA7-0767-ADBC-D672DAE49DB4}"/>
              </a:ext>
            </a:extLst>
          </p:cNvPr>
          <p:cNvSpPr/>
          <p:nvPr/>
        </p:nvSpPr>
        <p:spPr>
          <a:xfrm>
            <a:off x="2485968" y="1350029"/>
            <a:ext cx="8650785" cy="1732018"/>
          </a:xfrm>
          <a:prstGeom prst="roundRect">
            <a:avLst>
              <a:gd name="adj" fmla="val 2522"/>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8153748-04EE-1721-AAD3-C5165171BAC4}"/>
              </a:ext>
            </a:extLst>
          </p:cNvPr>
          <p:cNvSpPr txBox="1"/>
          <p:nvPr/>
        </p:nvSpPr>
        <p:spPr>
          <a:xfrm>
            <a:off x="355307" y="1661437"/>
            <a:ext cx="1962849" cy="1107996"/>
          </a:xfrm>
          <a:prstGeom prst="rect">
            <a:avLst/>
          </a:prstGeom>
          <a:noFill/>
        </p:spPr>
        <p:txBody>
          <a:bodyPr wrap="square" rtlCol="0">
            <a:spAutoFit/>
          </a:bodyPr>
          <a:lstStyle/>
          <a:p>
            <a:pPr algn="ctr"/>
            <a:r>
              <a:rPr lang="en-US" b="1" dirty="0">
                <a:solidFill>
                  <a:schemeClr val="accent1"/>
                </a:solidFill>
              </a:rPr>
              <a:t>Present Levels: </a:t>
            </a:r>
          </a:p>
          <a:p>
            <a:pPr marL="285750" indent="-285750">
              <a:buFont typeface="Wingdings" pitchFamily="2" charset="2"/>
              <a:buChar char="ü"/>
            </a:pPr>
            <a:r>
              <a:rPr lang="en-US" sz="1400" dirty="0"/>
              <a:t>Coded </a:t>
            </a:r>
            <a:r>
              <a:rPr lang="en-US" sz="1600" b="1" dirty="0"/>
              <a:t>Yes</a:t>
            </a:r>
            <a:r>
              <a:rPr lang="en-US" sz="1400" dirty="0"/>
              <a:t> for behavioral skills</a:t>
            </a:r>
          </a:p>
          <a:p>
            <a:pPr algn="ctr"/>
            <a:endParaRPr lang="en-US" dirty="0"/>
          </a:p>
        </p:txBody>
      </p:sp>
      <p:grpSp>
        <p:nvGrpSpPr>
          <p:cNvPr id="21" name="Group 20">
            <a:extLst>
              <a:ext uri="{FF2B5EF4-FFF2-40B4-BE49-F238E27FC236}">
                <a16:creationId xmlns:a16="http://schemas.microsoft.com/office/drawing/2014/main" id="{00506398-8B7A-91EF-DCA4-3B1113D0B65D}"/>
              </a:ext>
            </a:extLst>
          </p:cNvPr>
          <p:cNvGrpSpPr/>
          <p:nvPr/>
        </p:nvGrpSpPr>
        <p:grpSpPr>
          <a:xfrm>
            <a:off x="2212491" y="3229665"/>
            <a:ext cx="8924263" cy="1236991"/>
            <a:chOff x="4065327" y="1923803"/>
            <a:chExt cx="7681376" cy="2602556"/>
          </a:xfrm>
        </p:grpSpPr>
        <p:sp>
          <p:nvSpPr>
            <p:cNvPr id="22" name="Left Brace 21">
              <a:extLst>
                <a:ext uri="{FF2B5EF4-FFF2-40B4-BE49-F238E27FC236}">
                  <a16:creationId xmlns:a16="http://schemas.microsoft.com/office/drawing/2014/main" id="{CF2F0268-C037-B298-B318-36049A4CEA35}"/>
                </a:ext>
              </a:extLst>
            </p:cNvPr>
            <p:cNvSpPr/>
            <p:nvPr/>
          </p:nvSpPr>
          <p:spPr>
            <a:xfrm>
              <a:off x="4065327" y="1923803"/>
              <a:ext cx="447296" cy="2602556"/>
            </a:xfrm>
            <a:prstGeom prst="leftBrace">
              <a:avLst>
                <a:gd name="adj1" fmla="val 16298"/>
                <a:gd name="adj2" fmla="val 25326"/>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FAB0E849-7F04-74A6-5C7F-6AFCDBF51A82}"/>
                </a:ext>
              </a:extLst>
            </p:cNvPr>
            <p:cNvSpPr/>
            <p:nvPr/>
          </p:nvSpPr>
          <p:spPr>
            <a:xfrm>
              <a:off x="4288975" y="1923803"/>
              <a:ext cx="7457728" cy="2602555"/>
            </a:xfrm>
            <a:prstGeom prst="roundRect">
              <a:avLst>
                <a:gd name="adj" fmla="val 9375"/>
              </a:avLst>
            </a:prstGeom>
            <a:no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09407028-670B-2CFC-E3BA-4C4E0A18C306}"/>
              </a:ext>
            </a:extLst>
          </p:cNvPr>
          <p:cNvGrpSpPr/>
          <p:nvPr/>
        </p:nvGrpSpPr>
        <p:grpSpPr>
          <a:xfrm>
            <a:off x="2212492" y="4532864"/>
            <a:ext cx="8924262" cy="1532243"/>
            <a:chOff x="4093006" y="4555014"/>
            <a:chExt cx="7671495" cy="954815"/>
          </a:xfrm>
        </p:grpSpPr>
        <p:sp>
          <p:nvSpPr>
            <p:cNvPr id="25" name="Left Brace 24">
              <a:extLst>
                <a:ext uri="{FF2B5EF4-FFF2-40B4-BE49-F238E27FC236}">
                  <a16:creationId xmlns:a16="http://schemas.microsoft.com/office/drawing/2014/main" id="{3930D9E8-E0BC-0971-236C-1D9ED7EFE6E0}"/>
                </a:ext>
              </a:extLst>
            </p:cNvPr>
            <p:cNvSpPr/>
            <p:nvPr/>
          </p:nvSpPr>
          <p:spPr>
            <a:xfrm>
              <a:off x="4093006" y="4555014"/>
              <a:ext cx="417673" cy="954815"/>
            </a:xfrm>
            <a:prstGeom prst="leftBrace">
              <a:avLst>
                <a:gd name="adj1" fmla="val 19192"/>
                <a:gd name="adj2" fmla="val 51844"/>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9F6287AC-08EE-BAB5-AFAB-2ACF8B8E80DA}"/>
                </a:ext>
              </a:extLst>
            </p:cNvPr>
            <p:cNvSpPr/>
            <p:nvPr/>
          </p:nvSpPr>
          <p:spPr>
            <a:xfrm>
              <a:off x="4306773" y="4555015"/>
              <a:ext cx="7457728" cy="954813"/>
            </a:xfrm>
            <a:prstGeom prst="roundRect">
              <a:avLst>
                <a:gd name="adj" fmla="val 4644"/>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CCCFF4DC-B09E-B2A2-4E64-6E62597B6A0A}"/>
              </a:ext>
            </a:extLst>
          </p:cNvPr>
          <p:cNvSpPr txBox="1"/>
          <p:nvPr/>
        </p:nvSpPr>
        <p:spPr>
          <a:xfrm>
            <a:off x="507582" y="3365260"/>
            <a:ext cx="1810574" cy="1107996"/>
          </a:xfrm>
          <a:prstGeom prst="rect">
            <a:avLst/>
          </a:prstGeom>
          <a:noFill/>
        </p:spPr>
        <p:txBody>
          <a:bodyPr wrap="square" rtlCol="0">
            <a:spAutoFit/>
          </a:bodyPr>
          <a:lstStyle/>
          <a:p>
            <a:pPr algn="ctr"/>
            <a:r>
              <a:rPr lang="en-US" b="1" dirty="0">
                <a:solidFill>
                  <a:schemeClr val="accent3">
                    <a:lumMod val="75000"/>
                  </a:schemeClr>
                </a:solidFill>
              </a:rPr>
              <a:t>Annual Goal: </a:t>
            </a:r>
          </a:p>
          <a:p>
            <a:pPr marL="285750" indent="-285750">
              <a:buSzPct val="102000"/>
              <a:buFont typeface="System Font Regular"/>
              <a:buChar char="X"/>
            </a:pPr>
            <a:r>
              <a:rPr lang="en-US" sz="1400" dirty="0"/>
              <a:t>Coded </a:t>
            </a:r>
            <a:r>
              <a:rPr lang="en-US" sz="1600" b="1" dirty="0"/>
              <a:t>No</a:t>
            </a:r>
            <a:r>
              <a:rPr lang="en-US" sz="1400" dirty="0"/>
              <a:t> for behavioral skills</a:t>
            </a:r>
          </a:p>
          <a:p>
            <a:pPr algn="ctr"/>
            <a:endParaRPr lang="en-US" dirty="0"/>
          </a:p>
        </p:txBody>
      </p:sp>
      <p:sp>
        <p:nvSpPr>
          <p:cNvPr id="28" name="TextBox 27">
            <a:extLst>
              <a:ext uri="{FF2B5EF4-FFF2-40B4-BE49-F238E27FC236}">
                <a16:creationId xmlns:a16="http://schemas.microsoft.com/office/drawing/2014/main" id="{15AC6FD4-188C-AEA8-7535-E61367899F52}"/>
              </a:ext>
            </a:extLst>
          </p:cNvPr>
          <p:cNvSpPr txBox="1"/>
          <p:nvPr/>
        </p:nvSpPr>
        <p:spPr>
          <a:xfrm>
            <a:off x="588244" y="4824294"/>
            <a:ext cx="1810574" cy="1384995"/>
          </a:xfrm>
          <a:prstGeom prst="rect">
            <a:avLst/>
          </a:prstGeom>
          <a:noFill/>
        </p:spPr>
        <p:txBody>
          <a:bodyPr wrap="square" rtlCol="0">
            <a:spAutoFit/>
          </a:bodyPr>
          <a:lstStyle/>
          <a:p>
            <a:pPr algn="ctr"/>
            <a:r>
              <a:rPr lang="en-US" b="1" dirty="0">
                <a:solidFill>
                  <a:schemeClr val="accent2"/>
                </a:solidFill>
              </a:rPr>
              <a:t>Short-Term Objectives:</a:t>
            </a:r>
          </a:p>
          <a:p>
            <a:pPr marL="285750" indent="-285750">
              <a:buFont typeface="Wingdings" pitchFamily="2" charset="2"/>
              <a:buChar char="ü"/>
            </a:pPr>
            <a:r>
              <a:rPr lang="en-US" sz="1400" dirty="0"/>
              <a:t>Coded </a:t>
            </a:r>
            <a:r>
              <a:rPr lang="en-US" sz="1600" b="1" dirty="0"/>
              <a:t>No</a:t>
            </a:r>
            <a:r>
              <a:rPr lang="en-US" sz="1400" dirty="0"/>
              <a:t> for behavioral skills</a:t>
            </a:r>
          </a:p>
          <a:p>
            <a:pPr algn="ctr"/>
            <a:endParaRPr lang="en-US" dirty="0"/>
          </a:p>
        </p:txBody>
      </p:sp>
      <p:pic>
        <p:nvPicPr>
          <p:cNvPr id="10" name="Picture 9">
            <a:extLst>
              <a:ext uri="{FF2B5EF4-FFF2-40B4-BE49-F238E27FC236}">
                <a16:creationId xmlns:a16="http://schemas.microsoft.com/office/drawing/2014/main" id="{51FDE6AC-9385-F120-42E9-32B6CFB361A9}"/>
              </a:ext>
            </a:extLst>
          </p:cNvPr>
          <p:cNvPicPr>
            <a:picLocks noChangeAspect="1"/>
          </p:cNvPicPr>
          <p:nvPr/>
        </p:nvPicPr>
        <p:blipFill>
          <a:blip r:embed="rId5"/>
          <a:stretch>
            <a:fillRect/>
          </a:stretch>
        </p:blipFill>
        <p:spPr>
          <a:xfrm>
            <a:off x="9881748" y="6264130"/>
            <a:ext cx="1993260" cy="474519"/>
          </a:xfrm>
          <a:prstGeom prst="rect">
            <a:avLst/>
          </a:prstGeom>
        </p:spPr>
      </p:pic>
      <p:sp>
        <p:nvSpPr>
          <p:cNvPr id="3" name="Title 1">
            <a:extLst>
              <a:ext uri="{FF2B5EF4-FFF2-40B4-BE49-F238E27FC236}">
                <a16:creationId xmlns:a16="http://schemas.microsoft.com/office/drawing/2014/main" id="{EA0F03A1-F743-3F3E-7A38-EFDAACB6571D}"/>
              </a:ext>
            </a:extLst>
          </p:cNvPr>
          <p:cNvSpPr txBox="1">
            <a:spLocks/>
          </p:cNvSpPr>
          <p:nvPr/>
        </p:nvSpPr>
        <p:spPr>
          <a:xfrm>
            <a:off x="588244" y="149645"/>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Tree>
    <p:extLst>
      <p:ext uri="{BB962C8B-B14F-4D97-AF65-F5344CB8AC3E}">
        <p14:creationId xmlns:p14="http://schemas.microsoft.com/office/powerpoint/2010/main" val="2710690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57C3-8018-0D73-A566-DAA1BCA38A81}"/>
              </a:ext>
            </a:extLst>
          </p:cNvPr>
          <p:cNvSpPr>
            <a:spLocks noGrp="1"/>
          </p:cNvSpPr>
          <p:nvPr>
            <p:ph type="title"/>
          </p:nvPr>
        </p:nvSpPr>
        <p:spPr>
          <a:xfrm>
            <a:off x="735433" y="623482"/>
            <a:ext cx="9966158" cy="433965"/>
          </a:xfrm>
        </p:spPr>
        <p:txBody>
          <a:bodyPr/>
          <a:lstStyle/>
          <a:p>
            <a:r>
              <a:rPr lang="en-US" dirty="0">
                <a:solidFill>
                  <a:schemeClr val="accent1"/>
                </a:solidFill>
              </a:rPr>
              <a:t>Planned future directions and upcoming work</a:t>
            </a:r>
          </a:p>
        </p:txBody>
      </p:sp>
      <p:sp>
        <p:nvSpPr>
          <p:cNvPr id="3" name="Content Placeholder 2">
            <a:extLst>
              <a:ext uri="{FF2B5EF4-FFF2-40B4-BE49-F238E27FC236}">
                <a16:creationId xmlns:a16="http://schemas.microsoft.com/office/drawing/2014/main" id="{65F6DD26-BDE9-A7CF-2208-8C486A0CC4C3}"/>
              </a:ext>
            </a:extLst>
          </p:cNvPr>
          <p:cNvSpPr>
            <a:spLocks noGrp="1"/>
          </p:cNvSpPr>
          <p:nvPr>
            <p:ph idx="1"/>
          </p:nvPr>
        </p:nvSpPr>
        <p:spPr>
          <a:xfrm>
            <a:off x="631826" y="1435100"/>
            <a:ext cx="3896686" cy="4351338"/>
          </a:xfrm>
        </p:spPr>
        <p:txBody>
          <a:bodyPr>
            <a:normAutofit lnSpcReduction="10000"/>
          </a:bodyPr>
          <a:lstStyle/>
          <a:p>
            <a:r>
              <a:rPr lang="en-US" sz="2400" b="1" dirty="0"/>
              <a:t>Understand and improve mental health supports embedded in IEPs </a:t>
            </a:r>
          </a:p>
          <a:p>
            <a:pPr marL="342900" indent="-342900">
              <a:buFont typeface="Arial" panose="020B0604020202020204" pitchFamily="34" charset="0"/>
              <a:buChar char="•"/>
            </a:pPr>
            <a:r>
              <a:rPr lang="en-US" sz="2400" dirty="0"/>
              <a:t>Recently submitted grant to NIH that scored well</a:t>
            </a:r>
          </a:p>
          <a:p>
            <a:endParaRPr lang="en-US" sz="2400" dirty="0"/>
          </a:p>
          <a:p>
            <a:r>
              <a:rPr lang="en-US" sz="2400" b="1" dirty="0"/>
              <a:t>Evaluate state-level IFSP data for young children with autism</a:t>
            </a:r>
          </a:p>
          <a:p>
            <a:pPr marL="342900" indent="-342900">
              <a:buFont typeface="Arial" panose="020B0604020202020204" pitchFamily="34" charset="0"/>
              <a:buChar char="•"/>
            </a:pPr>
            <a:r>
              <a:rPr lang="en-US" sz="2400" dirty="0"/>
              <a:t>NIH Autism Data Science Initiative</a:t>
            </a:r>
          </a:p>
        </p:txBody>
      </p:sp>
      <p:cxnSp>
        <p:nvCxnSpPr>
          <p:cNvPr id="7" name="Straight Connector 6">
            <a:extLst>
              <a:ext uri="{FF2B5EF4-FFF2-40B4-BE49-F238E27FC236}">
                <a16:creationId xmlns:a16="http://schemas.microsoft.com/office/drawing/2014/main" id="{83F9DDDB-777D-3DF7-F442-11EA2C1F688A}"/>
              </a:ext>
            </a:extLst>
          </p:cNvPr>
          <p:cNvCxnSpPr>
            <a:cxnSpLocks/>
          </p:cNvCxnSpPr>
          <p:nvPr/>
        </p:nvCxnSpPr>
        <p:spPr>
          <a:xfrm>
            <a:off x="4844374" y="1728377"/>
            <a:ext cx="3792334" cy="0"/>
          </a:xfrm>
          <a:prstGeom prst="line">
            <a:avLst/>
          </a:prstGeom>
          <a:ln>
            <a:solidFill>
              <a:schemeClr val="tx1"/>
            </a:solidFill>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1B7FDD8C-14E9-D51B-45F5-9D2B8F993C4B}"/>
              </a:ext>
            </a:extLst>
          </p:cNvPr>
          <p:cNvSpPr txBox="1"/>
          <p:nvPr/>
        </p:nvSpPr>
        <p:spPr>
          <a:xfrm>
            <a:off x="5985212" y="1257089"/>
            <a:ext cx="2044791" cy="400110"/>
          </a:xfrm>
          <a:prstGeom prst="rect">
            <a:avLst/>
          </a:prstGeom>
          <a:noFill/>
        </p:spPr>
        <p:txBody>
          <a:bodyPr wrap="none" rtlCol="0">
            <a:spAutoFit/>
          </a:bodyPr>
          <a:lstStyle/>
          <a:p>
            <a:pPr algn="ctr"/>
            <a:r>
              <a:rPr lang="en-US" sz="2000" b="1" dirty="0">
                <a:solidFill>
                  <a:schemeClr val="tx2"/>
                </a:solidFill>
              </a:rPr>
              <a:t>Structured Data</a:t>
            </a:r>
          </a:p>
        </p:txBody>
      </p:sp>
      <p:grpSp>
        <p:nvGrpSpPr>
          <p:cNvPr id="9" name="Group 8">
            <a:extLst>
              <a:ext uri="{FF2B5EF4-FFF2-40B4-BE49-F238E27FC236}">
                <a16:creationId xmlns:a16="http://schemas.microsoft.com/office/drawing/2014/main" id="{75E38067-8592-B699-C2BB-AB3F9E610276}"/>
              </a:ext>
            </a:extLst>
          </p:cNvPr>
          <p:cNvGrpSpPr/>
          <p:nvPr/>
        </p:nvGrpSpPr>
        <p:grpSpPr>
          <a:xfrm>
            <a:off x="5528012" y="1280170"/>
            <a:ext cx="468085" cy="337457"/>
            <a:chOff x="8373115" y="1030542"/>
            <a:chExt cx="468085" cy="337457"/>
          </a:xfrm>
        </p:grpSpPr>
        <p:cxnSp>
          <p:nvCxnSpPr>
            <p:cNvPr id="10" name="Straight Connector 9">
              <a:extLst>
                <a:ext uri="{FF2B5EF4-FFF2-40B4-BE49-F238E27FC236}">
                  <a16:creationId xmlns:a16="http://schemas.microsoft.com/office/drawing/2014/main" id="{2B2FC1AE-AEDB-BF11-12BD-16A1E4FF12AC}"/>
                </a:ext>
              </a:extLst>
            </p:cNvPr>
            <p:cNvCxnSpPr>
              <a:cxnSpLocks/>
            </p:cNvCxnSpPr>
            <p:nvPr/>
          </p:nvCxnSpPr>
          <p:spPr>
            <a:xfrm>
              <a:off x="8373115" y="1264583"/>
              <a:ext cx="457200" cy="0"/>
            </a:xfrm>
            <a:prstGeom prst="line">
              <a:avLst/>
            </a:prstGeom>
            <a:ln>
              <a:solidFill>
                <a:schemeClr val="tx2"/>
              </a:solidFill>
            </a:ln>
          </p:spPr>
          <p:style>
            <a:lnRef idx="2">
              <a:schemeClr val="dk1"/>
            </a:lnRef>
            <a:fillRef idx="0">
              <a:schemeClr val="dk1"/>
            </a:fillRef>
            <a:effectRef idx="1">
              <a:schemeClr val="dk1"/>
            </a:effectRef>
            <a:fontRef idx="minor">
              <a:schemeClr val="tx1"/>
            </a:fontRef>
          </p:style>
        </p:cxnSp>
        <p:grpSp>
          <p:nvGrpSpPr>
            <p:cNvPr id="11" name="Group 10">
              <a:extLst>
                <a:ext uri="{FF2B5EF4-FFF2-40B4-BE49-F238E27FC236}">
                  <a16:creationId xmlns:a16="http://schemas.microsoft.com/office/drawing/2014/main" id="{3E35938C-51F3-3077-1176-57DA3B23FA30}"/>
                </a:ext>
              </a:extLst>
            </p:cNvPr>
            <p:cNvGrpSpPr/>
            <p:nvPr/>
          </p:nvGrpSpPr>
          <p:grpSpPr>
            <a:xfrm>
              <a:off x="8384000" y="1030542"/>
              <a:ext cx="457200" cy="337457"/>
              <a:chOff x="9111344" y="348343"/>
              <a:chExt cx="457200" cy="337457"/>
            </a:xfrm>
          </p:grpSpPr>
          <p:sp>
            <p:nvSpPr>
              <p:cNvPr id="12" name="Rounded Rectangle 11">
                <a:extLst>
                  <a:ext uri="{FF2B5EF4-FFF2-40B4-BE49-F238E27FC236}">
                    <a16:creationId xmlns:a16="http://schemas.microsoft.com/office/drawing/2014/main" id="{C5C0CEC4-78C0-6EAE-3223-E832EE3FFB31}"/>
                  </a:ext>
                </a:extLst>
              </p:cNvPr>
              <p:cNvSpPr/>
              <p:nvPr/>
            </p:nvSpPr>
            <p:spPr>
              <a:xfrm>
                <a:off x="9111344" y="348343"/>
                <a:ext cx="457200" cy="337457"/>
              </a:xfrm>
              <a:prstGeom prst="round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49"/>
              </a:p>
            </p:txBody>
          </p:sp>
          <p:cxnSp>
            <p:nvCxnSpPr>
              <p:cNvPr id="13" name="Straight Connector 12">
                <a:extLst>
                  <a:ext uri="{FF2B5EF4-FFF2-40B4-BE49-F238E27FC236}">
                    <a16:creationId xmlns:a16="http://schemas.microsoft.com/office/drawing/2014/main" id="{736CE836-EED2-9FA7-9224-6E4487085C64}"/>
                  </a:ext>
                </a:extLst>
              </p:cNvPr>
              <p:cNvCxnSpPr>
                <a:cxnSpLocks/>
              </p:cNvCxnSpPr>
              <p:nvPr/>
            </p:nvCxnSpPr>
            <p:spPr>
              <a:xfrm>
                <a:off x="9111344" y="462642"/>
                <a:ext cx="457200" cy="0"/>
              </a:xfrm>
              <a:prstGeom prst="line">
                <a:avLst/>
              </a:prstGeom>
              <a:ln>
                <a:solidFill>
                  <a:schemeClr val="tx2"/>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607C931D-65AC-D09F-1201-1E3B901003D0}"/>
                  </a:ext>
                </a:extLst>
              </p:cNvPr>
              <p:cNvCxnSpPr>
                <a:cxnSpLocks/>
              </p:cNvCxnSpPr>
              <p:nvPr/>
            </p:nvCxnSpPr>
            <p:spPr>
              <a:xfrm>
                <a:off x="9241971" y="348343"/>
                <a:ext cx="0" cy="337457"/>
              </a:xfrm>
              <a:prstGeom prst="line">
                <a:avLst/>
              </a:prstGeom>
              <a:ln>
                <a:solidFill>
                  <a:schemeClr val="tx2"/>
                </a:solidFill>
              </a:ln>
            </p:spPr>
            <p:style>
              <a:lnRef idx="2">
                <a:schemeClr val="dk1"/>
              </a:lnRef>
              <a:fillRef idx="0">
                <a:schemeClr val="dk1"/>
              </a:fillRef>
              <a:effectRef idx="1">
                <a:schemeClr val="dk1"/>
              </a:effectRef>
              <a:fontRef idx="minor">
                <a:schemeClr val="tx1"/>
              </a:fontRef>
            </p:style>
          </p:cxnSp>
        </p:grpSp>
      </p:grpSp>
      <p:pic>
        <p:nvPicPr>
          <p:cNvPr id="15" name="Picture 14">
            <a:extLst>
              <a:ext uri="{FF2B5EF4-FFF2-40B4-BE49-F238E27FC236}">
                <a16:creationId xmlns:a16="http://schemas.microsoft.com/office/drawing/2014/main" id="{1C958666-BF07-644D-550A-1CB84B9B63C3}"/>
              </a:ext>
            </a:extLst>
          </p:cNvPr>
          <p:cNvPicPr>
            <a:picLocks noChangeAspect="1"/>
          </p:cNvPicPr>
          <p:nvPr/>
        </p:nvPicPr>
        <p:blipFill>
          <a:blip r:embed="rId3">
            <a:duotone>
              <a:schemeClr val="accent1">
                <a:shade val="45000"/>
                <a:satMod val="135000"/>
              </a:schemeClr>
              <a:prstClr val="white"/>
            </a:duotone>
          </a:blip>
          <a:stretch>
            <a:fillRect/>
          </a:stretch>
        </p:blipFill>
        <p:spPr>
          <a:xfrm>
            <a:off x="4900885" y="3148927"/>
            <a:ext cx="509657" cy="480254"/>
          </a:xfrm>
          <a:prstGeom prst="rect">
            <a:avLst/>
          </a:prstGeom>
        </p:spPr>
      </p:pic>
      <p:pic>
        <p:nvPicPr>
          <p:cNvPr id="16" name="Picture 15">
            <a:extLst>
              <a:ext uri="{FF2B5EF4-FFF2-40B4-BE49-F238E27FC236}">
                <a16:creationId xmlns:a16="http://schemas.microsoft.com/office/drawing/2014/main" id="{FC052CCB-4800-CFEA-D823-D97FAED1CB0A}"/>
              </a:ext>
            </a:extLst>
          </p:cNvPr>
          <p:cNvPicPr>
            <a:picLocks noChangeAspect="1"/>
          </p:cNvPicPr>
          <p:nvPr/>
        </p:nvPicPr>
        <p:blipFill>
          <a:blip r:embed="rId4">
            <a:duotone>
              <a:schemeClr val="accent1">
                <a:shade val="45000"/>
                <a:satMod val="135000"/>
              </a:schemeClr>
              <a:prstClr val="white"/>
            </a:duotone>
          </a:blip>
          <a:stretch>
            <a:fillRect/>
          </a:stretch>
        </p:blipFill>
        <p:spPr>
          <a:xfrm>
            <a:off x="4921949" y="2017010"/>
            <a:ext cx="472955" cy="527527"/>
          </a:xfrm>
          <a:prstGeom prst="rect">
            <a:avLst/>
          </a:prstGeom>
        </p:spPr>
      </p:pic>
      <p:pic>
        <p:nvPicPr>
          <p:cNvPr id="17" name="Picture 16">
            <a:extLst>
              <a:ext uri="{FF2B5EF4-FFF2-40B4-BE49-F238E27FC236}">
                <a16:creationId xmlns:a16="http://schemas.microsoft.com/office/drawing/2014/main" id="{8A2ADC81-AC83-D227-0F4A-6212F0A53C41}"/>
              </a:ext>
            </a:extLst>
          </p:cNvPr>
          <p:cNvPicPr>
            <a:picLocks noChangeAspect="1"/>
          </p:cNvPicPr>
          <p:nvPr/>
        </p:nvPicPr>
        <p:blipFill>
          <a:blip r:embed="rId5">
            <a:duotone>
              <a:schemeClr val="accent1">
                <a:shade val="45000"/>
                <a:satMod val="135000"/>
              </a:schemeClr>
              <a:prstClr val="white"/>
            </a:duotone>
          </a:blip>
          <a:stretch>
            <a:fillRect/>
          </a:stretch>
        </p:blipFill>
        <p:spPr>
          <a:xfrm>
            <a:off x="4904288" y="4296713"/>
            <a:ext cx="467299" cy="546839"/>
          </a:xfrm>
          <a:prstGeom prst="rect">
            <a:avLst/>
          </a:prstGeom>
        </p:spPr>
      </p:pic>
      <p:sp>
        <p:nvSpPr>
          <p:cNvPr id="18" name="TextBox 17">
            <a:extLst>
              <a:ext uri="{FF2B5EF4-FFF2-40B4-BE49-F238E27FC236}">
                <a16:creationId xmlns:a16="http://schemas.microsoft.com/office/drawing/2014/main" id="{40BB67E4-64C2-0E13-FC27-FFED2E3DAD2A}"/>
              </a:ext>
            </a:extLst>
          </p:cNvPr>
          <p:cNvSpPr txBox="1"/>
          <p:nvPr/>
        </p:nvSpPr>
        <p:spPr>
          <a:xfrm>
            <a:off x="5528013" y="1740802"/>
            <a:ext cx="3050650" cy="1046440"/>
          </a:xfrm>
          <a:prstGeom prst="rect">
            <a:avLst/>
          </a:prstGeom>
          <a:noFill/>
        </p:spPr>
        <p:txBody>
          <a:bodyPr wrap="square" rtlCol="0">
            <a:spAutoFit/>
          </a:bodyPr>
          <a:lstStyle/>
          <a:p>
            <a:r>
              <a:rPr lang="en-US" sz="1400" dirty="0">
                <a:solidFill>
                  <a:schemeClr val="accent1"/>
                </a:solidFill>
              </a:rPr>
              <a:t>NEEDS (Present Levels)</a:t>
            </a:r>
          </a:p>
          <a:p>
            <a:pPr marL="173031" indent="-173031">
              <a:buFont typeface="Arial" panose="020B0604020202020204" pitchFamily="34" charset="0"/>
              <a:buChar char="•"/>
            </a:pPr>
            <a:r>
              <a:rPr lang="en-US" sz="1200" dirty="0"/>
              <a:t>Social-Emotional: Self-Management, Relationships, Social Awareness</a:t>
            </a:r>
          </a:p>
          <a:p>
            <a:pPr marL="173031" indent="-173031">
              <a:buFont typeface="Arial" panose="020B0604020202020204" pitchFamily="34" charset="0"/>
              <a:buChar char="•"/>
            </a:pPr>
            <a:r>
              <a:rPr lang="en-US" sz="1200" dirty="0"/>
              <a:t>Behavioral: Externalizing, Inhibition, Emotional Regulation </a:t>
            </a:r>
            <a:endParaRPr lang="en-US" sz="1100" dirty="0"/>
          </a:p>
        </p:txBody>
      </p:sp>
      <p:sp>
        <p:nvSpPr>
          <p:cNvPr id="19" name="TextBox 18">
            <a:extLst>
              <a:ext uri="{FF2B5EF4-FFF2-40B4-BE49-F238E27FC236}">
                <a16:creationId xmlns:a16="http://schemas.microsoft.com/office/drawing/2014/main" id="{77646FC9-4622-95BD-257C-B616B2E2C4B7}"/>
              </a:ext>
            </a:extLst>
          </p:cNvPr>
          <p:cNvSpPr txBox="1"/>
          <p:nvPr/>
        </p:nvSpPr>
        <p:spPr>
          <a:xfrm>
            <a:off x="5478353" y="2840514"/>
            <a:ext cx="3158355" cy="1046440"/>
          </a:xfrm>
          <a:prstGeom prst="rect">
            <a:avLst/>
          </a:prstGeom>
          <a:noFill/>
        </p:spPr>
        <p:txBody>
          <a:bodyPr wrap="square" rtlCol="0">
            <a:spAutoFit/>
          </a:bodyPr>
          <a:lstStyle/>
          <a:p>
            <a:r>
              <a:rPr lang="en-US" sz="1400" dirty="0">
                <a:solidFill>
                  <a:schemeClr val="accent1"/>
                </a:solidFill>
              </a:rPr>
              <a:t>GOAL (Example)</a:t>
            </a:r>
          </a:p>
          <a:p>
            <a:r>
              <a:rPr lang="en-US" sz="1200" dirty="0"/>
              <a:t>By May 2026, the student will use 2 coping strategies to manage emotions in 4 out of 5 opportunities across settings, as measured by teacher and counselor data.</a:t>
            </a:r>
          </a:p>
        </p:txBody>
      </p:sp>
      <p:sp>
        <p:nvSpPr>
          <p:cNvPr id="20" name="TextBox 19">
            <a:extLst>
              <a:ext uri="{FF2B5EF4-FFF2-40B4-BE49-F238E27FC236}">
                <a16:creationId xmlns:a16="http://schemas.microsoft.com/office/drawing/2014/main" id="{0367664C-710C-D80F-A82B-DC4625E0450B}"/>
              </a:ext>
            </a:extLst>
          </p:cNvPr>
          <p:cNvSpPr txBox="1"/>
          <p:nvPr/>
        </p:nvSpPr>
        <p:spPr>
          <a:xfrm>
            <a:off x="5464361" y="4003353"/>
            <a:ext cx="2959733" cy="307777"/>
          </a:xfrm>
          <a:prstGeom prst="rect">
            <a:avLst/>
          </a:prstGeom>
          <a:noFill/>
        </p:spPr>
        <p:txBody>
          <a:bodyPr wrap="square" rtlCol="0">
            <a:spAutoFit/>
          </a:bodyPr>
          <a:lstStyle/>
          <a:p>
            <a:r>
              <a:rPr lang="en-US" sz="1400" dirty="0">
                <a:solidFill>
                  <a:schemeClr val="accent1"/>
                </a:solidFill>
              </a:rPr>
              <a:t>SERVICES (Example)</a:t>
            </a:r>
          </a:p>
        </p:txBody>
      </p:sp>
      <p:sp>
        <p:nvSpPr>
          <p:cNvPr id="21" name="Rounded Rectangle 20">
            <a:extLst>
              <a:ext uri="{FF2B5EF4-FFF2-40B4-BE49-F238E27FC236}">
                <a16:creationId xmlns:a16="http://schemas.microsoft.com/office/drawing/2014/main" id="{8BBFA687-0B6C-0704-B582-BACCEF6D8E2C}"/>
              </a:ext>
            </a:extLst>
          </p:cNvPr>
          <p:cNvSpPr/>
          <p:nvPr/>
        </p:nvSpPr>
        <p:spPr>
          <a:xfrm>
            <a:off x="4844374" y="1117272"/>
            <a:ext cx="3792334" cy="4098052"/>
          </a:xfrm>
          <a:prstGeom prst="roundRect">
            <a:avLst>
              <a:gd name="adj" fmla="val 6886"/>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49"/>
          </a:p>
        </p:txBody>
      </p:sp>
      <p:cxnSp>
        <p:nvCxnSpPr>
          <p:cNvPr id="22" name="Straight Connector 21">
            <a:extLst>
              <a:ext uri="{FF2B5EF4-FFF2-40B4-BE49-F238E27FC236}">
                <a16:creationId xmlns:a16="http://schemas.microsoft.com/office/drawing/2014/main" id="{846EA819-3213-8180-B4A9-3B69CF534F3F}"/>
              </a:ext>
            </a:extLst>
          </p:cNvPr>
          <p:cNvCxnSpPr>
            <a:cxnSpLocks/>
          </p:cNvCxnSpPr>
          <p:nvPr/>
        </p:nvCxnSpPr>
        <p:spPr>
          <a:xfrm>
            <a:off x="4867308" y="3924940"/>
            <a:ext cx="3792334"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B53F84E-1D33-2669-9F9D-56B472756C61}"/>
              </a:ext>
            </a:extLst>
          </p:cNvPr>
          <p:cNvCxnSpPr>
            <a:cxnSpLocks/>
          </p:cNvCxnSpPr>
          <p:nvPr/>
        </p:nvCxnSpPr>
        <p:spPr>
          <a:xfrm>
            <a:off x="4844374" y="2820148"/>
            <a:ext cx="3792334"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8C87A21-2FE1-DBA2-9FC7-C1F0C300D007}"/>
              </a:ext>
            </a:extLst>
          </p:cNvPr>
          <p:cNvCxnSpPr>
            <a:cxnSpLocks/>
          </p:cNvCxnSpPr>
          <p:nvPr/>
        </p:nvCxnSpPr>
        <p:spPr>
          <a:xfrm>
            <a:off x="5429632" y="1728379"/>
            <a:ext cx="0" cy="3486945"/>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25" name="Rounded Rectangle 24">
            <a:extLst>
              <a:ext uri="{FF2B5EF4-FFF2-40B4-BE49-F238E27FC236}">
                <a16:creationId xmlns:a16="http://schemas.microsoft.com/office/drawing/2014/main" id="{A961B2FE-38C9-19FB-AB90-164968D40AFC}"/>
              </a:ext>
            </a:extLst>
          </p:cNvPr>
          <p:cNvSpPr/>
          <p:nvPr/>
        </p:nvSpPr>
        <p:spPr>
          <a:xfrm>
            <a:off x="8939277" y="1145585"/>
            <a:ext cx="2837051" cy="1182596"/>
          </a:xfrm>
          <a:prstGeom prst="roundRect">
            <a:avLst/>
          </a:prstGeom>
          <a:solidFill>
            <a:schemeClr val="accent4">
              <a:lumMod val="20000"/>
              <a:lumOff val="8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Aim 1:</a:t>
            </a:r>
            <a:r>
              <a:rPr lang="en-US" sz="1600" dirty="0">
                <a:solidFill>
                  <a:schemeClr val="tx1"/>
                </a:solidFill>
              </a:rPr>
              <a:t> Validate Coding Framework</a:t>
            </a:r>
          </a:p>
          <a:p>
            <a:pPr algn="ctr"/>
            <a:r>
              <a:rPr lang="en-US" sz="1200" i="1" dirty="0">
                <a:solidFill>
                  <a:schemeClr val="tx1"/>
                </a:solidFill>
              </a:rPr>
              <a:t>Specific focus on mental illness needs, goals, and services</a:t>
            </a:r>
            <a:endParaRPr lang="en-US" sz="2249" dirty="0">
              <a:solidFill>
                <a:schemeClr val="tx1"/>
              </a:solidFill>
            </a:endParaRPr>
          </a:p>
        </p:txBody>
      </p:sp>
      <p:sp>
        <p:nvSpPr>
          <p:cNvPr id="26" name="Rounded Rectangle 25">
            <a:extLst>
              <a:ext uri="{FF2B5EF4-FFF2-40B4-BE49-F238E27FC236}">
                <a16:creationId xmlns:a16="http://schemas.microsoft.com/office/drawing/2014/main" id="{031C10D5-27DD-5CCA-9582-97048CDAEE92}"/>
              </a:ext>
            </a:extLst>
          </p:cNvPr>
          <p:cNvSpPr/>
          <p:nvPr/>
        </p:nvSpPr>
        <p:spPr>
          <a:xfrm>
            <a:off x="8992045" y="2578327"/>
            <a:ext cx="2837052" cy="1208230"/>
          </a:xfrm>
          <a:prstGeom prst="roundRect">
            <a:avLst/>
          </a:prstGeom>
          <a:solidFill>
            <a:schemeClr val="accent4">
              <a:lumMod val="40000"/>
              <a:lumOff val="6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Aim 2: </a:t>
            </a:r>
            <a:r>
              <a:rPr lang="en-US" sz="1600" dirty="0">
                <a:solidFill>
                  <a:schemeClr val="tx1"/>
                </a:solidFill>
              </a:rPr>
              <a:t>Quantify Prevalence and Variation</a:t>
            </a:r>
          </a:p>
          <a:p>
            <a:pPr algn="ctr"/>
            <a:r>
              <a:rPr lang="en-US" sz="1200" i="1" dirty="0">
                <a:solidFill>
                  <a:schemeClr val="tx1"/>
                </a:solidFill>
              </a:rPr>
              <a:t>What is identified and provided? To whom? Where? </a:t>
            </a:r>
            <a:endParaRPr lang="en-US" sz="2249" dirty="0">
              <a:solidFill>
                <a:schemeClr val="tx1"/>
              </a:solidFill>
            </a:endParaRPr>
          </a:p>
        </p:txBody>
      </p:sp>
      <p:sp>
        <p:nvSpPr>
          <p:cNvPr id="27" name="Rounded Rectangle 26">
            <a:extLst>
              <a:ext uri="{FF2B5EF4-FFF2-40B4-BE49-F238E27FC236}">
                <a16:creationId xmlns:a16="http://schemas.microsoft.com/office/drawing/2014/main" id="{F34627E7-4F93-B04B-D9F5-DE38FA03D6CA}"/>
              </a:ext>
            </a:extLst>
          </p:cNvPr>
          <p:cNvSpPr/>
          <p:nvPr/>
        </p:nvSpPr>
        <p:spPr>
          <a:xfrm>
            <a:off x="8992045" y="4046178"/>
            <a:ext cx="2837052" cy="1169145"/>
          </a:xfrm>
          <a:prstGeom prst="roundRect">
            <a:avLst/>
          </a:prstGeom>
          <a:solidFill>
            <a:schemeClr val="accent4">
              <a:lumMod val="60000"/>
              <a:lumOff val="4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Aim 3: </a:t>
            </a:r>
            <a:r>
              <a:rPr lang="en-US" sz="1600" dirty="0">
                <a:solidFill>
                  <a:schemeClr val="tx1"/>
                </a:solidFill>
              </a:rPr>
              <a:t>Analyze Alignment</a:t>
            </a:r>
          </a:p>
          <a:p>
            <a:pPr algn="ctr"/>
            <a:r>
              <a:rPr lang="en-US" sz="1200" i="1" dirty="0">
                <a:solidFill>
                  <a:schemeClr val="tx1"/>
                </a:solidFill>
              </a:rPr>
              <a:t>To what extent do goals and services align to support identified mental illness needs?</a:t>
            </a:r>
            <a:endParaRPr lang="en-US" sz="2249" dirty="0">
              <a:solidFill>
                <a:schemeClr val="tx1"/>
              </a:solidFill>
            </a:endParaRPr>
          </a:p>
        </p:txBody>
      </p:sp>
      <p:sp>
        <p:nvSpPr>
          <p:cNvPr id="28" name="TextBox 27">
            <a:extLst>
              <a:ext uri="{FF2B5EF4-FFF2-40B4-BE49-F238E27FC236}">
                <a16:creationId xmlns:a16="http://schemas.microsoft.com/office/drawing/2014/main" id="{E314BA15-FE07-3BE2-D1D2-52A450C14B4B}"/>
              </a:ext>
            </a:extLst>
          </p:cNvPr>
          <p:cNvSpPr txBox="1"/>
          <p:nvPr/>
        </p:nvSpPr>
        <p:spPr>
          <a:xfrm>
            <a:off x="5155713" y="5565920"/>
            <a:ext cx="6346489" cy="646331"/>
          </a:xfrm>
          <a:prstGeom prst="rect">
            <a:avLst/>
          </a:prstGeom>
          <a:noFill/>
        </p:spPr>
        <p:txBody>
          <a:bodyPr wrap="square" rtlCol="0">
            <a:spAutoFit/>
          </a:bodyPr>
          <a:lstStyle/>
          <a:p>
            <a:pPr algn="ctr"/>
            <a:r>
              <a:rPr lang="en-US" b="1" dirty="0">
                <a:solidFill>
                  <a:schemeClr val="tx2">
                    <a:lumMod val="90000"/>
                    <a:lumOff val="10000"/>
                  </a:schemeClr>
                </a:solidFill>
              </a:rPr>
              <a:t>Evidence on service gaps, coordination, and opportunities for improvement.</a:t>
            </a:r>
          </a:p>
        </p:txBody>
      </p:sp>
      <p:graphicFrame>
        <p:nvGraphicFramePr>
          <p:cNvPr id="29" name="Table 28">
            <a:extLst>
              <a:ext uri="{FF2B5EF4-FFF2-40B4-BE49-F238E27FC236}">
                <a16:creationId xmlns:a16="http://schemas.microsoft.com/office/drawing/2014/main" id="{16C1548B-C530-61EF-1604-06B809777EA1}"/>
              </a:ext>
            </a:extLst>
          </p:cNvPr>
          <p:cNvGraphicFramePr>
            <a:graphicFrameLocks noGrp="1"/>
          </p:cNvGraphicFramePr>
          <p:nvPr>
            <p:extLst>
              <p:ext uri="{D42A27DB-BD31-4B8C-83A1-F6EECF244321}">
                <p14:modId xmlns:p14="http://schemas.microsoft.com/office/powerpoint/2010/main" val="1371498787"/>
              </p:ext>
            </p:extLst>
          </p:nvPr>
        </p:nvGraphicFramePr>
        <p:xfrm>
          <a:off x="5487677" y="4281389"/>
          <a:ext cx="3090986" cy="689991"/>
        </p:xfrm>
        <a:graphic>
          <a:graphicData uri="http://schemas.openxmlformats.org/drawingml/2006/table">
            <a:tbl>
              <a:tblPr firstRow="1" bandRow="1">
                <a:tableStyleId>{5C22544A-7EE6-4342-B048-85BDC9FD1C3A}</a:tableStyleId>
              </a:tblPr>
              <a:tblGrid>
                <a:gridCol w="811523">
                  <a:extLst>
                    <a:ext uri="{9D8B030D-6E8A-4147-A177-3AD203B41FA5}">
                      <a16:colId xmlns:a16="http://schemas.microsoft.com/office/drawing/2014/main" val="4044807906"/>
                    </a:ext>
                  </a:extLst>
                </a:gridCol>
                <a:gridCol w="749300">
                  <a:extLst>
                    <a:ext uri="{9D8B030D-6E8A-4147-A177-3AD203B41FA5}">
                      <a16:colId xmlns:a16="http://schemas.microsoft.com/office/drawing/2014/main" val="3799589384"/>
                    </a:ext>
                  </a:extLst>
                </a:gridCol>
                <a:gridCol w="883789">
                  <a:extLst>
                    <a:ext uri="{9D8B030D-6E8A-4147-A177-3AD203B41FA5}">
                      <a16:colId xmlns:a16="http://schemas.microsoft.com/office/drawing/2014/main" val="2354015320"/>
                    </a:ext>
                  </a:extLst>
                </a:gridCol>
                <a:gridCol w="646374">
                  <a:extLst>
                    <a:ext uri="{9D8B030D-6E8A-4147-A177-3AD203B41FA5}">
                      <a16:colId xmlns:a16="http://schemas.microsoft.com/office/drawing/2014/main" val="2877743268"/>
                    </a:ext>
                  </a:extLst>
                </a:gridCol>
              </a:tblGrid>
              <a:tr h="272376">
                <a:tc>
                  <a:txBody>
                    <a:bodyPr/>
                    <a:lstStyle/>
                    <a:p>
                      <a:r>
                        <a:rPr lang="en-US" sz="1050" dirty="0">
                          <a:solidFill>
                            <a:schemeClr val="accent1"/>
                          </a:solidFill>
                        </a:rPr>
                        <a:t>Service</a:t>
                      </a: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chemeClr val="accent1"/>
                          </a:solidFill>
                          <a:effectLst/>
                          <a:uLnTx/>
                          <a:uFillTx/>
                          <a:latin typeface="+mn-lt"/>
                          <a:ea typeface="+mn-ea"/>
                          <a:cs typeface="+mn-cs"/>
                        </a:rPr>
                        <a:t>Provider</a:t>
                      </a:r>
                      <a:endParaRPr lang="en-US" sz="1600" dirty="0">
                        <a:solidFill>
                          <a:schemeClr val="accent1"/>
                        </a:solidFill>
                      </a:endParaRP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chemeClr val="accent1"/>
                          </a:solidFill>
                          <a:effectLst/>
                          <a:uLnTx/>
                          <a:uFillTx/>
                          <a:latin typeface="+mn-lt"/>
                          <a:ea typeface="+mn-ea"/>
                          <a:cs typeface="+mn-cs"/>
                        </a:rPr>
                        <a:t>Frequency</a:t>
                      </a:r>
                      <a:endParaRPr lang="en-US" sz="1600" dirty="0">
                        <a:solidFill>
                          <a:schemeClr val="accent1"/>
                        </a:solidFill>
                      </a:endParaRP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chemeClr val="accent1"/>
                          </a:solidFill>
                          <a:effectLst/>
                          <a:uLnTx/>
                          <a:uFillTx/>
                          <a:latin typeface="+mn-lt"/>
                          <a:ea typeface="+mn-ea"/>
                          <a:cs typeface="+mn-cs"/>
                        </a:rPr>
                        <a:t>Setting</a:t>
                      </a:r>
                      <a:endParaRPr lang="en-US" sz="1600" dirty="0">
                        <a:solidFill>
                          <a:schemeClr val="accent1"/>
                        </a:solidFill>
                      </a:endParaRP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345824901"/>
                  </a:ext>
                </a:extLst>
              </a:tr>
              <a:tr h="417615">
                <a:tc>
                  <a:txBody>
                    <a:bodyPr/>
                    <a:lstStyle/>
                    <a:p>
                      <a:r>
                        <a:rPr lang="en-US" sz="1000" dirty="0"/>
                        <a:t>Individual counseling</a:t>
                      </a: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r>
                        <a:rPr lang="en-US" sz="1000" dirty="0"/>
                        <a:t>School counselor</a:t>
                      </a: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r>
                        <a:rPr lang="en-US" sz="1000" dirty="0"/>
                        <a:t>1x/week </a:t>
                      </a:r>
                    </a:p>
                    <a:p>
                      <a:r>
                        <a:rPr lang="en-US" sz="1000" dirty="0"/>
                        <a:t>30 min</a:t>
                      </a: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tc>
                  <a:txBody>
                    <a:bodyPr/>
                    <a:lstStyle/>
                    <a:p>
                      <a:r>
                        <a:rPr lang="en-US" sz="1000" dirty="0"/>
                        <a:t>Pull-out room</a:t>
                      </a:r>
                    </a:p>
                  </a:txBody>
                  <a:tcPr>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10742116"/>
                  </a:ext>
                </a:extLst>
              </a:tr>
            </a:tbl>
          </a:graphicData>
        </a:graphic>
      </p:graphicFrame>
      <p:sp>
        <p:nvSpPr>
          <p:cNvPr id="30" name="Right Brace 29">
            <a:extLst>
              <a:ext uri="{FF2B5EF4-FFF2-40B4-BE49-F238E27FC236}">
                <a16:creationId xmlns:a16="http://schemas.microsoft.com/office/drawing/2014/main" id="{2E55ACB7-BE45-25FF-9E9D-32B33AE37BBE}"/>
              </a:ext>
            </a:extLst>
          </p:cNvPr>
          <p:cNvSpPr/>
          <p:nvPr/>
        </p:nvSpPr>
        <p:spPr>
          <a:xfrm rot="5400000">
            <a:off x="8164918" y="1934991"/>
            <a:ext cx="324475" cy="6919695"/>
          </a:xfrm>
          <a:prstGeom prst="rightBrace">
            <a:avLst>
              <a:gd name="adj1" fmla="val 180887"/>
              <a:gd name="adj2" fmla="val 50000"/>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Title 1">
            <a:extLst>
              <a:ext uri="{FF2B5EF4-FFF2-40B4-BE49-F238E27FC236}">
                <a16:creationId xmlns:a16="http://schemas.microsoft.com/office/drawing/2014/main" id="{F937581E-880F-A024-E195-46661BB53117}"/>
              </a:ext>
            </a:extLst>
          </p:cNvPr>
          <p:cNvSpPr txBox="1">
            <a:spLocks/>
          </p:cNvSpPr>
          <p:nvPr/>
        </p:nvSpPr>
        <p:spPr>
          <a:xfrm>
            <a:off x="735433" y="150098"/>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pic>
        <p:nvPicPr>
          <p:cNvPr id="32" name="Picture 31">
            <a:extLst>
              <a:ext uri="{FF2B5EF4-FFF2-40B4-BE49-F238E27FC236}">
                <a16:creationId xmlns:a16="http://schemas.microsoft.com/office/drawing/2014/main" id="{CC770938-7984-3429-9620-79E5310A70E5}"/>
              </a:ext>
            </a:extLst>
          </p:cNvPr>
          <p:cNvPicPr>
            <a:picLocks noChangeAspect="1"/>
          </p:cNvPicPr>
          <p:nvPr/>
        </p:nvPicPr>
        <p:blipFill>
          <a:blip r:embed="rId6"/>
          <a:stretch>
            <a:fillRect/>
          </a:stretch>
        </p:blipFill>
        <p:spPr>
          <a:xfrm>
            <a:off x="9501124" y="6223006"/>
            <a:ext cx="2449576" cy="513138"/>
          </a:xfrm>
          <a:prstGeom prst="rect">
            <a:avLst/>
          </a:prstGeom>
        </p:spPr>
      </p:pic>
      <p:sp>
        <p:nvSpPr>
          <p:cNvPr id="33" name="Right Arrow 32">
            <a:extLst>
              <a:ext uri="{FF2B5EF4-FFF2-40B4-BE49-F238E27FC236}">
                <a16:creationId xmlns:a16="http://schemas.microsoft.com/office/drawing/2014/main" id="{9BC606AC-1AA5-57CC-0F28-312FC0146811}"/>
              </a:ext>
            </a:extLst>
          </p:cNvPr>
          <p:cNvSpPr/>
          <p:nvPr/>
        </p:nvSpPr>
        <p:spPr>
          <a:xfrm>
            <a:off x="3700230" y="2142669"/>
            <a:ext cx="795131" cy="2762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1564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0066A35B-87C4-0DF5-7984-7B426308431C}"/>
              </a:ext>
            </a:extLst>
          </p:cNvPr>
          <p:cNvSpPr>
            <a:spLocks noGrp="1"/>
          </p:cNvSpPr>
          <p:nvPr>
            <p:ph idx="1"/>
          </p:nvPr>
        </p:nvSpPr>
        <p:spPr>
          <a:xfrm>
            <a:off x="631826" y="1444522"/>
            <a:ext cx="5105400" cy="4341916"/>
          </a:xfrm>
        </p:spPr>
        <p:txBody>
          <a:bodyPr/>
          <a:lstStyle/>
          <a:p>
            <a:r>
              <a:rPr lang="en-US" sz="2400" b="1" dirty="0"/>
              <a:t>Evaluate “person-centered” IEPs</a:t>
            </a:r>
          </a:p>
          <a:p>
            <a:pPr marL="579438" lvl="1" indent="-342900">
              <a:buFont typeface="Courier New" panose="02070309020205020404" pitchFamily="49" charset="0"/>
              <a:buChar char="o"/>
              <a:tabLst>
                <a:tab pos="3479800" algn="l"/>
              </a:tabLst>
            </a:pPr>
            <a:r>
              <a:rPr lang="en-US" i="1" dirty="0"/>
              <a:t>e.g., </a:t>
            </a:r>
            <a:r>
              <a:rPr lang="en-US" dirty="0"/>
              <a:t>evaluate content of student vision statements and student strengths; degree of integration into other IEP sections</a:t>
            </a:r>
            <a:endParaRPr lang="en-US" i="1" dirty="0"/>
          </a:p>
          <a:p>
            <a:endParaRPr lang="en-US" sz="2400" b="1" dirty="0"/>
          </a:p>
          <a:p>
            <a:r>
              <a:rPr lang="en-US" sz="2400" b="1" dirty="0"/>
              <a:t>Score transition plan quality to improve transition programming and employability skills</a:t>
            </a:r>
          </a:p>
          <a:p>
            <a:pPr marL="579438" lvl="1" indent="-342900">
              <a:buFont typeface="Courier New" panose="02070309020205020404" pitchFamily="49" charset="0"/>
              <a:buChar char="o"/>
            </a:pPr>
            <a:r>
              <a:rPr lang="en-US" i="1" dirty="0"/>
              <a:t>e.g.</a:t>
            </a:r>
            <a:r>
              <a:rPr lang="en-US" dirty="0"/>
              <a:t>, explore misalignment between functional skills named in transition goals</a:t>
            </a:r>
          </a:p>
          <a:p>
            <a:endParaRPr lang="en-US" dirty="0"/>
          </a:p>
          <a:p>
            <a:endParaRPr lang="en-US" dirty="0"/>
          </a:p>
        </p:txBody>
      </p:sp>
      <p:graphicFrame>
        <p:nvGraphicFramePr>
          <p:cNvPr id="20" name="Table 19">
            <a:extLst>
              <a:ext uri="{FF2B5EF4-FFF2-40B4-BE49-F238E27FC236}">
                <a16:creationId xmlns:a16="http://schemas.microsoft.com/office/drawing/2014/main" id="{5E2819F3-88C5-9231-C7DC-0F24DEF1C719}"/>
              </a:ext>
            </a:extLst>
          </p:cNvPr>
          <p:cNvGraphicFramePr>
            <a:graphicFrameLocks noGrp="1"/>
          </p:cNvGraphicFramePr>
          <p:nvPr>
            <p:extLst>
              <p:ext uri="{D42A27DB-BD31-4B8C-83A1-F6EECF244321}">
                <p14:modId xmlns:p14="http://schemas.microsoft.com/office/powerpoint/2010/main" val="1023701955"/>
              </p:ext>
            </p:extLst>
          </p:nvPr>
        </p:nvGraphicFramePr>
        <p:xfrm>
          <a:off x="5976730" y="1435100"/>
          <a:ext cx="5834272" cy="4351338"/>
        </p:xfrm>
        <a:graphic>
          <a:graphicData uri="http://schemas.openxmlformats.org/drawingml/2006/table">
            <a:tbl>
              <a:tblPr firstRow="1" firstCol="1" bandRow="1">
                <a:tableStyleId>{5C22544A-7EE6-4342-B048-85BDC9FD1C3A}</a:tableStyleId>
              </a:tblPr>
              <a:tblGrid>
                <a:gridCol w="1458568">
                  <a:extLst>
                    <a:ext uri="{9D8B030D-6E8A-4147-A177-3AD203B41FA5}">
                      <a16:colId xmlns:a16="http://schemas.microsoft.com/office/drawing/2014/main" val="1916033320"/>
                    </a:ext>
                  </a:extLst>
                </a:gridCol>
                <a:gridCol w="1458568">
                  <a:extLst>
                    <a:ext uri="{9D8B030D-6E8A-4147-A177-3AD203B41FA5}">
                      <a16:colId xmlns:a16="http://schemas.microsoft.com/office/drawing/2014/main" val="3953274976"/>
                    </a:ext>
                  </a:extLst>
                </a:gridCol>
                <a:gridCol w="1458568">
                  <a:extLst>
                    <a:ext uri="{9D8B030D-6E8A-4147-A177-3AD203B41FA5}">
                      <a16:colId xmlns:a16="http://schemas.microsoft.com/office/drawing/2014/main" val="1995790461"/>
                    </a:ext>
                  </a:extLst>
                </a:gridCol>
                <a:gridCol w="1458568">
                  <a:extLst>
                    <a:ext uri="{9D8B030D-6E8A-4147-A177-3AD203B41FA5}">
                      <a16:colId xmlns:a16="http://schemas.microsoft.com/office/drawing/2014/main" val="2082942089"/>
                    </a:ext>
                  </a:extLst>
                </a:gridCol>
              </a:tblGrid>
              <a:tr h="621620">
                <a:tc>
                  <a:txBody>
                    <a:bodyPr/>
                    <a:lstStyle/>
                    <a:p>
                      <a:r>
                        <a:rPr lang="en-US" sz="1600" dirty="0"/>
                        <a:t>Student’s Vision</a:t>
                      </a:r>
                    </a:p>
                  </a:txBody>
                  <a:tcPr/>
                </a:tc>
                <a:tc gridSpan="3">
                  <a:txBody>
                    <a:bodyPr/>
                    <a:lstStyle/>
                    <a:p>
                      <a:pPr algn="ctr"/>
                      <a:r>
                        <a:rPr lang="en-US" sz="1600" dirty="0"/>
                        <a:t>Example Responses</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280987228"/>
                  </a:ext>
                </a:extLst>
              </a:tr>
              <a:tr h="1243239">
                <a:tc>
                  <a:txBody>
                    <a:bodyPr/>
                    <a:lstStyle/>
                    <a:p>
                      <a:r>
                        <a:rPr lang="en-US" sz="1400" dirty="0"/>
                        <a:t>This year, I want to learn:</a:t>
                      </a:r>
                    </a:p>
                  </a:txBody>
                  <a:tcPr/>
                </a:tc>
                <a:tc>
                  <a:txBody>
                    <a:bodyPr/>
                    <a:lstStyle/>
                    <a:p>
                      <a:r>
                        <a:rPr lang="en-US" sz="1400" dirty="0"/>
                        <a:t>more math and to read more out loud</a:t>
                      </a:r>
                    </a:p>
                  </a:txBody>
                  <a:tcPr/>
                </a:tc>
                <a:tc>
                  <a:txBody>
                    <a:bodyPr/>
                    <a:lstStyle/>
                    <a:p>
                      <a:r>
                        <a:rPr lang="en-US" sz="1400" dirty="0"/>
                        <a:t>to read more fluently, write in neat cursive</a:t>
                      </a:r>
                    </a:p>
                  </a:txBody>
                  <a:tcPr/>
                </a:tc>
                <a:tc>
                  <a:txBody>
                    <a:bodyPr/>
                    <a:lstStyle/>
                    <a:p>
                      <a:r>
                        <a:rPr lang="en-US" sz="1400" dirty="0"/>
                        <a:t>know the meanings of prefixes and suffixes in words</a:t>
                      </a:r>
                    </a:p>
                  </a:txBody>
                  <a:tcPr/>
                </a:tc>
                <a:extLst>
                  <a:ext uri="{0D108BD9-81ED-4DB2-BD59-A6C34878D82A}">
                    <a16:rowId xmlns:a16="http://schemas.microsoft.com/office/drawing/2014/main" val="1752870121"/>
                  </a:ext>
                </a:extLst>
              </a:tr>
              <a:tr h="1472257">
                <a:tc>
                  <a:txBody>
                    <a:bodyPr/>
                    <a:lstStyle/>
                    <a:p>
                      <a:r>
                        <a:rPr lang="en-US" sz="1400" dirty="0"/>
                        <a:t>By the time I finish elementary/ middle school, I want to:</a:t>
                      </a:r>
                    </a:p>
                  </a:txBody>
                  <a:tcPr/>
                </a:tc>
                <a:tc>
                  <a:txBody>
                    <a:bodyPr/>
                    <a:lstStyle/>
                    <a:p>
                      <a:r>
                        <a:rPr lang="en-US" sz="1400" dirty="0"/>
                        <a:t>be better at basketball</a:t>
                      </a:r>
                    </a:p>
                  </a:txBody>
                  <a:tcPr/>
                </a:tc>
                <a:tc>
                  <a:txBody>
                    <a:bodyPr/>
                    <a:lstStyle/>
                    <a:p>
                      <a:r>
                        <a:rPr lang="en-US" sz="1400" dirty="0"/>
                        <a:t>have better handwriting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get better at self-advocating and gain more confidence</a:t>
                      </a:r>
                    </a:p>
                  </a:txBody>
                  <a:tcPr/>
                </a:tc>
                <a:extLst>
                  <a:ext uri="{0D108BD9-81ED-4DB2-BD59-A6C34878D82A}">
                    <a16:rowId xmlns:a16="http://schemas.microsoft.com/office/drawing/2014/main" val="3074299231"/>
                  </a:ext>
                </a:extLst>
              </a:tr>
              <a:tr h="1014222">
                <a:tc>
                  <a:txBody>
                    <a:bodyPr/>
                    <a:lstStyle/>
                    <a:p>
                      <a:r>
                        <a:rPr lang="en-US" sz="1400" dirty="0"/>
                        <a:t>While I am in high school, I want to:</a:t>
                      </a:r>
                    </a:p>
                  </a:txBody>
                  <a:tcPr/>
                </a:tc>
                <a:tc>
                  <a:txBody>
                    <a:bodyPr/>
                    <a:lstStyle/>
                    <a:p>
                      <a:r>
                        <a:rPr lang="en-US" sz="1400" dirty="0"/>
                        <a:t>pass classes with good grades</a:t>
                      </a:r>
                    </a:p>
                  </a:txBody>
                  <a:tcPr/>
                </a:tc>
                <a:tc>
                  <a:txBody>
                    <a:bodyPr/>
                    <a:lstStyle/>
                    <a:p>
                      <a:r>
                        <a:rPr lang="en-US" sz="1400" dirty="0"/>
                        <a:t>improve my reading and writing skills</a:t>
                      </a:r>
                    </a:p>
                  </a:txBody>
                  <a:tcPr/>
                </a:tc>
                <a:tc>
                  <a:txBody>
                    <a:bodyPr/>
                    <a:lstStyle/>
                    <a:p>
                      <a:r>
                        <a:rPr lang="en-US" sz="1400" dirty="0"/>
                        <a:t>receive my driver’s license</a:t>
                      </a:r>
                    </a:p>
                  </a:txBody>
                  <a:tcPr/>
                </a:tc>
                <a:extLst>
                  <a:ext uri="{0D108BD9-81ED-4DB2-BD59-A6C34878D82A}">
                    <a16:rowId xmlns:a16="http://schemas.microsoft.com/office/drawing/2014/main" val="177709451"/>
                  </a:ext>
                </a:extLst>
              </a:tr>
            </a:tbl>
          </a:graphicData>
        </a:graphic>
      </p:graphicFrame>
      <p:pic>
        <p:nvPicPr>
          <p:cNvPr id="22" name="Picture 21">
            <a:extLst>
              <a:ext uri="{FF2B5EF4-FFF2-40B4-BE49-F238E27FC236}">
                <a16:creationId xmlns:a16="http://schemas.microsoft.com/office/drawing/2014/main" id="{F80B3307-1E0D-6CDF-1E3A-B756ABD5A006}"/>
              </a:ext>
            </a:extLst>
          </p:cNvPr>
          <p:cNvPicPr>
            <a:picLocks noChangeAspect="1"/>
          </p:cNvPicPr>
          <p:nvPr/>
        </p:nvPicPr>
        <p:blipFill>
          <a:blip r:embed="rId3"/>
          <a:stretch>
            <a:fillRect/>
          </a:stretch>
        </p:blipFill>
        <p:spPr>
          <a:xfrm>
            <a:off x="9501124" y="6223006"/>
            <a:ext cx="2449576" cy="513138"/>
          </a:xfrm>
          <a:prstGeom prst="rect">
            <a:avLst/>
          </a:prstGeom>
        </p:spPr>
      </p:pic>
      <p:sp>
        <p:nvSpPr>
          <p:cNvPr id="25" name="Title 1">
            <a:extLst>
              <a:ext uri="{FF2B5EF4-FFF2-40B4-BE49-F238E27FC236}">
                <a16:creationId xmlns:a16="http://schemas.microsoft.com/office/drawing/2014/main" id="{1C08976D-4B5A-91DA-6564-37B2C5F42384}"/>
              </a:ext>
            </a:extLst>
          </p:cNvPr>
          <p:cNvSpPr>
            <a:spLocks noGrp="1"/>
          </p:cNvSpPr>
          <p:nvPr>
            <p:ph type="title"/>
          </p:nvPr>
        </p:nvSpPr>
        <p:spPr>
          <a:xfrm>
            <a:off x="735433" y="623482"/>
            <a:ext cx="9966158" cy="433965"/>
          </a:xfrm>
        </p:spPr>
        <p:txBody>
          <a:bodyPr/>
          <a:lstStyle/>
          <a:p>
            <a:r>
              <a:rPr lang="en-US" dirty="0">
                <a:solidFill>
                  <a:schemeClr val="accent1"/>
                </a:solidFill>
              </a:rPr>
              <a:t>Planned future directions and upcoming work</a:t>
            </a:r>
          </a:p>
        </p:txBody>
      </p:sp>
      <p:sp>
        <p:nvSpPr>
          <p:cNvPr id="26" name="Title 1">
            <a:extLst>
              <a:ext uri="{FF2B5EF4-FFF2-40B4-BE49-F238E27FC236}">
                <a16:creationId xmlns:a16="http://schemas.microsoft.com/office/drawing/2014/main" id="{DAC73523-8AB2-0A32-072C-60F828A9E159}"/>
              </a:ext>
            </a:extLst>
          </p:cNvPr>
          <p:cNvSpPr txBox="1">
            <a:spLocks/>
          </p:cNvSpPr>
          <p:nvPr/>
        </p:nvSpPr>
        <p:spPr>
          <a:xfrm>
            <a:off x="735433" y="150098"/>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Tree>
    <p:extLst>
      <p:ext uri="{BB962C8B-B14F-4D97-AF65-F5344CB8AC3E}">
        <p14:creationId xmlns:p14="http://schemas.microsoft.com/office/powerpoint/2010/main" val="634741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A5FB1A85-C187-7148-AB3A-FA0B078661AC}"/>
              </a:ext>
              <a:ext uri="{C183D7F6-B498-43B3-948B-1728B52AA6E4}">
                <adec:decorative xmlns:adec="http://schemas.microsoft.com/office/drawing/2017/decorative" val="1"/>
              </a:ext>
            </a:extLst>
          </p:cNvPr>
          <p:cNvSpPr/>
          <p:nvPr/>
        </p:nvSpPr>
        <p:spPr>
          <a:xfrm>
            <a:off x="6892511" y="1303745"/>
            <a:ext cx="589714" cy="57382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S</a:t>
            </a:r>
          </a:p>
        </p:txBody>
      </p:sp>
      <p:sp>
        <p:nvSpPr>
          <p:cNvPr id="23" name="Oval 22">
            <a:extLst>
              <a:ext uri="{FF2B5EF4-FFF2-40B4-BE49-F238E27FC236}">
                <a16:creationId xmlns:a16="http://schemas.microsoft.com/office/drawing/2014/main" id="{A3645706-5B31-7122-C908-7A309ECBAD7F}"/>
              </a:ext>
              <a:ext uri="{C183D7F6-B498-43B3-948B-1728B52AA6E4}">
                <adec:decorative xmlns:adec="http://schemas.microsoft.com/office/drawing/2017/decorative" val="1"/>
              </a:ext>
            </a:extLst>
          </p:cNvPr>
          <p:cNvSpPr/>
          <p:nvPr/>
        </p:nvSpPr>
        <p:spPr>
          <a:xfrm>
            <a:off x="6892511" y="2305668"/>
            <a:ext cx="589714" cy="57382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M</a:t>
            </a:r>
          </a:p>
        </p:txBody>
      </p:sp>
      <p:sp>
        <p:nvSpPr>
          <p:cNvPr id="24" name="Oval 23">
            <a:extLst>
              <a:ext uri="{FF2B5EF4-FFF2-40B4-BE49-F238E27FC236}">
                <a16:creationId xmlns:a16="http://schemas.microsoft.com/office/drawing/2014/main" id="{A234B71D-E6A5-2029-CB67-889C69EC038C}"/>
              </a:ext>
              <a:ext uri="{C183D7F6-B498-43B3-948B-1728B52AA6E4}">
                <adec:decorative xmlns:adec="http://schemas.microsoft.com/office/drawing/2017/decorative" val="1"/>
              </a:ext>
            </a:extLst>
          </p:cNvPr>
          <p:cNvSpPr/>
          <p:nvPr/>
        </p:nvSpPr>
        <p:spPr>
          <a:xfrm>
            <a:off x="6892511" y="3282931"/>
            <a:ext cx="589714" cy="57382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A</a:t>
            </a:r>
          </a:p>
        </p:txBody>
      </p:sp>
      <p:sp>
        <p:nvSpPr>
          <p:cNvPr id="25" name="Oval 24">
            <a:extLst>
              <a:ext uri="{FF2B5EF4-FFF2-40B4-BE49-F238E27FC236}">
                <a16:creationId xmlns:a16="http://schemas.microsoft.com/office/drawing/2014/main" id="{D21FBA3C-C42E-6FD5-3A4F-2954270C763B}"/>
              </a:ext>
              <a:ext uri="{C183D7F6-B498-43B3-948B-1728B52AA6E4}">
                <adec:decorative xmlns:adec="http://schemas.microsoft.com/office/drawing/2017/decorative" val="1"/>
              </a:ext>
            </a:extLst>
          </p:cNvPr>
          <p:cNvSpPr/>
          <p:nvPr/>
        </p:nvSpPr>
        <p:spPr>
          <a:xfrm>
            <a:off x="6892511" y="4311354"/>
            <a:ext cx="589714" cy="57382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R</a:t>
            </a:r>
          </a:p>
        </p:txBody>
      </p:sp>
      <p:sp>
        <p:nvSpPr>
          <p:cNvPr id="26" name="Oval 25">
            <a:extLst>
              <a:ext uri="{FF2B5EF4-FFF2-40B4-BE49-F238E27FC236}">
                <a16:creationId xmlns:a16="http://schemas.microsoft.com/office/drawing/2014/main" id="{AE0308EF-CF77-379E-9D58-774B0C3CC065}"/>
              </a:ext>
              <a:ext uri="{C183D7F6-B498-43B3-948B-1728B52AA6E4}">
                <adec:decorative xmlns:adec="http://schemas.microsoft.com/office/drawing/2017/decorative" val="1"/>
              </a:ext>
            </a:extLst>
          </p:cNvPr>
          <p:cNvSpPr/>
          <p:nvPr/>
        </p:nvSpPr>
        <p:spPr>
          <a:xfrm>
            <a:off x="6892511" y="5348790"/>
            <a:ext cx="589714" cy="573825"/>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T</a:t>
            </a:r>
          </a:p>
        </p:txBody>
      </p:sp>
      <p:sp>
        <p:nvSpPr>
          <p:cNvPr id="17" name="Rounded Rectangle 16">
            <a:extLst>
              <a:ext uri="{FF2B5EF4-FFF2-40B4-BE49-F238E27FC236}">
                <a16:creationId xmlns:a16="http://schemas.microsoft.com/office/drawing/2014/main" id="{3504CED1-6741-8D25-A2DB-493B9012B7AB}"/>
              </a:ext>
            </a:extLst>
          </p:cNvPr>
          <p:cNvSpPr/>
          <p:nvPr/>
        </p:nvSpPr>
        <p:spPr>
          <a:xfrm>
            <a:off x="7438469" y="1099272"/>
            <a:ext cx="4317448" cy="996466"/>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E76979E4-BA82-707D-D492-83D18E886674}"/>
              </a:ext>
            </a:extLst>
          </p:cNvPr>
          <p:cNvSpPr/>
          <p:nvPr/>
        </p:nvSpPr>
        <p:spPr>
          <a:xfrm>
            <a:off x="7438469" y="2092887"/>
            <a:ext cx="4317448" cy="99646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C11804B1-1013-D681-71D0-AF772B8C16B4}"/>
              </a:ext>
            </a:extLst>
          </p:cNvPr>
          <p:cNvSpPr/>
          <p:nvPr/>
        </p:nvSpPr>
        <p:spPr>
          <a:xfrm>
            <a:off x="7438469" y="3083394"/>
            <a:ext cx="4317448" cy="99646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428B125C-0667-576D-7B9C-4FCFC86B4813}"/>
              </a:ext>
            </a:extLst>
          </p:cNvPr>
          <p:cNvSpPr/>
          <p:nvPr/>
        </p:nvSpPr>
        <p:spPr>
          <a:xfrm>
            <a:off x="7438469" y="4075969"/>
            <a:ext cx="4317448" cy="996466"/>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60E3FEA9-9288-C56B-0D53-831B17EB4448}"/>
              </a:ext>
            </a:extLst>
          </p:cNvPr>
          <p:cNvSpPr/>
          <p:nvPr/>
        </p:nvSpPr>
        <p:spPr>
          <a:xfrm>
            <a:off x="7438469" y="5072435"/>
            <a:ext cx="4317448" cy="996466"/>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086CFB-9129-283A-6708-65502A0ED0B5}"/>
              </a:ext>
            </a:extLst>
          </p:cNvPr>
          <p:cNvSpPr>
            <a:spLocks noGrp="1"/>
          </p:cNvSpPr>
          <p:nvPr>
            <p:ph idx="1"/>
          </p:nvPr>
        </p:nvSpPr>
        <p:spPr>
          <a:xfrm>
            <a:off x="631825" y="1276594"/>
            <a:ext cx="5934075" cy="4806154"/>
          </a:xfrm>
        </p:spPr>
        <p:txBody>
          <a:bodyPr>
            <a:normAutofit/>
          </a:bodyPr>
          <a:lstStyle/>
          <a:p>
            <a:r>
              <a:rPr lang="en-US" sz="2400" b="1" dirty="0"/>
              <a:t>Score IEP quality, identify opportunities for continuous improvement</a:t>
            </a:r>
          </a:p>
          <a:p>
            <a:pPr marL="579438" lvl="1" indent="-342900">
              <a:buFont typeface="Courier New" panose="02070309020205020404" pitchFamily="49" charset="0"/>
              <a:buChar char="o"/>
            </a:pPr>
            <a:r>
              <a:rPr lang="en-US" i="1" dirty="0"/>
              <a:t>e.g., </a:t>
            </a:r>
            <a:r>
              <a:rPr lang="en-US" dirty="0"/>
              <a:t>how often are IEP goals S.M.A.R.T.? </a:t>
            </a:r>
            <a:endParaRPr lang="en-US" i="1" dirty="0"/>
          </a:p>
          <a:p>
            <a:endParaRPr lang="en-US" sz="2400" dirty="0"/>
          </a:p>
          <a:p>
            <a:r>
              <a:rPr lang="en-US" sz="2400" b="1" dirty="0"/>
              <a:t>Connect IEP services to student outcomes, other data sources to enable whole-child decision-making</a:t>
            </a:r>
          </a:p>
          <a:p>
            <a:pPr marL="579438" lvl="1" indent="-342900">
              <a:buFont typeface="Courier New" panose="02070309020205020404" pitchFamily="49" charset="0"/>
              <a:buChar char="o"/>
            </a:pPr>
            <a:r>
              <a:rPr lang="en-US" i="1" dirty="0"/>
              <a:t>e.g., </a:t>
            </a:r>
            <a:r>
              <a:rPr lang="en-US" dirty="0"/>
              <a:t>literacy achievement, STEM/math achievement, discipline, attendance, graduation</a:t>
            </a:r>
          </a:p>
          <a:p>
            <a:pPr marL="579438" lvl="1" indent="-342900">
              <a:buFont typeface="Courier New" panose="02070309020205020404" pitchFamily="49" charset="0"/>
              <a:buChar char="o"/>
            </a:pPr>
            <a:r>
              <a:rPr lang="en-US" i="1" dirty="0"/>
              <a:t>e.g., </a:t>
            </a:r>
            <a:r>
              <a:rPr lang="en-US" dirty="0"/>
              <a:t>MTSS data, behavior intervention plans, restraint/seclusion</a:t>
            </a:r>
          </a:p>
          <a:p>
            <a:pPr lvl="1"/>
            <a:endParaRPr lang="en-US" dirty="0"/>
          </a:p>
          <a:p>
            <a:endParaRPr lang="en-US" dirty="0"/>
          </a:p>
        </p:txBody>
      </p:sp>
      <p:pic>
        <p:nvPicPr>
          <p:cNvPr id="5" name="Picture 4">
            <a:extLst>
              <a:ext uri="{FF2B5EF4-FFF2-40B4-BE49-F238E27FC236}">
                <a16:creationId xmlns:a16="http://schemas.microsoft.com/office/drawing/2014/main" id="{CD3EF236-321F-5892-69EB-09CBB6B420C2}"/>
              </a:ext>
            </a:extLst>
          </p:cNvPr>
          <p:cNvPicPr>
            <a:picLocks noChangeAspect="1"/>
          </p:cNvPicPr>
          <p:nvPr/>
        </p:nvPicPr>
        <p:blipFill>
          <a:blip r:embed="rId3"/>
          <a:stretch>
            <a:fillRect/>
          </a:stretch>
        </p:blipFill>
        <p:spPr>
          <a:xfrm>
            <a:off x="9501124" y="6223006"/>
            <a:ext cx="2449576" cy="513138"/>
          </a:xfrm>
          <a:prstGeom prst="rect">
            <a:avLst/>
          </a:prstGeom>
        </p:spPr>
      </p:pic>
      <p:sp>
        <p:nvSpPr>
          <p:cNvPr id="8" name="Title 1">
            <a:extLst>
              <a:ext uri="{FF2B5EF4-FFF2-40B4-BE49-F238E27FC236}">
                <a16:creationId xmlns:a16="http://schemas.microsoft.com/office/drawing/2014/main" id="{7F0C42E4-0A52-2FFB-6660-EFEEE7E6CDAF}"/>
              </a:ext>
            </a:extLst>
          </p:cNvPr>
          <p:cNvSpPr>
            <a:spLocks noGrp="1"/>
          </p:cNvSpPr>
          <p:nvPr>
            <p:ph type="title"/>
          </p:nvPr>
        </p:nvSpPr>
        <p:spPr>
          <a:xfrm>
            <a:off x="735433" y="623482"/>
            <a:ext cx="9966158" cy="433965"/>
          </a:xfrm>
        </p:spPr>
        <p:txBody>
          <a:bodyPr/>
          <a:lstStyle/>
          <a:p>
            <a:r>
              <a:rPr lang="en-US" dirty="0">
                <a:solidFill>
                  <a:schemeClr val="accent1"/>
                </a:solidFill>
              </a:rPr>
              <a:t>Planned future directions and upcoming work</a:t>
            </a:r>
          </a:p>
        </p:txBody>
      </p:sp>
      <p:sp>
        <p:nvSpPr>
          <p:cNvPr id="9" name="Title 1">
            <a:extLst>
              <a:ext uri="{FF2B5EF4-FFF2-40B4-BE49-F238E27FC236}">
                <a16:creationId xmlns:a16="http://schemas.microsoft.com/office/drawing/2014/main" id="{E6BD9DA3-40EB-A10F-4C1F-D47C83AE9D44}"/>
              </a:ext>
            </a:extLst>
          </p:cNvPr>
          <p:cNvSpPr txBox="1">
            <a:spLocks/>
          </p:cNvSpPr>
          <p:nvPr/>
        </p:nvSpPr>
        <p:spPr>
          <a:xfrm>
            <a:off x="735433" y="150098"/>
            <a:ext cx="9858375" cy="378565"/>
          </a:xfrm>
          <a:prstGeom prst="rect">
            <a:avLst/>
          </a:prstGeom>
        </p:spPr>
        <p:txBody>
          <a:bodyPr vert="horz" wrap="square" lIns="0" tIns="0" rIns="91440" bIns="45720" rtlCol="0" anchor="t" anchorCtr="0">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2400" b="0" i="1" dirty="0">
                <a:solidFill>
                  <a:schemeClr val="bg1">
                    <a:lumMod val="50000"/>
                  </a:schemeClr>
                </a:solidFill>
              </a:rPr>
              <a:t>What could you do with your IEPs at scale? </a:t>
            </a:r>
          </a:p>
        </p:txBody>
      </p:sp>
      <p:sp>
        <p:nvSpPr>
          <p:cNvPr id="10" name="TextBox 9">
            <a:extLst>
              <a:ext uri="{FF2B5EF4-FFF2-40B4-BE49-F238E27FC236}">
                <a16:creationId xmlns:a16="http://schemas.microsoft.com/office/drawing/2014/main" id="{3CFB6E96-705A-902B-60E9-9F43129F9FD9}"/>
              </a:ext>
            </a:extLst>
          </p:cNvPr>
          <p:cNvSpPr txBox="1"/>
          <p:nvPr/>
        </p:nvSpPr>
        <p:spPr>
          <a:xfrm>
            <a:off x="7438469" y="1285469"/>
            <a:ext cx="4317448" cy="646331"/>
          </a:xfrm>
          <a:prstGeom prst="rect">
            <a:avLst/>
          </a:prstGeom>
          <a:noFill/>
        </p:spPr>
        <p:txBody>
          <a:bodyPr wrap="square" rtlCol="0">
            <a:spAutoFit/>
          </a:bodyPr>
          <a:lstStyle/>
          <a:p>
            <a:pPr lvl="0"/>
            <a:r>
              <a:rPr lang="en-US" b="1" i="1" dirty="0"/>
              <a:t>SPECIFIC</a:t>
            </a:r>
            <a:r>
              <a:rPr lang="en-US" b="1" dirty="0"/>
              <a:t> – </a:t>
            </a:r>
            <a:r>
              <a:rPr lang="en-US" dirty="0"/>
              <a:t>Clearly names the exact skill or behavior the student will learn.</a:t>
            </a:r>
          </a:p>
        </p:txBody>
      </p:sp>
      <p:sp>
        <p:nvSpPr>
          <p:cNvPr id="12" name="TextBox 11">
            <a:extLst>
              <a:ext uri="{FF2B5EF4-FFF2-40B4-BE49-F238E27FC236}">
                <a16:creationId xmlns:a16="http://schemas.microsoft.com/office/drawing/2014/main" id="{EA54DACA-B902-BF70-F78D-7481837F9EE9}"/>
              </a:ext>
            </a:extLst>
          </p:cNvPr>
          <p:cNvSpPr txBox="1"/>
          <p:nvPr/>
        </p:nvSpPr>
        <p:spPr>
          <a:xfrm>
            <a:off x="7438469" y="2123868"/>
            <a:ext cx="4317448" cy="923330"/>
          </a:xfrm>
          <a:prstGeom prst="rect">
            <a:avLst/>
          </a:prstGeom>
          <a:noFill/>
        </p:spPr>
        <p:txBody>
          <a:bodyPr wrap="square">
            <a:spAutoFit/>
          </a:bodyPr>
          <a:lstStyle/>
          <a:p>
            <a:pPr lvl="0"/>
            <a:r>
              <a:rPr lang="en-US" b="1" i="1" dirty="0"/>
              <a:t>MEASURABLE</a:t>
            </a:r>
            <a:r>
              <a:rPr lang="en-US" b="1" dirty="0"/>
              <a:t> –</a:t>
            </a:r>
            <a:r>
              <a:rPr lang="en-US" sz="1800" dirty="0"/>
              <a:t> Uses numbers, percentages, or frequencies so anyone can objectively count/observe progress.</a:t>
            </a:r>
          </a:p>
        </p:txBody>
      </p:sp>
      <p:sp>
        <p:nvSpPr>
          <p:cNvPr id="14" name="TextBox 13">
            <a:extLst>
              <a:ext uri="{FF2B5EF4-FFF2-40B4-BE49-F238E27FC236}">
                <a16:creationId xmlns:a16="http://schemas.microsoft.com/office/drawing/2014/main" id="{373FF965-2EAF-438D-6BF1-C013F6C158DF}"/>
              </a:ext>
            </a:extLst>
          </p:cNvPr>
          <p:cNvSpPr txBox="1"/>
          <p:nvPr/>
        </p:nvSpPr>
        <p:spPr>
          <a:xfrm>
            <a:off x="7438469" y="3118017"/>
            <a:ext cx="4317448" cy="923330"/>
          </a:xfrm>
          <a:prstGeom prst="rect">
            <a:avLst/>
          </a:prstGeom>
          <a:noFill/>
        </p:spPr>
        <p:txBody>
          <a:bodyPr wrap="square">
            <a:spAutoFit/>
          </a:bodyPr>
          <a:lstStyle/>
          <a:p>
            <a:pPr lvl="0"/>
            <a:r>
              <a:rPr lang="en-US" sz="1800" b="1" i="1" dirty="0"/>
              <a:t>ATTAINABLE</a:t>
            </a:r>
            <a:r>
              <a:rPr lang="en-US" sz="1800" b="1" dirty="0"/>
              <a:t> –</a:t>
            </a:r>
            <a:r>
              <a:rPr lang="en-US" sz="1800" dirty="0"/>
              <a:t> Sets a realistic challenge based on the student's current baseline and abilities.</a:t>
            </a:r>
          </a:p>
        </p:txBody>
      </p:sp>
      <p:sp>
        <p:nvSpPr>
          <p:cNvPr id="15" name="TextBox 14">
            <a:extLst>
              <a:ext uri="{FF2B5EF4-FFF2-40B4-BE49-F238E27FC236}">
                <a16:creationId xmlns:a16="http://schemas.microsoft.com/office/drawing/2014/main" id="{D5ADD1B7-7AE4-BA18-FB15-C57FBE9CBD37}"/>
              </a:ext>
            </a:extLst>
          </p:cNvPr>
          <p:cNvSpPr txBox="1"/>
          <p:nvPr/>
        </p:nvSpPr>
        <p:spPr>
          <a:xfrm>
            <a:off x="7438469" y="4113459"/>
            <a:ext cx="4317448" cy="923330"/>
          </a:xfrm>
          <a:prstGeom prst="rect">
            <a:avLst/>
          </a:prstGeom>
          <a:noFill/>
        </p:spPr>
        <p:txBody>
          <a:bodyPr wrap="square" rtlCol="0">
            <a:spAutoFit/>
          </a:bodyPr>
          <a:lstStyle/>
          <a:p>
            <a:pPr lvl="0"/>
            <a:r>
              <a:rPr lang="en-US" b="1" i="1" dirty="0">
                <a:solidFill>
                  <a:schemeClr val="bg1"/>
                </a:solidFill>
              </a:rPr>
              <a:t>RELEVANT</a:t>
            </a:r>
            <a:r>
              <a:rPr lang="en-US" b="1" dirty="0">
                <a:solidFill>
                  <a:schemeClr val="bg1"/>
                </a:solidFill>
              </a:rPr>
              <a:t> –</a:t>
            </a:r>
            <a:r>
              <a:rPr lang="en-US" dirty="0">
                <a:solidFill>
                  <a:schemeClr val="bg1"/>
                </a:solidFill>
              </a:rPr>
              <a:t> Directly addresses the unique needs caused by the student's disability.</a:t>
            </a:r>
          </a:p>
        </p:txBody>
      </p:sp>
      <p:sp>
        <p:nvSpPr>
          <p:cNvPr id="16" name="TextBox 15">
            <a:extLst>
              <a:ext uri="{FF2B5EF4-FFF2-40B4-BE49-F238E27FC236}">
                <a16:creationId xmlns:a16="http://schemas.microsoft.com/office/drawing/2014/main" id="{CB1CF2DE-055C-F35B-6B61-4362E67DBD1A}"/>
              </a:ext>
            </a:extLst>
          </p:cNvPr>
          <p:cNvSpPr txBox="1"/>
          <p:nvPr/>
        </p:nvSpPr>
        <p:spPr>
          <a:xfrm>
            <a:off x="7438469" y="5096871"/>
            <a:ext cx="4317448" cy="923330"/>
          </a:xfrm>
          <a:prstGeom prst="rect">
            <a:avLst/>
          </a:prstGeom>
          <a:noFill/>
        </p:spPr>
        <p:txBody>
          <a:bodyPr wrap="square" rtlCol="0">
            <a:spAutoFit/>
          </a:bodyPr>
          <a:lstStyle/>
          <a:p>
            <a:r>
              <a:rPr lang="en-US" b="1" i="1" dirty="0">
                <a:solidFill>
                  <a:schemeClr val="bg1"/>
                </a:solidFill>
              </a:rPr>
              <a:t>TIME-BOUND</a:t>
            </a:r>
            <a:r>
              <a:rPr lang="en-US" b="1" dirty="0">
                <a:solidFill>
                  <a:schemeClr val="bg1"/>
                </a:solidFill>
              </a:rPr>
              <a:t> –</a:t>
            </a:r>
            <a:r>
              <a:rPr lang="en-US" dirty="0">
                <a:solidFill>
                  <a:schemeClr val="bg1"/>
                </a:solidFill>
              </a:rPr>
              <a:t> States a precise deadline or timeframe (e.g., "by the end of the semester" or "in 36 weeks").</a:t>
            </a:r>
          </a:p>
        </p:txBody>
      </p:sp>
      <p:sp>
        <p:nvSpPr>
          <p:cNvPr id="27" name="Bent-Up Arrow 26">
            <a:extLst>
              <a:ext uri="{FF2B5EF4-FFF2-40B4-BE49-F238E27FC236}">
                <a16:creationId xmlns:a16="http://schemas.microsoft.com/office/drawing/2014/main" id="{86B0A36B-8D1F-9480-50FA-1AEA9EDC6FEE}"/>
              </a:ext>
            </a:extLst>
          </p:cNvPr>
          <p:cNvSpPr/>
          <p:nvPr/>
        </p:nvSpPr>
        <p:spPr>
          <a:xfrm rot="5400000">
            <a:off x="5743034" y="1827573"/>
            <a:ext cx="307204" cy="1338527"/>
          </a:xfrm>
          <a:prstGeom prst="bentUpArrow">
            <a:avLst>
              <a:gd name="adj1" fmla="val 7926"/>
              <a:gd name="adj2" fmla="val 25000"/>
              <a:gd name="adj3" fmla="val 2841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576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BA12AD-5FBF-AB76-FCC9-C882AB7D326D}"/>
              </a:ext>
            </a:extLst>
          </p:cNvPr>
          <p:cNvPicPr>
            <a:picLocks noChangeAspect="1"/>
          </p:cNvPicPr>
          <p:nvPr/>
        </p:nvPicPr>
        <p:blipFill>
          <a:blip r:embed="rId3">
            <a:alphaModFix amt="50000"/>
          </a:blip>
          <a:srcRect t="12857"/>
          <a:stretch/>
        </p:blipFill>
        <p:spPr>
          <a:xfrm>
            <a:off x="-1" y="-112486"/>
            <a:ext cx="12192001" cy="7082971"/>
          </a:xfrm>
          <a:prstGeom prst="rect">
            <a:avLst/>
          </a:prstGeom>
        </p:spPr>
      </p:pic>
      <p:sp>
        <p:nvSpPr>
          <p:cNvPr id="4" name="Title 3">
            <a:extLst>
              <a:ext uri="{FF2B5EF4-FFF2-40B4-BE49-F238E27FC236}">
                <a16:creationId xmlns:a16="http://schemas.microsoft.com/office/drawing/2014/main" id="{701DB562-DC62-42F1-9D14-2331F80F6818}"/>
              </a:ext>
            </a:extLst>
          </p:cNvPr>
          <p:cNvSpPr>
            <a:spLocks noGrp="1"/>
          </p:cNvSpPr>
          <p:nvPr>
            <p:ph type="title" idx="4294967295"/>
          </p:nvPr>
        </p:nvSpPr>
        <p:spPr>
          <a:xfrm>
            <a:off x="717548" y="-457200"/>
            <a:ext cx="10756899" cy="5863144"/>
          </a:xfrm>
          <a:noFill/>
        </p:spPr>
        <p:txBody>
          <a:bodyPr/>
          <a:lstStyle/>
          <a:p>
            <a:pPr algn="ctr"/>
            <a:br>
              <a:rPr lang="en-US" sz="6000" dirty="0">
                <a:solidFill>
                  <a:schemeClr val="bg1"/>
                </a:solidFill>
              </a:rPr>
            </a:br>
            <a:br>
              <a:rPr lang="en-US" sz="6000" dirty="0">
                <a:solidFill>
                  <a:schemeClr val="bg1"/>
                </a:solidFill>
              </a:rPr>
            </a:br>
            <a:br>
              <a:rPr lang="en-US" sz="6000" dirty="0">
                <a:solidFill>
                  <a:schemeClr val="bg1"/>
                </a:solidFill>
              </a:rPr>
            </a:br>
            <a:r>
              <a:rPr lang="en-US" sz="6000" dirty="0">
                <a:solidFill>
                  <a:schemeClr val="bg1"/>
                </a:solidFill>
              </a:rPr>
              <a:t>What insights do you WISH you could extract from your IEP data?</a:t>
            </a:r>
            <a:br>
              <a:rPr lang="en-US" sz="6000" dirty="0">
                <a:solidFill>
                  <a:schemeClr val="bg1"/>
                </a:solidFill>
              </a:rPr>
            </a:br>
            <a:endParaRPr lang="en-US" sz="6000" dirty="0">
              <a:solidFill>
                <a:schemeClr val="bg1"/>
              </a:solidFill>
            </a:endParaRPr>
          </a:p>
        </p:txBody>
      </p:sp>
      <p:sp>
        <p:nvSpPr>
          <p:cNvPr id="5" name="TextBox 4">
            <a:extLst>
              <a:ext uri="{FF2B5EF4-FFF2-40B4-BE49-F238E27FC236}">
                <a16:creationId xmlns:a16="http://schemas.microsoft.com/office/drawing/2014/main" id="{B6CECF9F-B61C-A615-D8A3-E8859EBFA12B}"/>
              </a:ext>
            </a:extLst>
          </p:cNvPr>
          <p:cNvSpPr txBox="1"/>
          <p:nvPr/>
        </p:nvSpPr>
        <p:spPr>
          <a:xfrm>
            <a:off x="152400" y="132090"/>
            <a:ext cx="6096000" cy="523220"/>
          </a:xfrm>
          <a:prstGeom prst="rect">
            <a:avLst/>
          </a:prstGeom>
          <a:noFill/>
        </p:spPr>
        <p:txBody>
          <a:bodyPr wrap="square">
            <a:spAutoFit/>
          </a:bodyPr>
          <a:lstStyle/>
          <a:p>
            <a:r>
              <a:rPr lang="en-US" sz="2800" i="1" dirty="0">
                <a:solidFill>
                  <a:schemeClr val="bg1"/>
                </a:solidFill>
              </a:rPr>
              <a:t>Breakout Room Discussion</a:t>
            </a:r>
            <a:endParaRPr lang="en-US" i="1" dirty="0">
              <a:solidFill>
                <a:schemeClr val="bg1"/>
              </a:solidFill>
            </a:endParaRPr>
          </a:p>
        </p:txBody>
      </p:sp>
      <p:sp>
        <p:nvSpPr>
          <p:cNvPr id="6" name="TextBox 5">
            <a:extLst>
              <a:ext uri="{FF2B5EF4-FFF2-40B4-BE49-F238E27FC236}">
                <a16:creationId xmlns:a16="http://schemas.microsoft.com/office/drawing/2014/main" id="{94FD4B73-FE26-F3FD-201D-A74DB0246848}"/>
              </a:ext>
            </a:extLst>
          </p:cNvPr>
          <p:cNvSpPr txBox="1"/>
          <p:nvPr/>
        </p:nvSpPr>
        <p:spPr>
          <a:xfrm>
            <a:off x="6819900" y="5651500"/>
            <a:ext cx="4974535" cy="646331"/>
          </a:xfrm>
          <a:prstGeom prst="rect">
            <a:avLst/>
          </a:prstGeom>
          <a:solidFill>
            <a:schemeClr val="bg1">
              <a:lumMod val="95000"/>
            </a:schemeClr>
          </a:solidFill>
          <a:ln>
            <a:solidFill>
              <a:srgbClr val="41B191"/>
            </a:solidFill>
          </a:ln>
        </p:spPr>
        <p:txBody>
          <a:bodyPr wrap="square" rtlCol="0">
            <a:spAutoFit/>
          </a:bodyPr>
          <a:lstStyle/>
          <a:p>
            <a:r>
              <a:rPr lang="en-US" dirty="0"/>
              <a:t>Whoever is wearing </a:t>
            </a:r>
            <a:r>
              <a:rPr lang="en-US" b="1" dirty="0">
                <a:solidFill>
                  <a:srgbClr val="41B191"/>
                </a:solidFill>
              </a:rPr>
              <a:t>GREEN</a:t>
            </a:r>
            <a:r>
              <a:rPr lang="en-US" dirty="0"/>
              <a:t>, please take notes on your group’s discussion in the Padlet!</a:t>
            </a:r>
          </a:p>
        </p:txBody>
      </p:sp>
    </p:spTree>
    <p:extLst>
      <p:ext uri="{BB962C8B-B14F-4D97-AF65-F5344CB8AC3E}">
        <p14:creationId xmlns:p14="http://schemas.microsoft.com/office/powerpoint/2010/main" val="2013122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3227AE3-EB14-C725-C072-A792C21E731F}"/>
              </a:ext>
            </a:extLst>
          </p:cNvPr>
          <p:cNvSpPr/>
          <p:nvPr/>
        </p:nvSpPr>
        <p:spPr>
          <a:xfrm>
            <a:off x="7425369" y="0"/>
            <a:ext cx="4766631" cy="496485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AA33CBF-DA51-574D-AEFC-827A5EDD75E9}"/>
              </a:ext>
              <a:ext uri="{C183D7F6-B498-43B3-948B-1728B52AA6E4}">
                <adec:decorative xmlns:adec="http://schemas.microsoft.com/office/drawing/2017/decorative" val="1"/>
              </a:ext>
            </a:extLst>
          </p:cNvPr>
          <p:cNvSpPr/>
          <p:nvPr/>
        </p:nvSpPr>
        <p:spPr>
          <a:xfrm>
            <a:off x="4752304" y="4964858"/>
            <a:ext cx="7439695" cy="19385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7FF3196B-315B-A94F-A5CF-CBD69BE35548}"/>
              </a:ext>
              <a:ext uri="{C183D7F6-B498-43B3-948B-1728B52AA6E4}">
                <adec:decorative xmlns:adec="http://schemas.microsoft.com/office/drawing/2017/decorative" val="1"/>
              </a:ext>
            </a:extLst>
          </p:cNvPr>
          <p:cNvSpPr>
            <a:spLocks noGrp="1"/>
          </p:cNvSpPr>
          <p:nvPr>
            <p:ph type="sldNum" sz="quarter" idx="12"/>
          </p:nvPr>
        </p:nvSpPr>
        <p:spPr/>
        <p:txBody>
          <a:bodyPr/>
          <a:lstStyle/>
          <a:p>
            <a:fld id="{0311C453-A4DB-6F42-8F82-F5F619D58FB8}" type="slidenum">
              <a:rPr lang="en-US" smtClean="0"/>
              <a:t>44</a:t>
            </a:fld>
            <a:endParaRPr lang="en-US"/>
          </a:p>
        </p:txBody>
      </p:sp>
      <p:sp>
        <p:nvSpPr>
          <p:cNvPr id="11" name="TextBox 10"/>
          <p:cNvSpPr txBox="1"/>
          <p:nvPr/>
        </p:nvSpPr>
        <p:spPr>
          <a:xfrm>
            <a:off x="239782" y="2676893"/>
            <a:ext cx="2926066" cy="1203626"/>
          </a:xfrm>
          <a:prstGeom prst="rect">
            <a:avLst/>
          </a:prstGeom>
          <a:noFill/>
        </p:spPr>
        <p:txBody>
          <a:bodyPr wrap="square" lIns="182843" tIns="91422" rIns="182843" bIns="91422" rtlCol="0">
            <a:spAutoFit/>
          </a:bodyPr>
          <a:lstStyle/>
          <a:p>
            <a:pPr lvl="0" algn="ctr">
              <a:lnSpc>
                <a:spcPct val="90000"/>
              </a:lnSpc>
              <a:buClr>
                <a:srgbClr val="38809A"/>
              </a:buClr>
              <a:buSzPct val="70000"/>
            </a:pPr>
            <a:r>
              <a:rPr lang="en-US" sz="2400" b="1" dirty="0">
                <a:solidFill>
                  <a:schemeClr val="accent1"/>
                </a:solidFill>
                <a:latin typeface="+mj-lt"/>
                <a:ea typeface="Calibri" panose="020F0502020204030204" pitchFamily="34" charset="0"/>
                <a:cs typeface="Helvetica Neue" charset="0"/>
              </a:rPr>
              <a:t>Join our Team!</a:t>
            </a:r>
          </a:p>
          <a:p>
            <a:pPr lvl="0" algn="ctr">
              <a:lnSpc>
                <a:spcPct val="90000"/>
              </a:lnSpc>
              <a:buClr>
                <a:srgbClr val="38809A"/>
              </a:buClr>
              <a:buSzPct val="70000"/>
            </a:pPr>
            <a:r>
              <a:rPr lang="en-US" dirty="0">
                <a:solidFill>
                  <a:schemeClr val="accent6"/>
                </a:solidFill>
                <a:latin typeface="+mj-lt"/>
                <a:ea typeface="Calibri" panose="020F0502020204030204" pitchFamily="34" charset="0"/>
                <a:cs typeface="Helvetica Neue" charset="0"/>
              </a:rPr>
              <a:t>View our open positions at </a:t>
            </a:r>
            <a:r>
              <a:rPr lang="en-US" b="1" dirty="0">
                <a:solidFill>
                  <a:schemeClr val="accent6"/>
                </a:solidFill>
                <a:latin typeface="+mj-lt"/>
                <a:ea typeface="Calibri" panose="020F0502020204030204" pitchFamily="34" charset="0"/>
                <a:cs typeface="Helvetica Neue" charset="0"/>
                <a:hlinkClick r:id="rId3" tooltip="Careers at SRI">
                  <a:extLst>
                    <a:ext uri="{A12FA001-AC4F-418D-AE19-62706E023703}">
                      <ahyp:hlinkClr xmlns:ahyp="http://schemas.microsoft.com/office/drawing/2018/hyperlinkcolor" val="tx"/>
                    </a:ext>
                  </a:extLst>
                </a:hlinkClick>
              </a:rPr>
              <a:t>sri.com/careers</a:t>
            </a:r>
            <a:r>
              <a:rPr lang="en-US" b="1" dirty="0">
                <a:solidFill>
                  <a:schemeClr val="accent6"/>
                </a:solidFill>
                <a:latin typeface="+mj-lt"/>
                <a:ea typeface="Calibri" panose="020F0502020204030204" pitchFamily="34" charset="0"/>
                <a:cs typeface="Helvetica Neue" charset="0"/>
              </a:rPr>
              <a:t> </a:t>
            </a:r>
          </a:p>
          <a:p>
            <a:pPr algn="ctr">
              <a:lnSpc>
                <a:spcPct val="110000"/>
              </a:lnSpc>
            </a:pPr>
            <a:endParaRPr lang="en-US" sz="1200" dirty="0">
              <a:latin typeface="Georgia" panose="02040502050405020303" pitchFamily="18" charset="0"/>
            </a:endParaRPr>
          </a:p>
        </p:txBody>
      </p:sp>
      <p:sp>
        <p:nvSpPr>
          <p:cNvPr id="28" name="TextBox 27">
            <a:extLst>
              <a:ext uri="{FF2B5EF4-FFF2-40B4-BE49-F238E27FC236}">
                <a16:creationId xmlns:a16="http://schemas.microsoft.com/office/drawing/2014/main" id="{6818A69F-EDD5-85D8-7C70-C65A4F58B3AD}"/>
              </a:ext>
            </a:extLst>
          </p:cNvPr>
          <p:cNvSpPr txBox="1"/>
          <p:nvPr/>
        </p:nvSpPr>
        <p:spPr>
          <a:xfrm>
            <a:off x="367983" y="3710622"/>
            <a:ext cx="2669663" cy="954107"/>
          </a:xfrm>
          <a:prstGeom prst="rect">
            <a:avLst/>
          </a:prstGeom>
          <a:noFill/>
        </p:spPr>
        <p:txBody>
          <a:bodyPr wrap="square">
            <a:spAutoFit/>
          </a:bodyPr>
          <a:lstStyle/>
          <a:p>
            <a:pPr algn="ctr">
              <a:spcBef>
                <a:spcPts val="0"/>
              </a:spcBef>
            </a:pPr>
            <a:r>
              <a:rPr lang="en-US" sz="1400" dirty="0">
                <a:latin typeface="Georgia" panose="02040502050405020303" pitchFamily="18" charset="0"/>
                <a:ea typeface="Calibri" panose="020F0502020204030204" pitchFamily="34" charset="0"/>
              </a:rPr>
              <a:t>We are committed to a diverse and inclusive workplace and to creating equitable learning opportunities for all students.</a:t>
            </a:r>
          </a:p>
        </p:txBody>
      </p:sp>
      <p:sp>
        <p:nvSpPr>
          <p:cNvPr id="4" name="Subtitle 2">
            <a:extLst>
              <a:ext uri="{FF2B5EF4-FFF2-40B4-BE49-F238E27FC236}">
                <a16:creationId xmlns:a16="http://schemas.microsoft.com/office/drawing/2014/main" id="{2107CB10-13B6-90D4-1119-1223BBAD0271}"/>
              </a:ext>
            </a:extLst>
          </p:cNvPr>
          <p:cNvSpPr txBox="1">
            <a:spLocks/>
          </p:cNvSpPr>
          <p:nvPr/>
        </p:nvSpPr>
        <p:spPr>
          <a:xfrm>
            <a:off x="6096000" y="5318481"/>
            <a:ext cx="4974117" cy="2982243"/>
          </a:xfrm>
          <a:prstGeom prst="rect">
            <a:avLst/>
          </a:prstGeom>
        </p:spPr>
        <p:txBody>
          <a:bodyPr>
            <a:normAutofit/>
          </a:bodyPr>
          <a:lstStyle>
            <a:lvl1pPr marL="228600" indent="-228600" algn="l" defTabSz="914400" rtl="0" eaLnBrk="1" latinLnBrk="0" hangingPunct="1">
              <a:lnSpc>
                <a:spcPct val="90000"/>
              </a:lnSpc>
              <a:spcBef>
                <a:spcPts val="1000"/>
              </a:spcBef>
              <a:buClr>
                <a:srgbClr val="1E65A5"/>
              </a:buClr>
              <a:buSzPct val="70000"/>
              <a:buFont typeface="Arial" panose="020B0604020202020204" pitchFamily="34" charset="0"/>
              <a:buChar char="•"/>
              <a:defRPr sz="2800" b="0" i="0" kern="1200">
                <a:solidFill>
                  <a:schemeClr val="tx1"/>
                </a:solidFill>
                <a:latin typeface="Georgia" panose="02040502050405020303" pitchFamily="18" charset="0"/>
                <a:ea typeface="Helvetica Neue" charset="0"/>
                <a:cs typeface="Helvetica Neue" charset="0"/>
              </a:defRPr>
            </a:lvl1pPr>
            <a:lvl2pPr marL="685800" indent="-228600" algn="l" defTabSz="914400" rtl="0" eaLnBrk="1" latinLnBrk="0" hangingPunct="1">
              <a:lnSpc>
                <a:spcPct val="90000"/>
              </a:lnSpc>
              <a:spcBef>
                <a:spcPts val="500"/>
              </a:spcBef>
              <a:buClr>
                <a:srgbClr val="1E65A5"/>
              </a:buClr>
              <a:buSzPct val="70000"/>
              <a:buFont typeface="System Font Regular"/>
              <a:buChar char="–"/>
              <a:defRPr sz="2400" b="0" i="0" kern="1200">
                <a:solidFill>
                  <a:schemeClr val="tx1"/>
                </a:solidFill>
                <a:latin typeface="Georgia" panose="02040502050405020303" pitchFamily="18" charset="0"/>
                <a:ea typeface="Helvetica Neue" charset="0"/>
                <a:cs typeface="Helvetica Neue" charset="0"/>
              </a:defRPr>
            </a:lvl2pPr>
            <a:lvl3pPr marL="1143000" indent="-228600" algn="l" defTabSz="914400" rtl="0" eaLnBrk="1" latinLnBrk="0" hangingPunct="1">
              <a:lnSpc>
                <a:spcPct val="90000"/>
              </a:lnSpc>
              <a:spcBef>
                <a:spcPts val="500"/>
              </a:spcBef>
              <a:buClr>
                <a:srgbClr val="1E65A5"/>
              </a:buClr>
              <a:buSzPct val="70000"/>
              <a:buFont typeface="Wingdings" pitchFamily="2" charset="2"/>
              <a:buChar char="§"/>
              <a:defRPr sz="2000" b="0" i="0" kern="1200">
                <a:solidFill>
                  <a:schemeClr val="tx1"/>
                </a:solidFill>
                <a:latin typeface="Georgia" panose="02040502050405020303" pitchFamily="18" charset="0"/>
                <a:ea typeface="Helvetica Neue" charset="0"/>
                <a:cs typeface="Helvetica Neue" charset="0"/>
              </a:defRPr>
            </a:lvl3pPr>
            <a:lvl4pPr marL="1600200" indent="-228600" algn="l" defTabSz="914400" rtl="0" eaLnBrk="1" latinLnBrk="0" hangingPunct="1">
              <a:lnSpc>
                <a:spcPct val="90000"/>
              </a:lnSpc>
              <a:spcBef>
                <a:spcPts val="500"/>
              </a:spcBef>
              <a:buClr>
                <a:srgbClr val="1E65A5"/>
              </a:buClr>
              <a:buSzPct val="70000"/>
              <a:buFont typeface="Arial" panose="020B0604020202020204" pitchFamily="34" charset="0"/>
              <a:buChar char="•"/>
              <a:defRPr sz="1800" b="0" i="0" kern="1200">
                <a:solidFill>
                  <a:schemeClr val="tx1"/>
                </a:solidFill>
                <a:latin typeface="Georgia" panose="02040502050405020303" pitchFamily="18" charset="0"/>
                <a:ea typeface="Helvetica Neue" charset="0"/>
                <a:cs typeface="Helvetica Neue" charset="0"/>
              </a:defRPr>
            </a:lvl4pPr>
            <a:lvl5pPr marL="2057400" indent="-228600" algn="l" defTabSz="914400" rtl="0" eaLnBrk="1" latinLnBrk="0" hangingPunct="1">
              <a:lnSpc>
                <a:spcPct val="90000"/>
              </a:lnSpc>
              <a:spcBef>
                <a:spcPts val="500"/>
              </a:spcBef>
              <a:buClr>
                <a:srgbClr val="1E65A5"/>
              </a:buClr>
              <a:buSzPct val="70000"/>
              <a:buFont typeface="System Font Regular"/>
              <a:buChar char="–"/>
              <a:defRPr sz="1800" b="0" i="0" kern="1200">
                <a:solidFill>
                  <a:schemeClr val="tx1"/>
                </a:solidFill>
                <a:latin typeface="Georgia" panose="02040502050405020303" pitchFamily="18" charset="0"/>
                <a:ea typeface="Helvetica Neue" charset="0"/>
                <a:cs typeface="Helvetica Neue"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en-US" b="1" dirty="0">
                <a:solidFill>
                  <a:schemeClr val="bg1"/>
                </a:solidFill>
                <a:latin typeface="+mj-lt"/>
              </a:rPr>
              <a:t>Adrienne D. Woods, PhD </a:t>
            </a:r>
          </a:p>
          <a:p>
            <a:pPr marL="0" indent="0" algn="ctr">
              <a:buNone/>
            </a:pPr>
            <a:r>
              <a:rPr lang="en-US" sz="2400" b="1" dirty="0">
                <a:solidFill>
                  <a:schemeClr val="bg1"/>
                </a:solidFill>
                <a:latin typeface="+mj-lt"/>
              </a:rPr>
              <a:t>SRI International </a:t>
            </a:r>
          </a:p>
          <a:p>
            <a:pPr marL="0" indent="0" algn="ctr">
              <a:buNone/>
            </a:pPr>
            <a:r>
              <a:rPr lang="en-US" altLang="en-US" sz="2000" dirty="0">
                <a:solidFill>
                  <a:schemeClr val="bg1"/>
                </a:solidFill>
                <a:latin typeface="+mj-lt"/>
                <a:hlinkClick r:id="rId4" tooltip="Contact Adrienne Woods">
                  <a:extLst>
                    <a:ext uri="{A12FA001-AC4F-418D-AE19-62706E023703}">
                      <ahyp:hlinkClr xmlns:ahyp="http://schemas.microsoft.com/office/drawing/2018/hyperlinkcolor" val="tx"/>
                    </a:ext>
                  </a:extLst>
                </a:hlinkClick>
              </a:rPr>
              <a:t>adrienne.woods@sri.com</a:t>
            </a:r>
            <a:r>
              <a:rPr lang="en-US" altLang="en-US" sz="2000" dirty="0">
                <a:solidFill>
                  <a:schemeClr val="bg1"/>
                </a:solidFill>
                <a:latin typeface="+mj-lt"/>
              </a:rPr>
              <a:t> </a:t>
            </a:r>
            <a:endParaRPr lang="en-US" altLang="en-US" sz="3200" dirty="0">
              <a:solidFill>
                <a:schemeClr val="bg1"/>
              </a:solidFill>
              <a:latin typeface="+mj-lt"/>
            </a:endParaRPr>
          </a:p>
        </p:txBody>
      </p:sp>
      <p:sp>
        <p:nvSpPr>
          <p:cNvPr id="17" name="Rectangle 16">
            <a:extLst>
              <a:ext uri="{FF2B5EF4-FFF2-40B4-BE49-F238E27FC236}">
                <a16:creationId xmlns:a16="http://schemas.microsoft.com/office/drawing/2014/main" id="{F1BE5069-9FAA-1046-8A66-FB0A906C9719}"/>
              </a:ext>
              <a:ext uri="{C183D7F6-B498-43B3-948B-1728B52AA6E4}">
                <adec:decorative xmlns:adec="http://schemas.microsoft.com/office/drawing/2017/decorative" val="1"/>
              </a:ext>
            </a:extLst>
          </p:cNvPr>
          <p:cNvSpPr/>
          <p:nvPr/>
        </p:nvSpPr>
        <p:spPr>
          <a:xfrm>
            <a:off x="0" y="4964858"/>
            <a:ext cx="4752304" cy="1938528"/>
          </a:xfrm>
          <a:prstGeom prst="rect">
            <a:avLst/>
          </a:prstGeom>
          <a:solidFill>
            <a:srgbClr val="2C46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a:extLst>
              <a:ext uri="{FF2B5EF4-FFF2-40B4-BE49-F238E27FC236}">
                <a16:creationId xmlns:a16="http://schemas.microsoft.com/office/drawing/2014/main" id="{33A1E901-F956-FF46-B10C-AD8AEC9692B8}"/>
              </a:ext>
              <a:ext uri="{C183D7F6-B498-43B3-948B-1728B52AA6E4}">
                <adec:decorative xmlns:adec="http://schemas.microsoft.com/office/drawing/2017/decorative" val="1"/>
              </a:ext>
            </a:extLst>
          </p:cNvPr>
          <p:cNvSpPr txBox="1">
            <a:spLocks/>
          </p:cNvSpPr>
          <p:nvPr/>
        </p:nvSpPr>
        <p:spPr>
          <a:xfrm>
            <a:off x="423139" y="5318707"/>
            <a:ext cx="3579178" cy="7458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i="0" kern="1200" baseline="0">
                <a:solidFill>
                  <a:schemeClr val="accent1"/>
                </a:solidFill>
                <a:latin typeface="+mj-lt"/>
                <a:ea typeface="Helvetica Neue" charset="0"/>
                <a:cs typeface="Helvetica Neue" charset="0"/>
              </a:defRPr>
            </a:lvl1pPr>
          </a:lstStyle>
          <a:p>
            <a:pPr algn="ctr"/>
            <a:endParaRPr lang="en-US" sz="3600" dirty="0">
              <a:solidFill>
                <a:schemeClr val="bg1"/>
              </a:solidFill>
            </a:endParaRPr>
          </a:p>
        </p:txBody>
      </p:sp>
      <p:sp>
        <p:nvSpPr>
          <p:cNvPr id="21" name="Title 1">
            <a:extLst>
              <a:ext uri="{FF2B5EF4-FFF2-40B4-BE49-F238E27FC236}">
                <a16:creationId xmlns:a16="http://schemas.microsoft.com/office/drawing/2014/main" id="{636437E4-1793-1C47-BEED-F5514239450E}"/>
              </a:ext>
            </a:extLst>
          </p:cNvPr>
          <p:cNvSpPr txBox="1">
            <a:spLocks/>
          </p:cNvSpPr>
          <p:nvPr/>
        </p:nvSpPr>
        <p:spPr>
          <a:xfrm>
            <a:off x="4858629" y="5313330"/>
            <a:ext cx="7088822" cy="12200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00" b="1" i="0" kern="1200" baseline="0">
                <a:solidFill>
                  <a:schemeClr val="accent1"/>
                </a:solidFill>
                <a:latin typeface="+mj-lt"/>
                <a:ea typeface="Helvetica Neue" charset="0"/>
                <a:cs typeface="Helvetica Neue" charset="0"/>
              </a:defRPr>
            </a:lvl1pPr>
          </a:lstStyle>
          <a:p>
            <a:pPr algn="ctr">
              <a:spcAft>
                <a:spcPts val="1200"/>
              </a:spcAft>
            </a:pPr>
            <a:endParaRPr lang="en-US" sz="3200" u="sng" dirty="0">
              <a:solidFill>
                <a:schemeClr val="bg1"/>
              </a:solidFill>
            </a:endParaRPr>
          </a:p>
        </p:txBody>
      </p:sp>
      <p:sp>
        <p:nvSpPr>
          <p:cNvPr id="10" name="TextBox 9">
            <a:extLst>
              <a:ext uri="{FF2B5EF4-FFF2-40B4-BE49-F238E27FC236}">
                <a16:creationId xmlns:a16="http://schemas.microsoft.com/office/drawing/2014/main" id="{2E299C22-B859-C246-2A27-8EEF752AEB2F}"/>
              </a:ext>
            </a:extLst>
          </p:cNvPr>
          <p:cNvSpPr txBox="1"/>
          <p:nvPr/>
        </p:nvSpPr>
        <p:spPr>
          <a:xfrm>
            <a:off x="423139" y="5514485"/>
            <a:ext cx="4002317" cy="646331"/>
          </a:xfrm>
          <a:prstGeom prst="rect">
            <a:avLst/>
          </a:prstGeom>
          <a:noFill/>
        </p:spPr>
        <p:txBody>
          <a:bodyPr wrap="square">
            <a:spAutoFit/>
          </a:bodyPr>
          <a:lstStyle/>
          <a:p>
            <a:pPr algn="ctr"/>
            <a:r>
              <a:rPr lang="en-US" sz="3600" b="1" dirty="0">
                <a:solidFill>
                  <a:schemeClr val="bg1"/>
                </a:solidFill>
                <a:latin typeface="+mj-lt"/>
              </a:rPr>
              <a:t>Thank You!</a:t>
            </a:r>
          </a:p>
        </p:txBody>
      </p:sp>
      <p:pic>
        <p:nvPicPr>
          <p:cNvPr id="5" name="Picture 4" descr="Logo for SEAMLESS: Special Education Applications of Machine Learning to Enhance Student Success">
            <a:extLst>
              <a:ext uri="{FF2B5EF4-FFF2-40B4-BE49-F238E27FC236}">
                <a16:creationId xmlns:a16="http://schemas.microsoft.com/office/drawing/2014/main" id="{454A00B8-8734-5CA4-6258-DCBB4F9DCABD}"/>
              </a:ext>
            </a:extLst>
          </p:cNvPr>
          <p:cNvPicPr>
            <a:picLocks noChangeAspect="1"/>
          </p:cNvPicPr>
          <p:nvPr/>
        </p:nvPicPr>
        <p:blipFill>
          <a:blip r:embed="rId5"/>
          <a:stretch>
            <a:fillRect/>
          </a:stretch>
        </p:blipFill>
        <p:spPr>
          <a:xfrm>
            <a:off x="239782" y="538489"/>
            <a:ext cx="7055488" cy="1929850"/>
          </a:xfrm>
          <a:prstGeom prst="rect">
            <a:avLst/>
          </a:prstGeom>
        </p:spPr>
      </p:pic>
      <p:sp>
        <p:nvSpPr>
          <p:cNvPr id="9" name="TextBox 8">
            <a:extLst>
              <a:ext uri="{FF2B5EF4-FFF2-40B4-BE49-F238E27FC236}">
                <a16:creationId xmlns:a16="http://schemas.microsoft.com/office/drawing/2014/main" id="{20D17654-3EFB-45E0-909E-7F6E3EE74EDD}"/>
              </a:ext>
            </a:extLst>
          </p:cNvPr>
          <p:cNvSpPr txBox="1"/>
          <p:nvPr/>
        </p:nvSpPr>
        <p:spPr>
          <a:xfrm>
            <a:off x="3767526" y="3974461"/>
            <a:ext cx="2569934" cy="646331"/>
          </a:xfrm>
          <a:prstGeom prst="rect">
            <a:avLst/>
          </a:prstGeom>
          <a:noFill/>
        </p:spPr>
        <p:txBody>
          <a:bodyPr wrap="none" rtlCol="0">
            <a:spAutoFit/>
          </a:bodyPr>
          <a:lstStyle/>
          <a:p>
            <a:r>
              <a:rPr lang="en-US" sz="1800" u="sng" dirty="0" err="1">
                <a:solidFill>
                  <a:schemeClr val="accent1"/>
                </a:solidFill>
              </a:rPr>
              <a:t>SRIEducationNews.org</a:t>
            </a:r>
            <a:endParaRPr lang="en-US" sz="1800" u="sng" dirty="0">
              <a:solidFill>
                <a:schemeClr val="accent1"/>
              </a:solidFill>
            </a:endParaRPr>
          </a:p>
          <a:p>
            <a:endParaRPr lang="en-US" dirty="0">
              <a:solidFill>
                <a:schemeClr val="accent1"/>
              </a:solidFill>
            </a:endParaRPr>
          </a:p>
        </p:txBody>
      </p:sp>
      <p:sp>
        <p:nvSpPr>
          <p:cNvPr id="13" name="TextBox 12">
            <a:extLst>
              <a:ext uri="{FF2B5EF4-FFF2-40B4-BE49-F238E27FC236}">
                <a16:creationId xmlns:a16="http://schemas.microsoft.com/office/drawing/2014/main" id="{EB6071FC-22D2-A369-139E-B2C888174B64}"/>
              </a:ext>
            </a:extLst>
          </p:cNvPr>
          <p:cNvSpPr txBox="1"/>
          <p:nvPr/>
        </p:nvSpPr>
        <p:spPr>
          <a:xfrm>
            <a:off x="3767526" y="2661278"/>
            <a:ext cx="2569934" cy="1200329"/>
          </a:xfrm>
          <a:prstGeom prst="rect">
            <a:avLst/>
          </a:prstGeom>
          <a:noFill/>
        </p:spPr>
        <p:txBody>
          <a:bodyPr wrap="square">
            <a:spAutoFit/>
          </a:bodyPr>
          <a:lstStyle/>
          <a:p>
            <a:r>
              <a:rPr lang="en-US" sz="2400" b="1" dirty="0">
                <a:solidFill>
                  <a:schemeClr val="accent6"/>
                </a:solidFill>
              </a:rPr>
              <a:t>Get the latest news from SRI Education:</a:t>
            </a:r>
          </a:p>
        </p:txBody>
      </p:sp>
      <p:sp>
        <p:nvSpPr>
          <p:cNvPr id="14" name="TextBox 13">
            <a:extLst>
              <a:ext uri="{FF2B5EF4-FFF2-40B4-BE49-F238E27FC236}">
                <a16:creationId xmlns:a16="http://schemas.microsoft.com/office/drawing/2014/main" id="{D76D2660-3CBF-123C-1425-77138F309D60}"/>
              </a:ext>
            </a:extLst>
          </p:cNvPr>
          <p:cNvSpPr txBox="1"/>
          <p:nvPr/>
        </p:nvSpPr>
        <p:spPr>
          <a:xfrm>
            <a:off x="7645706" y="548168"/>
            <a:ext cx="4142342" cy="1569660"/>
          </a:xfrm>
          <a:prstGeom prst="rect">
            <a:avLst/>
          </a:prstGeom>
          <a:noFill/>
        </p:spPr>
        <p:txBody>
          <a:bodyPr wrap="square" rtlCol="0">
            <a:spAutoFit/>
          </a:bodyPr>
          <a:lstStyle/>
          <a:p>
            <a:pPr algn="ctr"/>
            <a:r>
              <a:rPr lang="en-US" sz="2400" b="1" dirty="0"/>
              <a:t>Are you interested in learning more or working together to evaluate your state’s IEP data?</a:t>
            </a:r>
          </a:p>
        </p:txBody>
      </p:sp>
      <p:cxnSp>
        <p:nvCxnSpPr>
          <p:cNvPr id="27" name="Straight Arrow Connector 26">
            <a:extLst>
              <a:ext uri="{FF2B5EF4-FFF2-40B4-BE49-F238E27FC236}">
                <a16:creationId xmlns:a16="http://schemas.microsoft.com/office/drawing/2014/main" id="{98088885-152B-E004-3DF1-702C7096ACB0}"/>
              </a:ext>
            </a:extLst>
          </p:cNvPr>
          <p:cNvCxnSpPr>
            <a:cxnSpLocks/>
          </p:cNvCxnSpPr>
          <p:nvPr/>
        </p:nvCxnSpPr>
        <p:spPr>
          <a:xfrm>
            <a:off x="9716876" y="2108976"/>
            <a:ext cx="0" cy="359363"/>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89B43F37-95E9-4803-3D50-B1AF89483690}"/>
              </a:ext>
            </a:extLst>
          </p:cNvPr>
          <p:cNvSpPr/>
          <p:nvPr/>
        </p:nvSpPr>
        <p:spPr>
          <a:xfrm>
            <a:off x="8851439" y="2570877"/>
            <a:ext cx="1780978" cy="178465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99D9671-E757-178D-B8D8-3EF90A38E1FF}"/>
              </a:ext>
            </a:extLst>
          </p:cNvPr>
          <p:cNvSpPr txBox="1"/>
          <p:nvPr/>
        </p:nvSpPr>
        <p:spPr>
          <a:xfrm>
            <a:off x="7830616" y="4429681"/>
            <a:ext cx="3993401" cy="369332"/>
          </a:xfrm>
          <a:prstGeom prst="rect">
            <a:avLst/>
          </a:prstGeom>
          <a:noFill/>
        </p:spPr>
        <p:txBody>
          <a:bodyPr wrap="none" rtlCol="0">
            <a:spAutoFit/>
          </a:bodyPr>
          <a:lstStyle/>
          <a:p>
            <a:r>
              <a:rPr lang="en-US" b="1" dirty="0">
                <a:hlinkClick r:id="rId6"/>
              </a:rPr>
              <a:t>https://tinyurl.com/seamless-spdg</a:t>
            </a:r>
            <a:r>
              <a:rPr lang="en-US" b="1" dirty="0"/>
              <a:t> </a:t>
            </a:r>
          </a:p>
        </p:txBody>
      </p:sp>
      <p:pic>
        <p:nvPicPr>
          <p:cNvPr id="8" name="Picture 7">
            <a:extLst>
              <a:ext uri="{FF2B5EF4-FFF2-40B4-BE49-F238E27FC236}">
                <a16:creationId xmlns:a16="http://schemas.microsoft.com/office/drawing/2014/main" id="{5874CF54-6D36-104A-4257-C355650206E5}"/>
              </a:ext>
            </a:extLst>
          </p:cNvPr>
          <p:cNvPicPr>
            <a:picLocks noChangeAspect="1"/>
          </p:cNvPicPr>
          <p:nvPr/>
        </p:nvPicPr>
        <p:blipFill>
          <a:blip r:embed="rId7"/>
          <a:stretch>
            <a:fillRect/>
          </a:stretch>
        </p:blipFill>
        <p:spPr>
          <a:xfrm>
            <a:off x="8891195" y="2607298"/>
            <a:ext cx="1705786" cy="1705786"/>
          </a:xfrm>
          <a:prstGeom prst="rect">
            <a:avLst/>
          </a:prstGeom>
        </p:spPr>
      </p:pic>
    </p:spTree>
    <p:extLst>
      <p:ext uri="{BB962C8B-B14F-4D97-AF65-F5344CB8AC3E}">
        <p14:creationId xmlns:p14="http://schemas.microsoft.com/office/powerpoint/2010/main" val="324738707"/>
      </p:ext>
    </p:extLst>
  </p:cSld>
  <p:clrMapOvr>
    <a:masterClrMapping/>
  </p:clrMapOvr>
</p:sld>
</file>

<file path=ppt/theme/theme1.xml><?xml version="1.0" encoding="utf-8"?>
<a:theme xmlns:a="http://schemas.openxmlformats.org/drawingml/2006/main" name="Office Theme">
  <a:themeElements>
    <a:clrScheme name="SRI 2024">
      <a:dk1>
        <a:srgbClr val="000000"/>
      </a:dk1>
      <a:lt1>
        <a:srgbClr val="FFFFFF"/>
      </a:lt1>
      <a:dk2>
        <a:srgbClr val="000000"/>
      </a:dk2>
      <a:lt2>
        <a:srgbClr val="E9E9E3"/>
      </a:lt2>
      <a:accent1>
        <a:srgbClr val="0550C4"/>
      </a:accent1>
      <a:accent2>
        <a:srgbClr val="F06E32"/>
      </a:accent2>
      <a:accent3>
        <a:srgbClr val="FFBE1E"/>
      </a:accent3>
      <a:accent4>
        <a:srgbClr val="82DBFA"/>
      </a:accent4>
      <a:accent5>
        <a:srgbClr val="FFBE1E"/>
      </a:accent5>
      <a:accent6>
        <a:srgbClr val="BE572B"/>
      </a:accent6>
      <a:hlink>
        <a:srgbClr val="0550C4"/>
      </a:hlink>
      <a:folHlink>
        <a:srgbClr val="5291F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A17C2CB-94A6-5B45-948A-0D5D42549AC3}" vid="{202E32D9-2D36-6E48-A521-ABB1324D907C}"/>
    </a:ext>
  </a:extLst>
</a:theme>
</file>

<file path=ppt/theme/theme2.xml><?xml version="1.0" encoding="utf-8"?>
<a:theme xmlns:a="http://schemas.openxmlformats.org/drawingml/2006/main" name="1_Office Theme">
  <a:themeElements>
    <a:clrScheme name="Custom 3">
      <a:dk1>
        <a:srgbClr val="000000"/>
      </a:dk1>
      <a:lt1>
        <a:srgbClr val="FFFFFF"/>
      </a:lt1>
      <a:dk2>
        <a:srgbClr val="000000"/>
      </a:dk2>
      <a:lt2>
        <a:srgbClr val="E9E9E3"/>
      </a:lt2>
      <a:accent1>
        <a:srgbClr val="0550C4"/>
      </a:accent1>
      <a:accent2>
        <a:srgbClr val="EF6E32"/>
      </a:accent2>
      <a:accent3>
        <a:srgbClr val="EBB941"/>
      </a:accent3>
      <a:accent4>
        <a:srgbClr val="82DBFA"/>
      </a:accent4>
      <a:accent5>
        <a:srgbClr val="EBB941"/>
      </a:accent5>
      <a:accent6>
        <a:srgbClr val="BE572B"/>
      </a:accent6>
      <a:hlink>
        <a:srgbClr val="0550C4"/>
      </a:hlink>
      <a:folHlink>
        <a:srgbClr val="5291F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RI_2024_PPT_Template" id="{79BFA529-E2BE-784C-BA8C-9A45B110F54A}" vid="{A288138B-8B33-EC46-A6E7-9D1231F27B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orm_x0020_Description xmlns="d8f3923d-aa2c-49bb-a9ac-0561713dffdf" xsi:nil="true"/>
    <TaxCatchAll xmlns="29a3081d-4151-4c4f-b0d4-ff3bb67f45da" xsi:nil="true"/>
    <Author_x0020_2_x0020__x0028_non_x002d_SRI_x0029_ xmlns="d8f3923d-aa2c-49bb-a9ac-0561713dffdf" xsi:nil="true"/>
    <Market_x0020_Code xmlns="d8f3923d-aa2c-49bb-a9ac-0561713dffdf">
      <Value>N/A - Not Applicable</Value>
    </Market_x0020_Code>
    <TitleUrl xmlns="d8f3923d-aa2c-49bb-a9ac-0561713dffdf">SRI_Education_PPT_Template_2025.potx</TitleUrl>
    <CreateTitleColumn xmlns="d8f3923d-aa2c-49bb-a9ac-0561713dffdf">
      <Url>https://sriintl.sharepoint.us/sites/Education/_layouts/15/wrkstat.aspx?List=d8f3923d-aa2c-49bb-a9ac-0561713dffdf&amp;WorkflowInstanceName=245a87a6-315a-428f-a223-a22ecd25ef46</Url>
      <Description>Stage 1</Description>
    </CreateTitleColumn>
    <Tags xmlns="d8f3923d-aa2c-49bb-a9ac-0561713dffdf" xsi:nil="true"/>
    <Author_x0020_2 xmlns="d8f3923d-aa2c-49bb-a9ac-0561713dffdf">
      <UserInfo>
        <DisplayName/>
        <AccountId xsi:nil="true"/>
        <AccountType/>
      </UserInfo>
    </Author_x0020_2>
    <Doc_x0020_Category xmlns="d8f3923d-aa2c-49bb-a9ac-0561713dffdf">
      <Value>Other</Value>
    </Doc_x0020_Category>
    <lcf76f155ced4ddcb4097134ff3c332f xmlns="d8f3923d-aa2c-49bb-a9ac-0561713dffdf">
      <Terms xmlns="http://schemas.microsoft.com/office/infopath/2007/PartnerControls"/>
    </lcf76f155ced4ddcb4097134ff3c332f>
    <Date xmlns="d8f3923d-aa2c-49bb-a9ac-0561713dffd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358FE4A7992248A79D949464CEFAD5" ma:contentTypeVersion="38" ma:contentTypeDescription="Create a new document." ma:contentTypeScope="" ma:versionID="b9da4e1a0942aa5f88a5973a85dd5b43">
  <xsd:schema xmlns:xsd="http://www.w3.org/2001/XMLSchema" xmlns:xs="http://www.w3.org/2001/XMLSchema" xmlns:p="http://schemas.microsoft.com/office/2006/metadata/properties" xmlns:ns2="d8f3923d-aa2c-49bb-a9ac-0561713dffdf" xmlns:ns3="f3233b6e-7954-4b8b-800a-7116feac628d" xmlns:ns4="29a3081d-4151-4c4f-b0d4-ff3bb67f45da" targetNamespace="http://schemas.microsoft.com/office/2006/metadata/properties" ma:root="true" ma:fieldsID="90e2db03670c38bfb62070fac38f7b85" ns2:_="" ns3:_="" ns4:_="">
    <xsd:import namespace="d8f3923d-aa2c-49bb-a9ac-0561713dffdf"/>
    <xsd:import namespace="f3233b6e-7954-4b8b-800a-7116feac628d"/>
    <xsd:import namespace="29a3081d-4151-4c4f-b0d4-ff3bb67f45da"/>
    <xsd:element name="properties">
      <xsd:complexType>
        <xsd:sequence>
          <xsd:element name="documentManagement">
            <xsd:complexType>
              <xsd:all>
                <xsd:element ref="ns2:Doc_x0020_Category" minOccurs="0"/>
                <xsd:element ref="ns2:Market_x0020_Code" minOccurs="0"/>
                <xsd:element ref="ns2:TitleUrl" minOccurs="0"/>
                <xsd:element ref="ns2:CreateTitleColumn" minOccurs="0"/>
                <xsd:element ref="ns2:Form_x0020_Description" minOccurs="0"/>
                <xsd:element ref="ns2:Author_x0020_2" minOccurs="0"/>
                <xsd:element ref="ns2:Author_x0020_2_x0020__x0028_non_x002d_SRI_x0029_" minOccurs="0"/>
                <xsd:element ref="ns2:Tags"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f3923d-aa2c-49bb-a9ac-0561713dffdf" elementFormDefault="qualified">
    <xsd:import namespace="http://schemas.microsoft.com/office/2006/documentManagement/types"/>
    <xsd:import namespace="http://schemas.microsoft.com/office/infopath/2007/PartnerControls"/>
    <xsd:element name="Doc_x0020_Category" ma:index="2" nillable="true" ma:displayName="Doc Category" ma:default="Other" ma:description="Doc Type defines the category of the document being added to the library and determines which list the document will appear in.  You may select all that apply." ma:internalName="Doc_x0020_Category" ma:readOnly="false" ma:requiredMultiChoice="true">
      <xsd:complexType>
        <xsd:complexContent>
          <xsd:extension base="dms:MultiChoice">
            <xsd:sequence>
              <xsd:element name="Value" maxOccurs="unbounded" minOccurs="0" nillable="true">
                <xsd:simpleType>
                  <xsd:restriction base="dms:Choice">
                    <xsd:enumeration value="Brochures &amp; Flyers"/>
                    <xsd:enumeration value="Business Development"/>
                    <xsd:enumeration value="Contracts"/>
                    <xsd:enumeration value="Forms"/>
                    <xsd:enumeration value="Meeting Notes"/>
                    <xsd:enumeration value="Newsletter"/>
                    <xsd:enumeration value="Project Forms"/>
                    <xsd:enumeration value="Policy/Information"/>
                    <xsd:enumeration value="Presentations"/>
                    <xsd:enumeration value="Publications"/>
                    <xsd:enumeration value="Templates"/>
                    <xsd:enumeration value="Tools/Resources"/>
                    <xsd:enumeration value="Trainings"/>
                    <xsd:enumeration value="Other"/>
                  </xsd:restriction>
                </xsd:simpleType>
              </xsd:element>
            </xsd:sequence>
          </xsd:extension>
        </xsd:complexContent>
      </xsd:complexType>
    </xsd:element>
    <xsd:element name="Market_x0020_Code" ma:index="3" nillable="true" ma:displayName="Market Code" ma:default="N/A - Not Applicable" ma:description="Where applicable, select the market or focus area of the document" ma:internalName="Market_x0020_Code" ma:readOnly="false">
      <xsd:complexType>
        <xsd:complexContent>
          <xsd:extension base="dms:MultiChoice">
            <xsd:sequence>
              <xsd:element name="Value" maxOccurs="unbounded" minOccurs="0" nillable="true">
                <xsd:simpleType>
                  <xsd:restriction base="dms:Choice">
                    <xsd:enumeration value="ASMT - Assessment"/>
                    <xsd:enumeration value="CCR - College/Career Ready"/>
                    <xsd:enumeration value="DL - Digital Learning"/>
                    <xsd:enumeration value="Math - Math"/>
                    <xsd:enumeration value="EL - Early Learning"/>
                    <xsd:enumeration value="INF - Informal Learning"/>
                    <xsd:enumeration value="SEBC - Social, Emotional, Behavioral, Cognitive"/>
                    <xsd:enumeration value="STEM - Science, Tech, Engineering, Math"/>
                    <xsd:enumeration value="TQ - Teacher Quality"/>
                    <xsd:enumeration value="LIT - Literacy"/>
                    <xsd:enumeration value="SED - Special Education/Disability"/>
                    <xsd:enumeration value="SDR - School/District Reform"/>
                    <xsd:enumeration value="OTH - Other"/>
                    <xsd:enumeration value="N/A - Not Applicable"/>
                  </xsd:restriction>
                </xsd:simpleType>
              </xsd:element>
            </xsd:sequence>
          </xsd:extension>
        </xsd:complexContent>
      </xsd:complexType>
    </xsd:element>
    <xsd:element name="TitleUrl" ma:index="4" nillable="true" ma:displayName="TitleUrl" ma:internalName="TitleUrl" ma:readOnly="false">
      <xsd:simpleType>
        <xsd:restriction base="dms:Text">
          <xsd:maxLength value="255"/>
        </xsd:restriction>
      </xsd:simpleType>
    </xsd:element>
    <xsd:element name="CreateTitleColumn" ma:index="5" nillable="true" ma:displayName="CreateTitleColumn" ma:format="Hyperlink" ma:internalName="CreateTitleColum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Form_x0020_Description" ma:index="6" nillable="true" ma:displayName="Description" ma:description="Describe the purpose of this document" ma:internalName="Form_x0020_Description" ma:readOnly="false">
      <xsd:simpleType>
        <xsd:restriction base="dms:Text">
          <xsd:maxLength value="80"/>
        </xsd:restriction>
      </xsd:simpleType>
    </xsd:element>
    <xsd:element name="Author_x0020_2" ma:index="7" nillable="true" ma:displayName="Author (SRI only)" ma:list="UserInfo" ma:SearchPeopleOnly="false" ma:SharePointGroup="0" ma:internalName="Author_x0020_2"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_x0020_2_x0020__x0028_non_x002d_SRI_x0029_" ma:index="8" nillable="true" ma:displayName="Author 2 (non-SRI)" ma:description="Enter names of collaborating authors who are not current SRI employees" ma:internalName="Author_x0020_2_x0020__x0028_non_x002d_SRI_x0029_" ma:readOnly="false">
      <xsd:simpleType>
        <xsd:restriction base="dms:Note">
          <xsd:maxLength value="255"/>
        </xsd:restriction>
      </xsd:simpleType>
    </xsd:element>
    <xsd:element name="Tags" ma:index="9" nillable="true" ma:displayName="Tags" ma:internalName="Tags" ma:readOnly="false">
      <xsd:complexType>
        <xsd:complexContent>
          <xsd:extension base="dms:MultiChoiceFillIn">
            <xsd:sequence>
              <xsd:element name="Value" maxOccurs="unbounded" minOccurs="0" nillable="true">
                <xsd:simpleType>
                  <xsd:union memberTypes="dms:Text">
                    <xsd:simpleType>
                      <xsd:restriction base="dms:Choice">
                        <xsd:enumeration value="data security"/>
                        <xsd:enumeration value="instructions"/>
                        <xsd:enumeration value="irb"/>
                        <xsd:enumeration value="IT resources"/>
                        <xsd:enumeration value="Quarterly Venn"/>
                      </xsd:restriction>
                    </xsd:simpleType>
                  </xsd:union>
                </xsd:simpleType>
              </xsd:element>
            </xsd:sequence>
          </xsd:extension>
        </xsd:complexContent>
      </xsd:complex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a8d0a4d6-b0f3-44e8-adef-2b9e1aa13ed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Date" ma:index="32"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3233b6e-7954-4b8b-800a-7116feac628d" elementFormDefault="qualified">
    <xsd:import namespace="http://schemas.microsoft.com/office/2006/documentManagement/types"/>
    <xsd:import namespace="http://schemas.microsoft.com/office/infopath/2007/PartnerControls"/>
    <xsd:element name="SharedWithUsers" ma:index="24"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9a3081d-4151-4c4f-b0d4-ff3bb67f45da"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ceb3d521-84ee-462d-8d55-90d402170080}" ma:internalName="TaxCatchAll" ma:showField="CatchAllData" ma:web="f3233b6e-7954-4b8b-800a-7116feac62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E6B249-1E38-4EE5-BAFE-33E3AFA53308}">
  <ds:schemaRefs>
    <ds:schemaRef ds:uri="29a3081d-4151-4c4f-b0d4-ff3bb67f45da"/>
    <ds:schemaRef ds:uri="http://schemas.microsoft.com/office/2006/documentManagement/types"/>
    <ds:schemaRef ds:uri="f3233b6e-7954-4b8b-800a-7116feac628d"/>
    <ds:schemaRef ds:uri="http://schemas.microsoft.com/office/infopath/2007/PartnerControls"/>
    <ds:schemaRef ds:uri="http://purl.org/dc/dcmitype/"/>
    <ds:schemaRef ds:uri="http://purl.org/dc/terms/"/>
    <ds:schemaRef ds:uri="http://schemas.openxmlformats.org/package/2006/metadata/core-properties"/>
    <ds:schemaRef ds:uri="http://purl.org/dc/elements/1.1/"/>
    <ds:schemaRef ds:uri="d8f3923d-aa2c-49bb-a9ac-0561713dffd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CD6E654-A481-4F4A-8EAF-0384A5C2995E}">
  <ds:schemaRefs>
    <ds:schemaRef ds:uri="http://schemas.microsoft.com/sharepoint/v3/contenttype/forms"/>
  </ds:schemaRefs>
</ds:datastoreItem>
</file>

<file path=customXml/itemProps3.xml><?xml version="1.0" encoding="utf-8"?>
<ds:datastoreItem xmlns:ds="http://schemas.openxmlformats.org/officeDocument/2006/customXml" ds:itemID="{258ACB79-9EE0-4208-A3E0-F216D08C99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f3923d-aa2c-49bb-a9ac-0561713dffdf"/>
    <ds:schemaRef ds:uri="f3233b6e-7954-4b8b-800a-7116feac628d"/>
    <ds:schemaRef ds:uri="29a3081d-4151-4c4f-b0d4-ff3bb67f45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3057</TotalTime>
  <Words>8691</Words>
  <Application>Microsoft Office PowerPoint</Application>
  <PresentationFormat>Widescreen</PresentationFormat>
  <Paragraphs>808</Paragraphs>
  <Slides>44</Slides>
  <Notes>43</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44</vt:i4>
      </vt:variant>
    </vt:vector>
  </HeadingPairs>
  <TitlesOfParts>
    <vt:vector size="58" baseType="lpstr">
      <vt:lpstr>Andale Mono</vt:lpstr>
      <vt:lpstr>Aptos Narrow</vt:lpstr>
      <vt:lpstr>Arial</vt:lpstr>
      <vt:lpstr>Calibri</vt:lpstr>
      <vt:lpstr>Courier New</vt:lpstr>
      <vt:lpstr>Georgia</vt:lpstr>
      <vt:lpstr>Helvetica Neue</vt:lpstr>
      <vt:lpstr>Lato Regular</vt:lpstr>
      <vt:lpstr>Publico Text</vt:lpstr>
      <vt:lpstr>System Font Regular</vt:lpstr>
      <vt:lpstr>Times New Roman</vt:lpstr>
      <vt:lpstr>Wingdings</vt:lpstr>
      <vt:lpstr>Office Theme</vt:lpstr>
      <vt:lpstr>1_Office Theme</vt:lpstr>
      <vt:lpstr>PowerPoint Presentation</vt:lpstr>
      <vt:lpstr>Ice Breaker  </vt:lpstr>
      <vt:lpstr>Goals for Session</vt:lpstr>
      <vt:lpstr>Adrienne D. Woods, PhD</vt:lpstr>
      <vt:lpstr>SRI: A legacy of innovation</vt:lpstr>
      <vt:lpstr>SRI Education Mission</vt:lpstr>
      <vt:lpstr>PowerPoint Presentation</vt:lpstr>
      <vt:lpstr>What words come to mind when you think about your state’s IEP data today?</vt:lpstr>
      <vt:lpstr>We kept hearing…</vt:lpstr>
      <vt:lpstr>Why are IEP data inaccessible at scale?</vt:lpstr>
      <vt:lpstr>What do we mean by “sensitive” information? </vt:lpstr>
      <vt:lpstr>Why improve access to and use of IEP data?</vt:lpstr>
      <vt:lpstr>What do we mean by “scale?”</vt:lpstr>
      <vt:lpstr>Two quick polls:</vt:lpstr>
      <vt:lpstr>You may experience issues harmonizing data across LEAs within your state…</vt:lpstr>
      <vt:lpstr>What do we mean by “harmonize?”</vt:lpstr>
      <vt:lpstr>What do we mean by “harmonize?”</vt:lpstr>
      <vt:lpstr>What insights can you CURRENTLY extract from your state’s IEP data?</vt:lpstr>
      <vt:lpstr>PowerPoint Presentation</vt:lpstr>
      <vt:lpstr>   reduces the burden of accessing           de-identified IEPs</vt:lpstr>
      <vt:lpstr>   client de-identification interface view, process</vt:lpstr>
      <vt:lpstr>De-identified files are also automatically renamed during download to further preserve privacy</vt:lpstr>
      <vt:lpstr>De-identification – before and after</vt:lpstr>
      <vt:lpstr>   also converts PDFs into spreadsheets</vt:lpstr>
      <vt:lpstr>   then codes the de-identified data      according to user specifications</vt:lpstr>
      <vt:lpstr>PowerPoint Presentation</vt:lpstr>
      <vt:lpstr>          solves practical issues</vt:lpstr>
      <vt:lpstr>What could you do with your IEPs at scale?</vt:lpstr>
      <vt:lpstr> Evaluate critical questions to inform policy and practice</vt:lpstr>
      <vt:lpstr> Examples of DaSy Critical Questions</vt:lpstr>
      <vt:lpstr>Real Example – Calculating Service Minutes</vt:lpstr>
      <vt:lpstr> Evaluate the quality or content of IEPs</vt:lpstr>
      <vt:lpstr>Example Record Review Checklist from Michigan</vt:lpstr>
      <vt:lpstr>Item 1) Did parents and students attend the IEP meeting?  </vt:lpstr>
      <vt:lpstr>Item 1C) If parents did not attend IEP meeting, were they invited early enough to reasonably attend? </vt:lpstr>
      <vt:lpstr>Evaluate whether and how IEP sections work together as intended</vt:lpstr>
      <vt:lpstr>PowerPoint Presentation</vt:lpstr>
      <vt:lpstr>Identify professional development (PD) opportunities or case studies</vt:lpstr>
      <vt:lpstr>Identify professional development (PD) opportunities or case studies</vt:lpstr>
      <vt:lpstr>Planned future directions and upcoming work</vt:lpstr>
      <vt:lpstr>Planned future directions and upcoming work</vt:lpstr>
      <vt:lpstr>Planned future directions and upcoming work</vt:lpstr>
      <vt:lpstr>   What insights do you WISH you could extract from your IEP data?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Adrienne Woods</dc:creator>
  <cp:lastModifiedBy>John Lind</cp:lastModifiedBy>
  <cp:revision>2</cp:revision>
  <dcterms:created xsi:type="dcterms:W3CDTF">2025-01-30T19:32:54Z</dcterms:created>
  <dcterms:modified xsi:type="dcterms:W3CDTF">2026-10-01T19:08:17Z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0x010100A8358FE4A7992248A79D949464CEFAD5</vt:lpwstr>
  </property>
  <property fmtid="{D5CDD505-2E9C-101B-9397-08002B2CF9AE}" pid="3" name="MediaServiceImageTags">
    <vt:lpwstr/>
  </property>
</Properties>
</file>