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4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Lst>
  <p:sldSz cx="12192000" cy="6858000"/>
  <p:notesSz cx="6858000" cy="9144000"/>
  <p:embeddedFontLst>
    <p:embeddedFont>
      <p:font typeface="Inter" panose="020B0604020202020204" charset="0"/>
      <p:regular r:id="rId45"/>
      <p:bold r:id="rId46"/>
      <p:italic r:id="rId47"/>
      <p:boldItalic r:id="rId48"/>
    </p:embeddedFont>
    <p:embeddedFont>
      <p:font typeface="Play" panose="020B0604020202020204" charset="0"/>
      <p:regular r:id="rId49"/>
      <p:bold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657" autoAdjust="0"/>
  </p:normalViewPr>
  <p:slideViewPr>
    <p:cSldViewPr snapToGrid="0">
      <p:cViewPr varScale="1">
        <p:scale>
          <a:sx n="56" d="100"/>
          <a:sy n="56" d="100"/>
        </p:scale>
        <p:origin x="976"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3.fntdata"/><Relationship Id="rId50" Type="http://schemas.openxmlformats.org/officeDocument/2006/relationships/font" Target="fonts/font6.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1.fntdata"/><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4.fntdata"/><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2.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google.com/imgres?q=image%20%20peers%20graphic&amp;imgurl=https%3A%2F%2Fimg.freepik.com%2Ffree-vector%2Fgroup-therapy-illustration-concept_52683-45727.jpg%3Fsemt%3Dais_hybrid%26w%3D740%26q%3D80&amp;imgrefurl=https%3A%2F%2Fwww.freepik.com%2Ffree-photos-vectors%2Fpeer-group&amp;docid=_1CVEwymfZgafM&amp;tbnid=uBfVtnJhqxy13M&amp;vet=12ahUKEwjC2Zjvq4KUAxUAnCYFHVtLPWMQnPAOegQIYxAB..i&amp;w=740&amp;h=493&amp;hcb=2&amp;ved=2ahUKEwjC2Zjvq4KUAxUAnCYFHVtLPWMQnPAOegQIYxAB"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flaticon.com/free-icon/car_3731420"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t4.ftcdn.net/jpg/14/68/00/07/360_F_1468000771_HCq4q1NvzxS2kXCQvbhr01j98cn1G3GN.jpg"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tse3.mm.bing.net/th/id/OIP.S6NK6qM-Q3TTw5dsPaBOFgHaEA?r=0&amp;cb=thfc1falcon4&amp;rs=1&amp;pid=ImgDetMain&amp;o=7&amp;rm=3"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img.freepik.com/premium-vector/one-continuous-line-drawing-happy-positive-people-with-hands-fingers-love-support-solidarity-ok-expressions-concept-doodle-vector-illustration-simple-linear-style_660848-1952.jpg?w=2000"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dirty="0">
                <a:solidFill>
                  <a:schemeClr val="dk1"/>
                </a:solidFill>
                <a:latin typeface="Arial"/>
                <a:ea typeface="Arial"/>
                <a:cs typeface="Arial"/>
                <a:sym typeface="Arial"/>
              </a:rPr>
              <a:t>Tammy</a:t>
            </a:r>
          </a:p>
          <a:p>
            <a:pPr marL="0" lvl="0" indent="0" algn="l" rtl="0">
              <a:spcBef>
                <a:spcPts val="0"/>
              </a:spcBef>
              <a:spcAft>
                <a:spcPts val="0"/>
              </a:spcAft>
              <a:buNone/>
            </a:pPr>
            <a:r>
              <a:rPr lang="en-US" sz="1200" b="0" i="0" dirty="0">
                <a:solidFill>
                  <a:schemeClr val="dk1"/>
                </a:solidFill>
                <a:latin typeface="Arial"/>
                <a:ea typeface="Arial"/>
                <a:cs typeface="Arial"/>
                <a:sym typeface="Arial"/>
              </a:rPr>
              <a:t>“So why does this matter beyond this one hypothetical district? First, high-quality state data are built on high-quality local practices. If LEAs don’t have strong processes for collecting, checking, and interpreting data, state-level quality will always be fragile. Second, interpretation almost always starts locally. Long before data show up in an APR or a public report, local staff are making meaning from those numbers—or choosing not to. And third, the decisions that most directly affect students—scheduling, placement, supports, interventions—are made in districts and schools. If those decisions are not informed by a shared, accurate understanding of the data, then we’re missing a huge opportunity to improve outcomes for children with disabilities.”</a:t>
            </a:r>
            <a:endParaRPr dirty="0"/>
          </a:p>
        </p:txBody>
      </p:sp>
      <p:sp>
        <p:nvSpPr>
          <p:cNvPr id="164" name="Google Shape;164;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2" name="Google Shape;17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US"/>
              <a:t>Jeff- bill came forth in 2023- student promotion impacted </a:t>
            </a:r>
            <a:endParaRPr/>
          </a:p>
          <a:p>
            <a:pPr marL="0" lvl="0" indent="0" algn="l" rtl="0">
              <a:spcBef>
                <a:spcPts val="0"/>
              </a:spcBef>
              <a:spcAft>
                <a:spcPts val="0"/>
              </a:spcAft>
              <a:buClr>
                <a:schemeClr val="dk1"/>
              </a:buClr>
              <a:buSzPts val="1200"/>
              <a:buFont typeface="Arial"/>
              <a:buNone/>
            </a:pPr>
            <a:endParaRPr/>
          </a:p>
          <a:p>
            <a:pPr marL="0" lvl="0" indent="0" algn="l" rtl="0">
              <a:lnSpc>
                <a:spcPct val="115000"/>
              </a:lnSpc>
              <a:spcBef>
                <a:spcPts val="0"/>
              </a:spcBef>
              <a:spcAft>
                <a:spcPts val="0"/>
              </a:spcAft>
              <a:buClr>
                <a:schemeClr val="dk1"/>
              </a:buClr>
              <a:buSzPts val="1100"/>
              <a:buFont typeface="Arial"/>
              <a:buNone/>
            </a:pPr>
            <a:r>
              <a:rPr lang="en-US" sz="1100">
                <a:highlight>
                  <a:srgbClr val="FFFFFF"/>
                </a:highlight>
              </a:rPr>
              <a:t>From 43rd to 36th in education, it’s clear that LEARNS and ADE’s implementation is working, and it takes all of you. It takes you to improve literacy scores by providing necessary resources, coaching, and tutoring to make sure every student is reading at or above grade level.</a:t>
            </a:r>
            <a:endParaRPr sz="1100">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en-US" sz="1100">
                <a:highlight>
                  <a:srgbClr val="FFFFFF"/>
                </a:highlight>
              </a:rPr>
              <a:t> </a:t>
            </a:r>
            <a:endParaRPr sz="1100">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en-US" sz="1100">
                <a:highlight>
                  <a:srgbClr val="FFFFFF"/>
                </a:highlight>
              </a:rPr>
              <a:t>“The L in LEARNS stands for Literacy. We recognized if we don’t address this crisis we will not improve our public schools,” said Governor Sanders. “So through LEARNS we funded and deployed 120 full time literacy coaches and provided literacy tutoring grants for families. And now, in the most recent year for which we have data, 2,700 additional kids are at or above reading proficiency.”</a:t>
            </a:r>
            <a:endParaRPr sz="1100">
              <a:highlight>
                <a:srgbClr val="FFFFFF"/>
              </a:highlight>
            </a:endParaRPr>
          </a:p>
          <a:p>
            <a:pPr marL="0" lvl="0" indent="0" algn="l" rtl="0">
              <a:spcBef>
                <a:spcPts val="0"/>
              </a:spcBef>
              <a:spcAft>
                <a:spcPts val="0"/>
              </a:spcAft>
              <a:buClr>
                <a:schemeClr val="dk1"/>
              </a:buClr>
              <a:buSzPts val="1200"/>
              <a:buFont typeface="Arial"/>
              <a:buNone/>
            </a:pPr>
            <a:endParaRPr/>
          </a:p>
        </p:txBody>
      </p:sp>
      <p:sp>
        <p:nvSpPr>
          <p:cNvPr id="178" name="Google Shape;17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ec232ebfe6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US"/>
              <a:t>Jeff- bill came forth in 2023- student promotion impacted </a:t>
            </a:r>
            <a:endParaRPr/>
          </a:p>
          <a:p>
            <a:pPr marL="0" lvl="0" indent="0" algn="l" rtl="0">
              <a:spcBef>
                <a:spcPts val="0"/>
              </a:spcBef>
              <a:spcAft>
                <a:spcPts val="0"/>
              </a:spcAft>
              <a:buClr>
                <a:schemeClr val="dk1"/>
              </a:buClr>
              <a:buSzPts val="1200"/>
              <a:buFont typeface="Arial"/>
              <a:buNone/>
            </a:pPr>
            <a:endParaRPr/>
          </a:p>
          <a:p>
            <a:pPr marL="0" lvl="0" indent="0" algn="l" rtl="0">
              <a:lnSpc>
                <a:spcPct val="115000"/>
              </a:lnSpc>
              <a:spcBef>
                <a:spcPts val="0"/>
              </a:spcBef>
              <a:spcAft>
                <a:spcPts val="0"/>
              </a:spcAft>
              <a:buClr>
                <a:schemeClr val="dk1"/>
              </a:buClr>
              <a:buSzPts val="1100"/>
              <a:buFont typeface="Arial"/>
              <a:buNone/>
            </a:pPr>
            <a:r>
              <a:rPr lang="en-US" sz="1100">
                <a:highlight>
                  <a:srgbClr val="FFFFFF"/>
                </a:highlight>
              </a:rPr>
              <a:t>From 43rd to 36th in education, it’s clear that LEARNS and ADE’s implementation is working, and it takes all of you. It takes you to improve literacy scores by providing necessary resources, coaching, and tutoring to make sure every student is reading at or above grade level.</a:t>
            </a:r>
            <a:endParaRPr sz="1100">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en-US" sz="1100">
                <a:highlight>
                  <a:srgbClr val="FFFFFF"/>
                </a:highlight>
              </a:rPr>
              <a:t> </a:t>
            </a:r>
            <a:endParaRPr sz="1100">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en-US" sz="1100">
                <a:highlight>
                  <a:srgbClr val="FFFFFF"/>
                </a:highlight>
              </a:rPr>
              <a:t>“The L in LEARNS stands for Literacy. We recognized if we don’t address this crisis we will not improve our public schools,” said Governor Sanders. “So through LEARNS we funded and deployed 120 full time literacy coaches and provided literacy tutoring grants for families. And now, in the most recent year for which we have data, 2,700 additional kids are at or above reading proficiency.”</a:t>
            </a:r>
            <a:endParaRPr sz="1100">
              <a:highlight>
                <a:srgbClr val="FFFFFF"/>
              </a:highlight>
            </a:endParaRPr>
          </a:p>
          <a:p>
            <a:pPr marL="0" lvl="0" indent="0" algn="l" rtl="0">
              <a:spcBef>
                <a:spcPts val="0"/>
              </a:spcBef>
              <a:spcAft>
                <a:spcPts val="0"/>
              </a:spcAft>
              <a:buClr>
                <a:schemeClr val="dk1"/>
              </a:buClr>
              <a:buSzPts val="1200"/>
              <a:buFont typeface="Arial"/>
              <a:buNone/>
            </a:pPr>
            <a:endParaRPr/>
          </a:p>
        </p:txBody>
      </p:sp>
      <p:sp>
        <p:nvSpPr>
          <p:cNvPr id="187" name="Google Shape;187;g3ec232ebfe6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US"/>
              <a:t>Jeff</a:t>
            </a:r>
            <a:endParaRPr/>
          </a:p>
          <a:p>
            <a:pPr marL="0" lvl="0" indent="0" algn="l" rtl="0">
              <a:spcBef>
                <a:spcPts val="0"/>
              </a:spcBef>
              <a:spcAft>
                <a:spcPts val="0"/>
              </a:spcAft>
              <a:buClr>
                <a:schemeClr val="dk1"/>
              </a:buClr>
              <a:buSzPts val="1200"/>
              <a:buFont typeface="Arial"/>
              <a:buNone/>
            </a:pPr>
            <a:endParaRPr/>
          </a:p>
          <a:p>
            <a:pPr marL="0" lvl="0" indent="0" algn="l" rtl="0">
              <a:lnSpc>
                <a:spcPct val="115000"/>
              </a:lnSpc>
              <a:spcBef>
                <a:spcPts val="0"/>
              </a:spcBef>
              <a:spcAft>
                <a:spcPts val="0"/>
              </a:spcAft>
              <a:buClr>
                <a:schemeClr val="dk1"/>
              </a:buClr>
              <a:buSzPts val="1100"/>
              <a:buFont typeface="Arial"/>
              <a:buNone/>
            </a:pPr>
            <a:r>
              <a:rPr lang="en-US" sz="1100">
                <a:highlight>
                  <a:srgbClr val="FFFFFF"/>
                </a:highlight>
              </a:rPr>
              <a:t>From 43rd to 36th in education, it’s clear that LEARNS and ADE’s implementation is working, and it takes all of you. It takes you to improve literacy scores by providing necessary resources, coaching, and tutoring to make sure every student is reading at or above grade level.</a:t>
            </a:r>
            <a:endParaRPr sz="1100">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en-US" sz="1100">
                <a:highlight>
                  <a:srgbClr val="FFFFFF"/>
                </a:highlight>
              </a:rPr>
              <a:t> </a:t>
            </a:r>
            <a:endParaRPr sz="1100">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en-US" sz="1100">
                <a:highlight>
                  <a:srgbClr val="FFFFFF"/>
                </a:highlight>
              </a:rPr>
              <a:t>“The L in LEARNS stands for Literacy. We recognized if we don’t address this crisis we will not improve our public schools,” said Governor Sanders. “So through LEARNS we funded and deployed 120 full time literacy coaches and provided literacy tutoring grants for families. And now, in the most recent year for which we have data, 2,700 additional kids are at or above reading proficiency.”</a:t>
            </a:r>
            <a:endParaRPr sz="1100">
              <a:highlight>
                <a:srgbClr val="FFFFFF"/>
              </a:highlight>
            </a:endParaRPr>
          </a:p>
          <a:p>
            <a:pPr marL="0" lvl="0" indent="0" algn="l" rtl="0">
              <a:spcBef>
                <a:spcPts val="0"/>
              </a:spcBef>
              <a:spcAft>
                <a:spcPts val="0"/>
              </a:spcAft>
              <a:buClr>
                <a:schemeClr val="dk1"/>
              </a:buClr>
              <a:buSzPts val="1200"/>
              <a:buFont typeface="Arial"/>
              <a:buNone/>
            </a:pPr>
            <a:endParaRPr/>
          </a:p>
        </p:txBody>
      </p:sp>
      <p:sp>
        <p:nvSpPr>
          <p:cNvPr id="196" name="Google Shape;19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US"/>
              <a:t>Jeff</a:t>
            </a:r>
            <a:endParaRPr/>
          </a:p>
          <a:p>
            <a:pPr marL="0" lvl="0" indent="0" algn="l" rtl="0">
              <a:spcBef>
                <a:spcPts val="0"/>
              </a:spcBef>
              <a:spcAft>
                <a:spcPts val="0"/>
              </a:spcAft>
              <a:buClr>
                <a:schemeClr val="dk1"/>
              </a:buClr>
              <a:buSzPts val="1200"/>
              <a:buFont typeface="Arial"/>
              <a:buNone/>
            </a:pPr>
            <a:endParaRPr/>
          </a:p>
          <a:p>
            <a:pPr marL="0" lvl="0" indent="0" algn="l" rtl="0">
              <a:spcBef>
                <a:spcPts val="0"/>
              </a:spcBef>
              <a:spcAft>
                <a:spcPts val="0"/>
              </a:spcAft>
              <a:buClr>
                <a:schemeClr val="dk1"/>
              </a:buClr>
              <a:buSzPts val="1200"/>
              <a:buFont typeface="Arial"/>
              <a:buNone/>
            </a:pPr>
            <a:endParaRPr/>
          </a:p>
        </p:txBody>
      </p:sp>
      <p:sp>
        <p:nvSpPr>
          <p:cNvPr id="205" name="Google Shape;20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SLIDES_API3632552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SLIDES_API3632552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 This is Slido interaction slide, please don't delete it.</a:t>
            </a:r>
            <a:br>
              <a:rPr lang="en-US"/>
            </a:br>
            <a:r>
              <a:rPr lang="en-US"/>
              <a:t>✅ Click on 'Present with Slido' and the poll will launch automatically when you get to this slide.</a:t>
            </a:r>
            <a:endParaRPr/>
          </a:p>
        </p:txBody>
      </p:sp>
      <p:sp>
        <p:nvSpPr>
          <p:cNvPr id="214" name="Google Shape;214;SLIDES_API36325521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US"/>
              <a:t>Jeff</a:t>
            </a:r>
            <a:endParaRPr/>
          </a:p>
          <a:p>
            <a:pPr marL="0" lvl="0" indent="0" algn="l" rtl="0">
              <a:spcBef>
                <a:spcPts val="0"/>
              </a:spcBef>
              <a:spcAft>
                <a:spcPts val="0"/>
              </a:spcAft>
              <a:buClr>
                <a:schemeClr val="dk1"/>
              </a:buClr>
              <a:buSzPts val="1200"/>
              <a:buFont typeface="Arial"/>
              <a:buNone/>
            </a:pPr>
            <a:endParaRPr/>
          </a:p>
          <a:p>
            <a:pPr marL="0" lvl="0" indent="0" algn="l" rtl="0">
              <a:spcBef>
                <a:spcPts val="0"/>
              </a:spcBef>
              <a:spcAft>
                <a:spcPts val="0"/>
              </a:spcAft>
              <a:buClr>
                <a:schemeClr val="dk1"/>
              </a:buClr>
              <a:buSzPts val="1200"/>
              <a:buFont typeface="Arial"/>
              <a:buNone/>
            </a:pPr>
            <a:endParaRPr/>
          </a:p>
        </p:txBody>
      </p:sp>
      <p:sp>
        <p:nvSpPr>
          <p:cNvPr id="226" name="Google Shape;22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US"/>
              <a:t>Laura </a:t>
            </a:r>
            <a:endParaRPr/>
          </a:p>
          <a:p>
            <a:pPr marL="0" lvl="0" indent="0" algn="l" rtl="0">
              <a:spcBef>
                <a:spcPts val="0"/>
              </a:spcBef>
              <a:spcAft>
                <a:spcPts val="0"/>
              </a:spcAft>
              <a:buClr>
                <a:schemeClr val="dk1"/>
              </a:buClr>
              <a:buSzPts val="1200"/>
              <a:buFont typeface="Arial"/>
              <a:buNone/>
            </a:pPr>
            <a:r>
              <a:rPr lang="en-US" b="1"/>
              <a:t>Benefit-</a:t>
            </a:r>
            <a:r>
              <a:rPr lang="en-US"/>
              <a:t> timing with Sig Dispro allowed more districts to come and stay the night in the area if needed</a:t>
            </a:r>
            <a:endParaRPr/>
          </a:p>
          <a:p>
            <a:pPr marL="171450" lvl="0" indent="-171450" algn="l" rtl="0">
              <a:spcBef>
                <a:spcPts val="0"/>
              </a:spcBef>
              <a:spcAft>
                <a:spcPts val="0"/>
              </a:spcAft>
              <a:buClr>
                <a:schemeClr val="dk1"/>
              </a:buClr>
              <a:buSzPts val="1200"/>
              <a:buFont typeface="Arial"/>
              <a:buChar char="-"/>
            </a:pPr>
            <a:r>
              <a:rPr lang="en-US"/>
              <a:t>Groups were already ready to work</a:t>
            </a:r>
            <a:endParaRPr/>
          </a:p>
          <a:p>
            <a:pPr marL="0" lvl="0" indent="0" algn="l" rtl="0">
              <a:spcBef>
                <a:spcPts val="0"/>
              </a:spcBef>
              <a:spcAft>
                <a:spcPts val="0"/>
              </a:spcAft>
              <a:buClr>
                <a:schemeClr val="dk1"/>
              </a:buClr>
              <a:buSzPts val="1200"/>
              <a:buFont typeface="Arial"/>
              <a:buNone/>
            </a:pPr>
            <a:endParaRPr/>
          </a:p>
          <a:p>
            <a:pPr marL="0" lvl="0" indent="0" algn="l" rtl="0">
              <a:spcBef>
                <a:spcPts val="0"/>
              </a:spcBef>
              <a:spcAft>
                <a:spcPts val="0"/>
              </a:spcAft>
              <a:buClr>
                <a:schemeClr val="dk1"/>
              </a:buClr>
              <a:buSzPts val="1200"/>
              <a:buFont typeface="Arial"/>
              <a:buNone/>
            </a:pPr>
            <a:r>
              <a:rPr lang="en-US"/>
              <a:t>Morning- IDEA data </a:t>
            </a:r>
            <a:endParaRPr/>
          </a:p>
          <a:p>
            <a:pPr marL="0" lvl="0" indent="0" algn="l" rtl="0">
              <a:spcBef>
                <a:spcPts val="0"/>
              </a:spcBef>
              <a:spcAft>
                <a:spcPts val="0"/>
              </a:spcAft>
              <a:buClr>
                <a:schemeClr val="dk1"/>
              </a:buClr>
              <a:buSzPts val="1200"/>
              <a:buFont typeface="Arial"/>
              <a:buNone/>
            </a:pPr>
            <a:r>
              <a:rPr lang="en-US"/>
              <a:t>At the time I was co-director of the IDEA Data and Research unit in the Special education unit</a:t>
            </a:r>
            <a:endParaRPr/>
          </a:p>
          <a:p>
            <a:pPr marL="0" lvl="0" indent="0" algn="l" rtl="0">
              <a:spcBef>
                <a:spcPts val="0"/>
              </a:spcBef>
              <a:spcAft>
                <a:spcPts val="0"/>
              </a:spcAft>
              <a:buClr>
                <a:schemeClr val="dk1"/>
              </a:buClr>
              <a:buSzPts val="1200"/>
              <a:buFont typeface="Arial"/>
              <a:buNone/>
            </a:pPr>
            <a:endParaRPr/>
          </a:p>
          <a:p>
            <a:pPr marL="0" lvl="0" indent="0" algn="l" rtl="0">
              <a:spcBef>
                <a:spcPts val="0"/>
              </a:spcBef>
              <a:spcAft>
                <a:spcPts val="0"/>
              </a:spcAft>
              <a:buClr>
                <a:schemeClr val="dk1"/>
              </a:buClr>
              <a:buSzPts val="1200"/>
              <a:buFont typeface="Arial"/>
              <a:buNone/>
            </a:pPr>
            <a:r>
              <a:rPr lang="en-US"/>
              <a:t>- Afternoon focused on “where” to get your data, looking at online systems “MySchoolInfo”  Dashboards</a:t>
            </a:r>
            <a:endParaRPr/>
          </a:p>
          <a:p>
            <a:pPr marL="0" lvl="0" indent="0" algn="l" rtl="0">
              <a:spcBef>
                <a:spcPts val="0"/>
              </a:spcBef>
              <a:spcAft>
                <a:spcPts val="0"/>
              </a:spcAft>
              <a:buClr>
                <a:schemeClr val="dk1"/>
              </a:buClr>
              <a:buSzPts val="1200"/>
              <a:buFont typeface="Arial"/>
              <a:buNone/>
            </a:pPr>
            <a:r>
              <a:rPr lang="en-US"/>
              <a:t>Transition in summer with the retirement of our current Part B Data Manager and I was hired </a:t>
            </a:r>
            <a:endParaRPr/>
          </a:p>
          <a:p>
            <a:pPr marL="0" lvl="0" indent="0" algn="l" rtl="0">
              <a:spcBef>
                <a:spcPts val="0"/>
              </a:spcBef>
              <a:spcAft>
                <a:spcPts val="0"/>
              </a:spcAft>
              <a:buClr>
                <a:schemeClr val="dk1"/>
              </a:buClr>
              <a:buSzPts val="1200"/>
              <a:buFont typeface="Arial"/>
              <a:buNone/>
            </a:pPr>
            <a:endParaRPr/>
          </a:p>
          <a:p>
            <a:pPr marL="0" lvl="0" indent="0" algn="l" rtl="0">
              <a:spcBef>
                <a:spcPts val="0"/>
              </a:spcBef>
              <a:spcAft>
                <a:spcPts val="0"/>
              </a:spcAft>
              <a:buClr>
                <a:schemeClr val="dk1"/>
              </a:buClr>
              <a:buSzPts val="1200"/>
              <a:buFont typeface="Arial"/>
              <a:buNone/>
            </a:pPr>
            <a:endParaRPr/>
          </a:p>
          <a:p>
            <a:pPr marL="0" lvl="0" indent="0" algn="l" rtl="0">
              <a:spcBef>
                <a:spcPts val="0"/>
              </a:spcBef>
              <a:spcAft>
                <a:spcPts val="0"/>
              </a:spcAft>
              <a:buClr>
                <a:schemeClr val="dk1"/>
              </a:buClr>
              <a:buSzPts val="1200"/>
              <a:buFont typeface="Arial"/>
              <a:buNone/>
            </a:pPr>
            <a:endParaRPr/>
          </a:p>
          <a:p>
            <a:pPr marL="0" lvl="0" indent="0" algn="l" rtl="0">
              <a:spcBef>
                <a:spcPts val="0"/>
              </a:spcBef>
              <a:spcAft>
                <a:spcPts val="0"/>
              </a:spcAft>
              <a:buClr>
                <a:schemeClr val="dk1"/>
              </a:buClr>
              <a:buSzPts val="1200"/>
              <a:buFont typeface="Arial"/>
              <a:buNone/>
            </a:pPr>
            <a:r>
              <a:rPr lang="en-US"/>
              <a:t>2025 Data Summit post-survey results: </a:t>
            </a:r>
            <a:endParaRPr/>
          </a:p>
          <a:p>
            <a:pPr marL="0" lvl="0" indent="0" algn="l" rtl="0">
              <a:lnSpc>
                <a:spcPct val="142857"/>
              </a:lnSpc>
              <a:spcBef>
                <a:spcPts val="1100"/>
              </a:spcBef>
              <a:spcAft>
                <a:spcPts val="0"/>
              </a:spcAft>
              <a:buClr>
                <a:schemeClr val="dk1"/>
              </a:buClr>
              <a:buSzPts val="1050"/>
              <a:buFont typeface="Arial"/>
              <a:buNone/>
            </a:pPr>
            <a:r>
              <a:rPr lang="en-US" sz="1050" b="1"/>
              <a:t>What to Change or Add</a:t>
            </a:r>
            <a:endParaRPr sz="1050" b="1"/>
          </a:p>
          <a:p>
            <a:pPr marL="457200" lvl="0" indent="-295275" algn="l" rtl="0">
              <a:lnSpc>
                <a:spcPct val="115000"/>
              </a:lnSpc>
              <a:spcBef>
                <a:spcPts val="1100"/>
              </a:spcBef>
              <a:spcAft>
                <a:spcPts val="0"/>
              </a:spcAft>
              <a:buClr>
                <a:schemeClr val="dk1"/>
              </a:buClr>
              <a:buSzPts val="1050"/>
              <a:buFont typeface="Arial"/>
              <a:buChar char="●"/>
            </a:pPr>
            <a:r>
              <a:rPr lang="en-US" sz="1050"/>
              <a:t>Tiered sessions (beginner vs. advanced)</a:t>
            </a:r>
            <a:endParaRPr sz="1050"/>
          </a:p>
          <a:p>
            <a:pPr marL="457200" lvl="0" indent="-295275" algn="l" rtl="0">
              <a:lnSpc>
                <a:spcPct val="115000"/>
              </a:lnSpc>
              <a:spcBef>
                <a:spcPts val="0"/>
              </a:spcBef>
              <a:spcAft>
                <a:spcPts val="0"/>
              </a:spcAft>
              <a:buClr>
                <a:schemeClr val="dk1"/>
              </a:buClr>
              <a:buSzPts val="1050"/>
              <a:buFont typeface="Arial"/>
              <a:buChar char="●"/>
            </a:pPr>
            <a:r>
              <a:rPr lang="en-US" sz="1050"/>
              <a:t>More hands‑on, LEA‑specific work time</a:t>
            </a:r>
            <a:endParaRPr sz="1050"/>
          </a:p>
          <a:p>
            <a:pPr marL="457200" lvl="0" indent="-295275" algn="l" rtl="0">
              <a:lnSpc>
                <a:spcPct val="115000"/>
              </a:lnSpc>
              <a:spcBef>
                <a:spcPts val="0"/>
              </a:spcBef>
              <a:spcAft>
                <a:spcPts val="0"/>
              </a:spcAft>
              <a:buClr>
                <a:schemeClr val="dk1"/>
              </a:buClr>
              <a:buSzPts val="1050"/>
              <a:buFont typeface="Arial"/>
              <a:buChar char="●"/>
            </a:pPr>
            <a:r>
              <a:rPr lang="en-US" sz="1050"/>
              <a:t>Deeper dives into fewer topics</a:t>
            </a:r>
            <a:endParaRPr sz="1050"/>
          </a:p>
          <a:p>
            <a:pPr marL="457200" lvl="0" indent="-295275" algn="l" rtl="0">
              <a:lnSpc>
                <a:spcPct val="115000"/>
              </a:lnSpc>
              <a:spcBef>
                <a:spcPts val="0"/>
              </a:spcBef>
              <a:spcAft>
                <a:spcPts val="0"/>
              </a:spcAft>
              <a:buClr>
                <a:schemeClr val="dk1"/>
              </a:buClr>
              <a:buSzPts val="1050"/>
              <a:buFont typeface="Arial"/>
              <a:buChar char="●"/>
            </a:pPr>
            <a:r>
              <a:rPr lang="en-US" sz="1050"/>
              <a:t>Expanded Q&amp;A and participant‑submitted questions</a:t>
            </a:r>
            <a:endParaRPr sz="1050"/>
          </a:p>
          <a:p>
            <a:pPr marL="457200" lvl="0" indent="-295275" algn="l" rtl="0">
              <a:lnSpc>
                <a:spcPct val="115000"/>
              </a:lnSpc>
              <a:spcBef>
                <a:spcPts val="0"/>
              </a:spcBef>
              <a:spcAft>
                <a:spcPts val="0"/>
              </a:spcAft>
              <a:buClr>
                <a:schemeClr val="dk1"/>
              </a:buClr>
              <a:buSzPts val="1050"/>
              <a:buFont typeface="Arial"/>
              <a:buChar char="●"/>
            </a:pPr>
            <a:r>
              <a:rPr lang="en-US" sz="1050"/>
              <a:t>Clearer pacing and scaffolding for new data users</a:t>
            </a:r>
            <a:endParaRPr sz="1650" b="1"/>
          </a:p>
          <a:p>
            <a:pPr marL="0" lvl="0" indent="0" algn="l" rtl="0">
              <a:lnSpc>
                <a:spcPct val="142857"/>
              </a:lnSpc>
              <a:spcBef>
                <a:spcPts val="1800"/>
              </a:spcBef>
              <a:spcAft>
                <a:spcPts val="0"/>
              </a:spcAft>
              <a:buClr>
                <a:schemeClr val="dk1"/>
              </a:buClr>
              <a:buSzPts val="1100"/>
              <a:buFont typeface="Arial"/>
              <a:buNone/>
            </a:pPr>
            <a:r>
              <a:rPr lang="en-US" sz="1650" b="1"/>
              <a:t>What Participants Want to Change or Improve Next Year</a:t>
            </a:r>
            <a:endParaRPr sz="1650" b="1"/>
          </a:p>
          <a:p>
            <a:pPr marL="0" lvl="0" indent="0" algn="l" rtl="0">
              <a:lnSpc>
                <a:spcPct val="142857"/>
              </a:lnSpc>
              <a:spcBef>
                <a:spcPts val="1400"/>
              </a:spcBef>
              <a:spcAft>
                <a:spcPts val="0"/>
              </a:spcAft>
              <a:buClr>
                <a:schemeClr val="dk1"/>
              </a:buClr>
              <a:buSzPts val="1100"/>
              <a:buFont typeface="Arial"/>
              <a:buNone/>
            </a:pPr>
            <a:r>
              <a:rPr lang="en-US" sz="1250" b="1"/>
              <a:t>1. More Differentiation by Experience Level</a:t>
            </a:r>
            <a:endParaRPr sz="1250" b="1"/>
          </a:p>
          <a:p>
            <a:pPr marL="457200" lvl="0" indent="-295275" algn="l" rtl="0">
              <a:lnSpc>
                <a:spcPct val="115000"/>
              </a:lnSpc>
              <a:spcBef>
                <a:spcPts val="1100"/>
              </a:spcBef>
              <a:spcAft>
                <a:spcPts val="0"/>
              </a:spcAft>
              <a:buClr>
                <a:schemeClr val="dk1"/>
              </a:buClr>
              <a:buSzPts val="1050"/>
              <a:buFont typeface="Arial"/>
              <a:buChar char="●"/>
            </a:pPr>
            <a:r>
              <a:rPr lang="en-US" sz="1050"/>
              <a:t>Requests for:</a:t>
            </a:r>
            <a:endParaRPr sz="1050"/>
          </a:p>
          <a:p>
            <a:pPr marL="914400" lvl="1" indent="-295275" algn="l" rtl="0">
              <a:lnSpc>
                <a:spcPct val="115000"/>
              </a:lnSpc>
              <a:spcBef>
                <a:spcPts val="0"/>
              </a:spcBef>
              <a:spcAft>
                <a:spcPts val="0"/>
              </a:spcAft>
              <a:buClr>
                <a:schemeClr val="dk1"/>
              </a:buClr>
              <a:buSzPts val="1050"/>
              <a:buFont typeface="Arial"/>
              <a:buChar char="○"/>
            </a:pPr>
            <a:r>
              <a:rPr lang="en-US" sz="1050" b="1"/>
              <a:t>Introductory sessions</a:t>
            </a:r>
            <a:r>
              <a:rPr lang="en-US" sz="1050"/>
              <a:t> for new administrators and data staff</a:t>
            </a:r>
            <a:endParaRPr sz="1050"/>
          </a:p>
          <a:p>
            <a:pPr marL="914400" lvl="1" indent="-295275" algn="l" rtl="0">
              <a:lnSpc>
                <a:spcPct val="115000"/>
              </a:lnSpc>
              <a:spcBef>
                <a:spcPts val="0"/>
              </a:spcBef>
              <a:spcAft>
                <a:spcPts val="0"/>
              </a:spcAft>
              <a:buClr>
                <a:schemeClr val="dk1"/>
              </a:buClr>
              <a:buSzPts val="1050"/>
              <a:buFont typeface="Arial"/>
              <a:buChar char="○"/>
            </a:pPr>
            <a:r>
              <a:rPr lang="en-US" sz="1050"/>
              <a:t>Clearer explanations for those who “struggle with data”</a:t>
            </a:r>
            <a:endParaRPr sz="1050"/>
          </a:p>
          <a:p>
            <a:pPr marL="457200" lvl="0" indent="-295275" algn="l" rtl="0">
              <a:lnSpc>
                <a:spcPct val="115000"/>
              </a:lnSpc>
              <a:spcBef>
                <a:spcPts val="0"/>
              </a:spcBef>
              <a:spcAft>
                <a:spcPts val="0"/>
              </a:spcAft>
              <a:buClr>
                <a:schemeClr val="dk1"/>
              </a:buClr>
              <a:buSzPts val="1050"/>
              <a:buFont typeface="Arial"/>
              <a:buChar char="●"/>
            </a:pPr>
            <a:r>
              <a:rPr lang="en-US" sz="1050"/>
              <a:t>Concern that some presentations moved too fast or assumed prior expertise</a:t>
            </a:r>
            <a:endParaRPr sz="1050"/>
          </a:p>
          <a:p>
            <a:pPr marL="0" lvl="0" indent="0" algn="l" rtl="0">
              <a:lnSpc>
                <a:spcPct val="142857"/>
              </a:lnSpc>
              <a:spcBef>
                <a:spcPts val="1400"/>
              </a:spcBef>
              <a:spcAft>
                <a:spcPts val="0"/>
              </a:spcAft>
              <a:buClr>
                <a:schemeClr val="dk1"/>
              </a:buClr>
              <a:buSzPts val="1100"/>
              <a:buFont typeface="Arial"/>
              <a:buNone/>
            </a:pPr>
            <a:r>
              <a:rPr lang="en-US" sz="1250" b="1"/>
              <a:t>2. More Time for Hands‑On, Applied Work</a:t>
            </a:r>
            <a:endParaRPr sz="1250" b="1"/>
          </a:p>
          <a:p>
            <a:pPr marL="0" lvl="0" indent="0" algn="l" rtl="0">
              <a:lnSpc>
                <a:spcPct val="142857"/>
              </a:lnSpc>
              <a:spcBef>
                <a:spcPts val="1100"/>
              </a:spcBef>
              <a:spcAft>
                <a:spcPts val="0"/>
              </a:spcAft>
              <a:buClr>
                <a:schemeClr val="dk1"/>
              </a:buClr>
              <a:buSzPts val="1100"/>
              <a:buFont typeface="Arial"/>
              <a:buNone/>
            </a:pPr>
            <a:r>
              <a:rPr lang="en-US" sz="1050"/>
              <a:t>Participants asked for:</a:t>
            </a:r>
            <a:endParaRPr sz="1050"/>
          </a:p>
          <a:p>
            <a:pPr marL="457200" lvl="0" indent="-295275" algn="l" rtl="0">
              <a:lnSpc>
                <a:spcPct val="115000"/>
              </a:lnSpc>
              <a:spcBef>
                <a:spcPts val="1100"/>
              </a:spcBef>
              <a:spcAft>
                <a:spcPts val="0"/>
              </a:spcAft>
              <a:buClr>
                <a:schemeClr val="dk1"/>
              </a:buClr>
              <a:buSzPts val="1050"/>
              <a:buFont typeface="Arial"/>
              <a:buChar char="●"/>
            </a:pPr>
            <a:r>
              <a:rPr lang="en-US" sz="1050"/>
              <a:t>More time to:</a:t>
            </a:r>
            <a:endParaRPr sz="1050"/>
          </a:p>
          <a:p>
            <a:pPr marL="914400" lvl="1" indent="-295275" algn="l" rtl="0">
              <a:lnSpc>
                <a:spcPct val="115000"/>
              </a:lnSpc>
              <a:spcBef>
                <a:spcPts val="0"/>
              </a:spcBef>
              <a:spcAft>
                <a:spcPts val="0"/>
              </a:spcAft>
              <a:buClr>
                <a:schemeClr val="dk1"/>
              </a:buClr>
              <a:buSzPts val="1050"/>
              <a:buFont typeface="Arial"/>
              <a:buChar char="○"/>
            </a:pPr>
            <a:r>
              <a:rPr lang="en-US" sz="1050"/>
              <a:t>Explore </a:t>
            </a:r>
            <a:r>
              <a:rPr lang="en-US" sz="1050" b="1"/>
              <a:t>their own district or LEA‑specific data</a:t>
            </a:r>
            <a:endParaRPr sz="1050" b="1"/>
          </a:p>
          <a:p>
            <a:pPr marL="914400" lvl="1" indent="-295275" algn="l" rtl="0">
              <a:lnSpc>
                <a:spcPct val="115000"/>
              </a:lnSpc>
              <a:spcBef>
                <a:spcPts val="0"/>
              </a:spcBef>
              <a:spcAft>
                <a:spcPts val="0"/>
              </a:spcAft>
              <a:buClr>
                <a:schemeClr val="dk1"/>
              </a:buClr>
              <a:buSzPts val="1050"/>
              <a:buFont typeface="Arial"/>
              <a:buChar char="○"/>
            </a:pPr>
            <a:r>
              <a:rPr lang="en-US" sz="1050"/>
              <a:t>Practice using </a:t>
            </a:r>
            <a:r>
              <a:rPr lang="en-US" sz="1050" b="1"/>
              <a:t>eSchool, MySPED, LEA Insights</a:t>
            </a:r>
            <a:endParaRPr sz="1050" b="1"/>
          </a:p>
          <a:p>
            <a:pPr marL="457200" lvl="0" indent="-295275" algn="l" rtl="0">
              <a:lnSpc>
                <a:spcPct val="115000"/>
              </a:lnSpc>
              <a:spcBef>
                <a:spcPts val="0"/>
              </a:spcBef>
              <a:spcAft>
                <a:spcPts val="0"/>
              </a:spcAft>
              <a:buClr>
                <a:schemeClr val="dk1"/>
              </a:buClr>
              <a:buSzPts val="1050"/>
              <a:buFont typeface="Arial"/>
              <a:buChar char="●"/>
            </a:pPr>
            <a:r>
              <a:rPr lang="en-US" sz="1050"/>
              <a:t>Step‑by‑step walkthroughs (especially for </a:t>
            </a:r>
            <a:r>
              <a:rPr lang="en-US" sz="1050" b="1"/>
              <a:t>required reports and submissions</a:t>
            </a:r>
            <a:r>
              <a:rPr lang="en-US" sz="1050"/>
              <a:t>)</a:t>
            </a:r>
            <a:endParaRPr sz="1050"/>
          </a:p>
          <a:p>
            <a:pPr marL="457200" lvl="0" indent="-295275" algn="l" rtl="0">
              <a:lnSpc>
                <a:spcPct val="115000"/>
              </a:lnSpc>
              <a:spcBef>
                <a:spcPts val="0"/>
              </a:spcBef>
              <a:spcAft>
                <a:spcPts val="0"/>
              </a:spcAft>
              <a:buClr>
                <a:schemeClr val="dk1"/>
              </a:buClr>
              <a:buSzPts val="1050"/>
              <a:buFont typeface="Arial"/>
              <a:buChar char="●"/>
            </a:pPr>
            <a:r>
              <a:rPr lang="en-US" sz="1050"/>
              <a:t>Smaller group discussions focused on </a:t>
            </a:r>
            <a:r>
              <a:rPr lang="en-US" sz="1050" b="1"/>
              <a:t>how to analyze and use data</a:t>
            </a:r>
            <a:endParaRPr sz="1050" b="1"/>
          </a:p>
          <a:p>
            <a:pPr marL="0" lvl="0" indent="0" algn="l" rtl="0">
              <a:lnSpc>
                <a:spcPct val="142857"/>
              </a:lnSpc>
              <a:spcBef>
                <a:spcPts val="1400"/>
              </a:spcBef>
              <a:spcAft>
                <a:spcPts val="0"/>
              </a:spcAft>
              <a:buClr>
                <a:schemeClr val="dk1"/>
              </a:buClr>
              <a:buSzPts val="1100"/>
              <a:buFont typeface="Arial"/>
              <a:buNone/>
            </a:pPr>
            <a:r>
              <a:rPr lang="en-US" sz="1250" b="1"/>
              <a:t>3. Deeper Dives into Specific Topics</a:t>
            </a:r>
            <a:endParaRPr sz="1250" b="1"/>
          </a:p>
          <a:p>
            <a:pPr marL="0" lvl="0" indent="0" algn="l" rtl="0">
              <a:lnSpc>
                <a:spcPct val="142857"/>
              </a:lnSpc>
              <a:spcBef>
                <a:spcPts val="1100"/>
              </a:spcBef>
              <a:spcAft>
                <a:spcPts val="0"/>
              </a:spcAft>
              <a:buClr>
                <a:schemeClr val="dk1"/>
              </a:buClr>
              <a:buSzPts val="1100"/>
              <a:buFont typeface="Arial"/>
              <a:buNone/>
            </a:pPr>
            <a:r>
              <a:rPr lang="en-US" sz="1050"/>
              <a:t>Requested future topics include:</a:t>
            </a:r>
            <a:endParaRPr sz="1050"/>
          </a:p>
          <a:p>
            <a:pPr marL="457200" lvl="0" indent="-295275" algn="l" rtl="0">
              <a:lnSpc>
                <a:spcPct val="115000"/>
              </a:lnSpc>
              <a:spcBef>
                <a:spcPts val="1100"/>
              </a:spcBef>
              <a:spcAft>
                <a:spcPts val="0"/>
              </a:spcAft>
              <a:buClr>
                <a:schemeClr val="dk1"/>
              </a:buClr>
              <a:buSzPts val="1050"/>
              <a:buFont typeface="Arial"/>
              <a:buChar char="●"/>
            </a:pPr>
            <a:r>
              <a:rPr lang="en-US" sz="1050"/>
              <a:t>Disaggregating and using </a:t>
            </a:r>
            <a:r>
              <a:rPr lang="en-US" sz="1050" b="1"/>
              <a:t>Indicator 3 (Assessment) data</a:t>
            </a:r>
            <a:endParaRPr sz="1050" b="1"/>
          </a:p>
          <a:p>
            <a:pPr marL="457200" lvl="0" indent="-295275" algn="l" rtl="0">
              <a:lnSpc>
                <a:spcPct val="115000"/>
              </a:lnSpc>
              <a:spcBef>
                <a:spcPts val="0"/>
              </a:spcBef>
              <a:spcAft>
                <a:spcPts val="0"/>
              </a:spcAft>
              <a:buClr>
                <a:schemeClr val="dk1"/>
              </a:buClr>
              <a:buSzPts val="1050"/>
              <a:buFont typeface="Arial"/>
              <a:buChar char="●"/>
            </a:pPr>
            <a:r>
              <a:rPr lang="en-US" sz="1050" b="1"/>
              <a:t>RDA data</a:t>
            </a:r>
            <a:endParaRPr sz="1050" b="1"/>
          </a:p>
          <a:p>
            <a:pPr marL="457200" lvl="0" indent="-295275" algn="l" rtl="0">
              <a:lnSpc>
                <a:spcPct val="115000"/>
              </a:lnSpc>
              <a:spcBef>
                <a:spcPts val="0"/>
              </a:spcBef>
              <a:spcAft>
                <a:spcPts val="0"/>
              </a:spcAft>
              <a:buClr>
                <a:schemeClr val="dk1"/>
              </a:buClr>
              <a:buSzPts val="1050"/>
              <a:buFont typeface="Arial"/>
              <a:buChar char="●"/>
            </a:pPr>
            <a:r>
              <a:rPr lang="en-US" sz="1050"/>
              <a:t>Early Childhood data presented </a:t>
            </a:r>
            <a:r>
              <a:rPr lang="en-US" sz="1050" b="1"/>
              <a:t>separately</a:t>
            </a:r>
            <a:endParaRPr sz="1050" b="1"/>
          </a:p>
          <a:p>
            <a:pPr marL="457200" lvl="0" indent="-295275" algn="l" rtl="0">
              <a:lnSpc>
                <a:spcPct val="115000"/>
              </a:lnSpc>
              <a:spcBef>
                <a:spcPts val="0"/>
              </a:spcBef>
              <a:spcAft>
                <a:spcPts val="0"/>
              </a:spcAft>
              <a:buClr>
                <a:schemeClr val="dk1"/>
              </a:buClr>
              <a:buSzPts val="1050"/>
              <a:buFont typeface="Arial"/>
              <a:buChar char="●"/>
            </a:pPr>
            <a:r>
              <a:rPr lang="en-US" sz="1050"/>
              <a:t>Educational environments and inclusion data</a:t>
            </a:r>
            <a:endParaRPr sz="1050"/>
          </a:p>
          <a:p>
            <a:pPr marL="457200" lvl="0" indent="-295275" algn="l" rtl="0">
              <a:lnSpc>
                <a:spcPct val="115000"/>
              </a:lnSpc>
              <a:spcBef>
                <a:spcPts val="0"/>
              </a:spcBef>
              <a:spcAft>
                <a:spcPts val="0"/>
              </a:spcAft>
              <a:buClr>
                <a:schemeClr val="dk1"/>
              </a:buClr>
              <a:buSzPts val="1050"/>
              <a:buFont typeface="Arial"/>
              <a:buChar char="●"/>
            </a:pPr>
            <a:r>
              <a:rPr lang="en-US" sz="1050"/>
              <a:t>Special education‑specific tools (e.g., self‑contained settings)</a:t>
            </a:r>
            <a:endParaRPr sz="1050"/>
          </a:p>
          <a:p>
            <a:pPr marL="0" lvl="0" indent="0" algn="l" rtl="0">
              <a:lnSpc>
                <a:spcPct val="142857"/>
              </a:lnSpc>
              <a:spcBef>
                <a:spcPts val="1400"/>
              </a:spcBef>
              <a:spcAft>
                <a:spcPts val="0"/>
              </a:spcAft>
              <a:buClr>
                <a:schemeClr val="dk1"/>
              </a:buClr>
              <a:buSzPts val="1100"/>
              <a:buFont typeface="Arial"/>
              <a:buNone/>
            </a:pPr>
            <a:r>
              <a:rPr lang="en-US" sz="1250" b="1"/>
              <a:t>4. Improved Pacing &amp; Session Design</a:t>
            </a:r>
            <a:endParaRPr sz="1250" b="1"/>
          </a:p>
          <a:p>
            <a:pPr marL="457200" lvl="0" indent="-295275" algn="l" rtl="0">
              <a:lnSpc>
                <a:spcPct val="115000"/>
              </a:lnSpc>
              <a:spcBef>
                <a:spcPts val="1100"/>
              </a:spcBef>
              <a:spcAft>
                <a:spcPts val="0"/>
              </a:spcAft>
              <a:buClr>
                <a:schemeClr val="dk1"/>
              </a:buClr>
              <a:buSzPts val="1050"/>
              <a:buFont typeface="Arial"/>
              <a:buChar char="●"/>
            </a:pPr>
            <a:r>
              <a:rPr lang="en-US" sz="1050"/>
              <a:t>Some felt sessions moved too quickly</a:t>
            </a:r>
            <a:endParaRPr sz="1050"/>
          </a:p>
          <a:p>
            <a:pPr marL="457200" lvl="0" indent="-295275" algn="l" rtl="0">
              <a:lnSpc>
                <a:spcPct val="115000"/>
              </a:lnSpc>
              <a:spcBef>
                <a:spcPts val="0"/>
              </a:spcBef>
              <a:spcAft>
                <a:spcPts val="0"/>
              </a:spcAft>
              <a:buClr>
                <a:schemeClr val="dk1"/>
              </a:buClr>
              <a:buSzPts val="1050"/>
              <a:buFont typeface="Arial"/>
              <a:buChar char="●"/>
            </a:pPr>
            <a:r>
              <a:rPr lang="en-US" sz="1050"/>
              <a:t>Requests included:</a:t>
            </a:r>
            <a:endParaRPr sz="1050"/>
          </a:p>
          <a:p>
            <a:pPr marL="914400" lvl="1" indent="-295275" algn="l" rtl="0">
              <a:lnSpc>
                <a:spcPct val="115000"/>
              </a:lnSpc>
              <a:spcBef>
                <a:spcPts val="0"/>
              </a:spcBef>
              <a:spcAft>
                <a:spcPts val="0"/>
              </a:spcAft>
              <a:buClr>
                <a:schemeClr val="dk1"/>
              </a:buClr>
              <a:buSzPts val="1050"/>
              <a:buFont typeface="Arial"/>
              <a:buChar char="○"/>
            </a:pPr>
            <a:r>
              <a:rPr lang="en-US" sz="1050"/>
              <a:t>Fewer rapid slide transitions</a:t>
            </a:r>
            <a:endParaRPr sz="1050"/>
          </a:p>
          <a:p>
            <a:pPr marL="914400" lvl="1" indent="-295275" algn="l" rtl="0">
              <a:lnSpc>
                <a:spcPct val="115000"/>
              </a:lnSpc>
              <a:spcBef>
                <a:spcPts val="0"/>
              </a:spcBef>
              <a:spcAft>
                <a:spcPts val="0"/>
              </a:spcAft>
              <a:buClr>
                <a:schemeClr val="dk1"/>
              </a:buClr>
              <a:buSzPts val="1050"/>
              <a:buFont typeface="Arial"/>
              <a:buChar char="○"/>
            </a:pPr>
            <a:r>
              <a:rPr lang="en-US" sz="1050"/>
              <a:t>Less time on games (e.g., Kahoot)</a:t>
            </a:r>
            <a:endParaRPr sz="1050"/>
          </a:p>
          <a:p>
            <a:pPr marL="914400" lvl="1" indent="-295275" algn="l" rtl="0">
              <a:lnSpc>
                <a:spcPct val="115000"/>
              </a:lnSpc>
              <a:spcBef>
                <a:spcPts val="0"/>
              </a:spcBef>
              <a:spcAft>
                <a:spcPts val="0"/>
              </a:spcAft>
              <a:buClr>
                <a:schemeClr val="dk1"/>
              </a:buClr>
              <a:buSzPts val="1050"/>
              <a:buFont typeface="Arial"/>
              <a:buChar char="○"/>
            </a:pPr>
            <a:r>
              <a:rPr lang="en-US" sz="1050"/>
              <a:t>More audience interaction and discussion</a:t>
            </a:r>
            <a:endParaRPr sz="1050"/>
          </a:p>
          <a:p>
            <a:pPr marL="457200" lvl="0" indent="-295275" algn="l" rtl="0">
              <a:lnSpc>
                <a:spcPct val="115000"/>
              </a:lnSpc>
              <a:spcBef>
                <a:spcPts val="0"/>
              </a:spcBef>
              <a:spcAft>
                <a:spcPts val="0"/>
              </a:spcAft>
              <a:buClr>
                <a:schemeClr val="dk1"/>
              </a:buClr>
              <a:buSzPts val="1050"/>
              <a:buFont typeface="Arial"/>
              <a:buChar char="●"/>
            </a:pPr>
            <a:r>
              <a:rPr lang="en-US" sz="1050"/>
              <a:t>Positive feedback for:</a:t>
            </a:r>
            <a:endParaRPr sz="1050"/>
          </a:p>
          <a:p>
            <a:pPr marL="914400" lvl="1" indent="-295275" algn="l" rtl="0">
              <a:lnSpc>
                <a:spcPct val="115000"/>
              </a:lnSpc>
              <a:spcBef>
                <a:spcPts val="0"/>
              </a:spcBef>
              <a:spcAft>
                <a:spcPts val="0"/>
              </a:spcAft>
              <a:buClr>
                <a:schemeClr val="dk1"/>
              </a:buClr>
              <a:buSzPts val="1050"/>
              <a:buFont typeface="Arial"/>
              <a:buChar char="○"/>
            </a:pPr>
            <a:r>
              <a:rPr lang="en-US" sz="1050"/>
              <a:t>Interactive activities</a:t>
            </a:r>
            <a:endParaRPr sz="1050"/>
          </a:p>
          <a:p>
            <a:pPr marL="914400" lvl="1" indent="-295275" algn="l" rtl="0">
              <a:lnSpc>
                <a:spcPct val="115000"/>
              </a:lnSpc>
              <a:spcBef>
                <a:spcPts val="0"/>
              </a:spcBef>
              <a:spcAft>
                <a:spcPts val="0"/>
              </a:spcAft>
              <a:buClr>
                <a:schemeClr val="dk1"/>
              </a:buClr>
              <a:buSzPts val="1050"/>
              <a:buFont typeface="Arial"/>
              <a:buChar char="○"/>
            </a:pPr>
            <a:r>
              <a:rPr lang="en-US" sz="1050"/>
              <a:t>“Hot topics” or Q&amp;A‑based formats (with suggestions to expand this model)</a:t>
            </a:r>
            <a:endParaRPr sz="1050"/>
          </a:p>
          <a:p>
            <a:pPr marL="0" lvl="0" indent="0" algn="l" rtl="0">
              <a:lnSpc>
                <a:spcPct val="142857"/>
              </a:lnSpc>
              <a:spcBef>
                <a:spcPts val="1400"/>
              </a:spcBef>
              <a:spcAft>
                <a:spcPts val="0"/>
              </a:spcAft>
              <a:buClr>
                <a:schemeClr val="dk1"/>
              </a:buClr>
              <a:buSzPts val="1100"/>
              <a:buFont typeface="Arial"/>
              <a:buNone/>
            </a:pPr>
            <a:r>
              <a:rPr lang="en-US" sz="1250" b="1"/>
              <a:t>5. Better System Integration Focus</a:t>
            </a:r>
            <a:endParaRPr sz="1250" b="1"/>
          </a:p>
          <a:p>
            <a:pPr marL="0" lvl="0" indent="0" algn="l" rtl="0">
              <a:lnSpc>
                <a:spcPct val="142857"/>
              </a:lnSpc>
              <a:spcBef>
                <a:spcPts val="1100"/>
              </a:spcBef>
              <a:spcAft>
                <a:spcPts val="0"/>
              </a:spcAft>
              <a:buClr>
                <a:schemeClr val="dk1"/>
              </a:buClr>
              <a:buSzPts val="1100"/>
              <a:buFont typeface="Arial"/>
              <a:buNone/>
            </a:pPr>
            <a:r>
              <a:rPr lang="en-US" sz="1050"/>
              <a:t>Participants expressed frustration with:</a:t>
            </a:r>
            <a:endParaRPr sz="1050"/>
          </a:p>
          <a:p>
            <a:pPr marL="457200" lvl="0" indent="-295275" algn="l" rtl="0">
              <a:lnSpc>
                <a:spcPct val="115000"/>
              </a:lnSpc>
              <a:spcBef>
                <a:spcPts val="1100"/>
              </a:spcBef>
              <a:spcAft>
                <a:spcPts val="0"/>
              </a:spcAft>
              <a:buClr>
                <a:schemeClr val="dk1"/>
              </a:buClr>
              <a:buSzPts val="1050"/>
              <a:buFont typeface="Arial"/>
              <a:buChar char="●"/>
            </a:pPr>
            <a:r>
              <a:rPr lang="en-US" sz="1050"/>
              <a:t>Multiple, non‑integrated data systems</a:t>
            </a:r>
            <a:endParaRPr sz="1050"/>
          </a:p>
          <a:p>
            <a:pPr marL="457200" lvl="0" indent="-295275" algn="l" rtl="0">
              <a:lnSpc>
                <a:spcPct val="115000"/>
              </a:lnSpc>
              <a:spcBef>
                <a:spcPts val="0"/>
              </a:spcBef>
              <a:spcAft>
                <a:spcPts val="0"/>
              </a:spcAft>
              <a:buClr>
                <a:schemeClr val="dk1"/>
              </a:buClr>
              <a:buSzPts val="1050"/>
              <a:buFont typeface="Arial"/>
              <a:buChar char="●"/>
            </a:pPr>
            <a:r>
              <a:rPr lang="en-US" sz="1050"/>
              <a:t>Desire for clearer guidance on:</a:t>
            </a:r>
            <a:endParaRPr sz="1050"/>
          </a:p>
          <a:p>
            <a:pPr marL="914400" lvl="1" indent="-295275" algn="l" rtl="0">
              <a:lnSpc>
                <a:spcPct val="115000"/>
              </a:lnSpc>
              <a:spcBef>
                <a:spcPts val="0"/>
              </a:spcBef>
              <a:spcAft>
                <a:spcPts val="0"/>
              </a:spcAft>
              <a:buClr>
                <a:schemeClr val="dk1"/>
              </a:buClr>
              <a:buSzPts val="1050"/>
              <a:buFont typeface="Arial"/>
              <a:buChar char="○"/>
            </a:pPr>
            <a:r>
              <a:rPr lang="en-US" sz="1050"/>
              <a:t>How systems connect</a:t>
            </a:r>
            <a:endParaRPr sz="1050"/>
          </a:p>
          <a:p>
            <a:pPr marL="914400" lvl="1" indent="-295275" algn="l" rtl="0">
              <a:lnSpc>
                <a:spcPct val="115000"/>
              </a:lnSpc>
              <a:spcBef>
                <a:spcPts val="0"/>
              </a:spcBef>
              <a:spcAft>
                <a:spcPts val="0"/>
              </a:spcAft>
              <a:buClr>
                <a:schemeClr val="dk1"/>
              </a:buClr>
              <a:buSzPts val="1050"/>
              <a:buFont typeface="Arial"/>
              <a:buChar char="○"/>
            </a:pPr>
            <a:r>
              <a:rPr lang="en-US" sz="1050"/>
              <a:t>How to streamline data sharing and reporting</a:t>
            </a:r>
            <a:endParaRPr sz="1050"/>
          </a:p>
          <a:p>
            <a:pPr marL="0" lvl="0" indent="0" algn="l" rtl="0">
              <a:spcBef>
                <a:spcPts val="1100"/>
              </a:spcBef>
              <a:spcAft>
                <a:spcPts val="0"/>
              </a:spcAft>
              <a:buClr>
                <a:schemeClr val="dk1"/>
              </a:buClr>
              <a:buSzPts val="1200"/>
              <a:buFont typeface="Arial"/>
              <a:buNone/>
            </a:pPr>
            <a:endParaRPr/>
          </a:p>
        </p:txBody>
      </p:sp>
      <p:sp>
        <p:nvSpPr>
          <p:cNvPr id="234" name="Google Shape;234;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US"/>
              <a:t>Laura </a:t>
            </a:r>
            <a:endParaRPr/>
          </a:p>
          <a:p>
            <a:pPr marL="0" lvl="0" indent="0" algn="l" rtl="0">
              <a:spcBef>
                <a:spcPts val="0"/>
              </a:spcBef>
              <a:spcAft>
                <a:spcPts val="0"/>
              </a:spcAft>
              <a:buClr>
                <a:schemeClr val="dk1"/>
              </a:buClr>
              <a:buSzPts val="1200"/>
              <a:buFont typeface="Arial"/>
              <a:buNone/>
            </a:pPr>
            <a:endParaRPr/>
          </a:p>
          <a:p>
            <a:pPr marL="0" lvl="0" indent="0" algn="l" rtl="0">
              <a:spcBef>
                <a:spcPts val="0"/>
              </a:spcBef>
              <a:spcAft>
                <a:spcPts val="0"/>
              </a:spcAft>
              <a:buClr>
                <a:schemeClr val="dk1"/>
              </a:buClr>
              <a:buSzPts val="1200"/>
              <a:buFont typeface="Arial"/>
              <a:buNone/>
            </a:pPr>
            <a:endParaRPr/>
          </a:p>
          <a:p>
            <a:pPr marL="0" lvl="0" indent="0" algn="l" rtl="0">
              <a:spcBef>
                <a:spcPts val="0"/>
              </a:spcBef>
              <a:spcAft>
                <a:spcPts val="0"/>
              </a:spcAft>
              <a:buClr>
                <a:schemeClr val="dk1"/>
              </a:buClr>
              <a:buSzPts val="1200"/>
              <a:buFont typeface="Arial"/>
              <a:buNone/>
            </a:pPr>
            <a:r>
              <a:rPr lang="en-US"/>
              <a:t>2025 Data Summit post-survey results: </a:t>
            </a:r>
            <a:endParaRPr/>
          </a:p>
          <a:p>
            <a:pPr marL="0" lvl="0" indent="0" algn="l" rtl="0">
              <a:lnSpc>
                <a:spcPct val="142857"/>
              </a:lnSpc>
              <a:spcBef>
                <a:spcPts val="1100"/>
              </a:spcBef>
              <a:spcAft>
                <a:spcPts val="0"/>
              </a:spcAft>
              <a:buClr>
                <a:schemeClr val="dk1"/>
              </a:buClr>
              <a:buSzPts val="1050"/>
              <a:buFont typeface="Arial"/>
              <a:buNone/>
            </a:pPr>
            <a:r>
              <a:rPr lang="en-US" sz="1050" b="1"/>
              <a:t>What to Change or Add</a:t>
            </a:r>
            <a:endParaRPr sz="1050" b="1"/>
          </a:p>
          <a:p>
            <a:pPr marL="457200" lvl="0" indent="-295275" algn="l" rtl="0">
              <a:lnSpc>
                <a:spcPct val="115000"/>
              </a:lnSpc>
              <a:spcBef>
                <a:spcPts val="1100"/>
              </a:spcBef>
              <a:spcAft>
                <a:spcPts val="0"/>
              </a:spcAft>
              <a:buClr>
                <a:schemeClr val="dk1"/>
              </a:buClr>
              <a:buSzPts val="1050"/>
              <a:buFont typeface="Arial"/>
              <a:buChar char="●"/>
            </a:pPr>
            <a:r>
              <a:rPr lang="en-US" sz="1050"/>
              <a:t>Tiered sessions (beginner vs. advanced)</a:t>
            </a:r>
            <a:endParaRPr sz="1050"/>
          </a:p>
          <a:p>
            <a:pPr marL="457200" lvl="0" indent="-295275" algn="l" rtl="0">
              <a:lnSpc>
                <a:spcPct val="115000"/>
              </a:lnSpc>
              <a:spcBef>
                <a:spcPts val="0"/>
              </a:spcBef>
              <a:spcAft>
                <a:spcPts val="0"/>
              </a:spcAft>
              <a:buClr>
                <a:schemeClr val="dk1"/>
              </a:buClr>
              <a:buSzPts val="1050"/>
              <a:buFont typeface="Arial"/>
              <a:buChar char="●"/>
            </a:pPr>
            <a:r>
              <a:rPr lang="en-US" sz="1050"/>
              <a:t>More hands‑on, LEA‑specific work time</a:t>
            </a:r>
            <a:endParaRPr sz="1050"/>
          </a:p>
          <a:p>
            <a:pPr marL="457200" lvl="0" indent="-295275" algn="l" rtl="0">
              <a:lnSpc>
                <a:spcPct val="115000"/>
              </a:lnSpc>
              <a:spcBef>
                <a:spcPts val="0"/>
              </a:spcBef>
              <a:spcAft>
                <a:spcPts val="0"/>
              </a:spcAft>
              <a:buClr>
                <a:schemeClr val="dk1"/>
              </a:buClr>
              <a:buSzPts val="1050"/>
              <a:buFont typeface="Arial"/>
              <a:buChar char="●"/>
            </a:pPr>
            <a:r>
              <a:rPr lang="en-US" sz="1050"/>
              <a:t>Deeper dives into fewer topics</a:t>
            </a:r>
            <a:endParaRPr sz="1050"/>
          </a:p>
          <a:p>
            <a:pPr marL="457200" lvl="0" indent="-295275" algn="l" rtl="0">
              <a:lnSpc>
                <a:spcPct val="115000"/>
              </a:lnSpc>
              <a:spcBef>
                <a:spcPts val="0"/>
              </a:spcBef>
              <a:spcAft>
                <a:spcPts val="0"/>
              </a:spcAft>
              <a:buClr>
                <a:schemeClr val="dk1"/>
              </a:buClr>
              <a:buSzPts val="1050"/>
              <a:buFont typeface="Arial"/>
              <a:buChar char="●"/>
            </a:pPr>
            <a:r>
              <a:rPr lang="en-US" sz="1050"/>
              <a:t>Expanded Q&amp;A and participant‑submitted questions</a:t>
            </a:r>
            <a:endParaRPr sz="1050"/>
          </a:p>
          <a:p>
            <a:pPr marL="457200" lvl="0" indent="-295275" algn="l" rtl="0">
              <a:lnSpc>
                <a:spcPct val="115000"/>
              </a:lnSpc>
              <a:spcBef>
                <a:spcPts val="0"/>
              </a:spcBef>
              <a:spcAft>
                <a:spcPts val="0"/>
              </a:spcAft>
              <a:buClr>
                <a:schemeClr val="dk1"/>
              </a:buClr>
              <a:buSzPts val="1050"/>
              <a:buFont typeface="Arial"/>
              <a:buChar char="●"/>
            </a:pPr>
            <a:r>
              <a:rPr lang="en-US" sz="1050"/>
              <a:t>Clearer pacing and scaffolding for new data users</a:t>
            </a:r>
            <a:endParaRPr sz="1650" b="1"/>
          </a:p>
          <a:p>
            <a:pPr marL="0" lvl="0" indent="0" algn="l" rtl="0">
              <a:lnSpc>
                <a:spcPct val="142857"/>
              </a:lnSpc>
              <a:spcBef>
                <a:spcPts val="1800"/>
              </a:spcBef>
              <a:spcAft>
                <a:spcPts val="0"/>
              </a:spcAft>
              <a:buClr>
                <a:schemeClr val="dk1"/>
              </a:buClr>
              <a:buSzPts val="1100"/>
              <a:buFont typeface="Arial"/>
              <a:buNone/>
            </a:pPr>
            <a:r>
              <a:rPr lang="en-US" sz="1650" b="1"/>
              <a:t>What Participants Want to Change or Improve Next Year</a:t>
            </a:r>
            <a:endParaRPr sz="1650" b="1"/>
          </a:p>
          <a:p>
            <a:pPr marL="0" lvl="0" indent="0" algn="l" rtl="0">
              <a:lnSpc>
                <a:spcPct val="142857"/>
              </a:lnSpc>
              <a:spcBef>
                <a:spcPts val="1400"/>
              </a:spcBef>
              <a:spcAft>
                <a:spcPts val="0"/>
              </a:spcAft>
              <a:buClr>
                <a:schemeClr val="dk1"/>
              </a:buClr>
              <a:buSzPts val="1100"/>
              <a:buFont typeface="Arial"/>
              <a:buNone/>
            </a:pPr>
            <a:r>
              <a:rPr lang="en-US" sz="1250" b="1"/>
              <a:t>1. More Differentiation by Experience Level</a:t>
            </a:r>
            <a:endParaRPr sz="1250" b="1"/>
          </a:p>
          <a:p>
            <a:pPr marL="457200" lvl="0" indent="-295275" algn="l" rtl="0">
              <a:lnSpc>
                <a:spcPct val="115000"/>
              </a:lnSpc>
              <a:spcBef>
                <a:spcPts val="1100"/>
              </a:spcBef>
              <a:spcAft>
                <a:spcPts val="0"/>
              </a:spcAft>
              <a:buClr>
                <a:schemeClr val="dk1"/>
              </a:buClr>
              <a:buSzPts val="1050"/>
              <a:buFont typeface="Arial"/>
              <a:buChar char="●"/>
            </a:pPr>
            <a:r>
              <a:rPr lang="en-US" sz="1050"/>
              <a:t>Requests for:</a:t>
            </a:r>
            <a:endParaRPr sz="1050"/>
          </a:p>
          <a:p>
            <a:pPr marL="914400" lvl="1" indent="-295275" algn="l" rtl="0">
              <a:lnSpc>
                <a:spcPct val="115000"/>
              </a:lnSpc>
              <a:spcBef>
                <a:spcPts val="0"/>
              </a:spcBef>
              <a:spcAft>
                <a:spcPts val="0"/>
              </a:spcAft>
              <a:buClr>
                <a:schemeClr val="dk1"/>
              </a:buClr>
              <a:buSzPts val="1050"/>
              <a:buFont typeface="Arial"/>
              <a:buChar char="○"/>
            </a:pPr>
            <a:r>
              <a:rPr lang="en-US" sz="1050" b="1"/>
              <a:t>Introductory sessions</a:t>
            </a:r>
            <a:r>
              <a:rPr lang="en-US" sz="1050"/>
              <a:t> for new administrators and data staff</a:t>
            </a:r>
            <a:endParaRPr sz="1050"/>
          </a:p>
          <a:p>
            <a:pPr marL="914400" lvl="1" indent="-295275" algn="l" rtl="0">
              <a:lnSpc>
                <a:spcPct val="115000"/>
              </a:lnSpc>
              <a:spcBef>
                <a:spcPts val="0"/>
              </a:spcBef>
              <a:spcAft>
                <a:spcPts val="0"/>
              </a:spcAft>
              <a:buClr>
                <a:schemeClr val="dk1"/>
              </a:buClr>
              <a:buSzPts val="1050"/>
              <a:buFont typeface="Arial"/>
              <a:buChar char="○"/>
            </a:pPr>
            <a:r>
              <a:rPr lang="en-US" sz="1050"/>
              <a:t>Clearer explanations for those who “struggle with data”</a:t>
            </a:r>
            <a:endParaRPr sz="1050"/>
          </a:p>
          <a:p>
            <a:pPr marL="457200" lvl="0" indent="-295275" algn="l" rtl="0">
              <a:lnSpc>
                <a:spcPct val="115000"/>
              </a:lnSpc>
              <a:spcBef>
                <a:spcPts val="0"/>
              </a:spcBef>
              <a:spcAft>
                <a:spcPts val="0"/>
              </a:spcAft>
              <a:buClr>
                <a:schemeClr val="dk1"/>
              </a:buClr>
              <a:buSzPts val="1050"/>
              <a:buFont typeface="Arial"/>
              <a:buChar char="●"/>
            </a:pPr>
            <a:r>
              <a:rPr lang="en-US" sz="1050"/>
              <a:t>Concern that some presentations moved too fast or assumed prior expertise</a:t>
            </a:r>
            <a:endParaRPr sz="1050"/>
          </a:p>
          <a:p>
            <a:pPr marL="0" lvl="0" indent="0" algn="l" rtl="0">
              <a:lnSpc>
                <a:spcPct val="142857"/>
              </a:lnSpc>
              <a:spcBef>
                <a:spcPts val="1400"/>
              </a:spcBef>
              <a:spcAft>
                <a:spcPts val="0"/>
              </a:spcAft>
              <a:buClr>
                <a:schemeClr val="dk1"/>
              </a:buClr>
              <a:buSzPts val="1100"/>
              <a:buFont typeface="Arial"/>
              <a:buNone/>
            </a:pPr>
            <a:r>
              <a:rPr lang="en-US" sz="1250" b="1"/>
              <a:t>2. More Time for Hands‑On, Applied Work</a:t>
            </a:r>
            <a:endParaRPr sz="1250" b="1"/>
          </a:p>
          <a:p>
            <a:pPr marL="0" lvl="0" indent="0" algn="l" rtl="0">
              <a:lnSpc>
                <a:spcPct val="142857"/>
              </a:lnSpc>
              <a:spcBef>
                <a:spcPts val="1100"/>
              </a:spcBef>
              <a:spcAft>
                <a:spcPts val="0"/>
              </a:spcAft>
              <a:buClr>
                <a:schemeClr val="dk1"/>
              </a:buClr>
              <a:buSzPts val="1100"/>
              <a:buFont typeface="Arial"/>
              <a:buNone/>
            </a:pPr>
            <a:r>
              <a:rPr lang="en-US" sz="1050"/>
              <a:t>Participants asked for:</a:t>
            </a:r>
            <a:endParaRPr sz="1050"/>
          </a:p>
          <a:p>
            <a:pPr marL="457200" lvl="0" indent="-295275" algn="l" rtl="0">
              <a:lnSpc>
                <a:spcPct val="115000"/>
              </a:lnSpc>
              <a:spcBef>
                <a:spcPts val="1100"/>
              </a:spcBef>
              <a:spcAft>
                <a:spcPts val="0"/>
              </a:spcAft>
              <a:buClr>
                <a:schemeClr val="dk1"/>
              </a:buClr>
              <a:buSzPts val="1050"/>
              <a:buFont typeface="Arial"/>
              <a:buChar char="●"/>
            </a:pPr>
            <a:r>
              <a:rPr lang="en-US" sz="1050"/>
              <a:t>More time to:</a:t>
            </a:r>
            <a:endParaRPr sz="1050"/>
          </a:p>
          <a:p>
            <a:pPr marL="914400" lvl="1" indent="-295275" algn="l" rtl="0">
              <a:lnSpc>
                <a:spcPct val="115000"/>
              </a:lnSpc>
              <a:spcBef>
                <a:spcPts val="0"/>
              </a:spcBef>
              <a:spcAft>
                <a:spcPts val="0"/>
              </a:spcAft>
              <a:buClr>
                <a:schemeClr val="dk1"/>
              </a:buClr>
              <a:buSzPts val="1050"/>
              <a:buFont typeface="Arial"/>
              <a:buChar char="○"/>
            </a:pPr>
            <a:r>
              <a:rPr lang="en-US" sz="1050"/>
              <a:t>Explore </a:t>
            </a:r>
            <a:r>
              <a:rPr lang="en-US" sz="1050" b="1"/>
              <a:t>their own district or LEA‑specific data</a:t>
            </a:r>
            <a:endParaRPr sz="1050" b="1"/>
          </a:p>
          <a:p>
            <a:pPr marL="914400" lvl="1" indent="-295275" algn="l" rtl="0">
              <a:lnSpc>
                <a:spcPct val="115000"/>
              </a:lnSpc>
              <a:spcBef>
                <a:spcPts val="0"/>
              </a:spcBef>
              <a:spcAft>
                <a:spcPts val="0"/>
              </a:spcAft>
              <a:buClr>
                <a:schemeClr val="dk1"/>
              </a:buClr>
              <a:buSzPts val="1050"/>
              <a:buFont typeface="Arial"/>
              <a:buChar char="○"/>
            </a:pPr>
            <a:r>
              <a:rPr lang="en-US" sz="1050"/>
              <a:t>Practice using </a:t>
            </a:r>
            <a:r>
              <a:rPr lang="en-US" sz="1050" b="1"/>
              <a:t>eSchool, MySPED, LEA Insights</a:t>
            </a:r>
            <a:endParaRPr sz="1050" b="1"/>
          </a:p>
          <a:p>
            <a:pPr marL="457200" lvl="0" indent="-295275" algn="l" rtl="0">
              <a:lnSpc>
                <a:spcPct val="115000"/>
              </a:lnSpc>
              <a:spcBef>
                <a:spcPts val="0"/>
              </a:spcBef>
              <a:spcAft>
                <a:spcPts val="0"/>
              </a:spcAft>
              <a:buClr>
                <a:schemeClr val="dk1"/>
              </a:buClr>
              <a:buSzPts val="1050"/>
              <a:buFont typeface="Arial"/>
              <a:buChar char="●"/>
            </a:pPr>
            <a:r>
              <a:rPr lang="en-US" sz="1050"/>
              <a:t>Step‑by‑step walkthroughs (especially for </a:t>
            </a:r>
            <a:r>
              <a:rPr lang="en-US" sz="1050" b="1"/>
              <a:t>required reports and submissions</a:t>
            </a:r>
            <a:r>
              <a:rPr lang="en-US" sz="1050"/>
              <a:t>)</a:t>
            </a:r>
            <a:endParaRPr sz="1050"/>
          </a:p>
          <a:p>
            <a:pPr marL="457200" lvl="0" indent="-295275" algn="l" rtl="0">
              <a:lnSpc>
                <a:spcPct val="115000"/>
              </a:lnSpc>
              <a:spcBef>
                <a:spcPts val="0"/>
              </a:spcBef>
              <a:spcAft>
                <a:spcPts val="0"/>
              </a:spcAft>
              <a:buClr>
                <a:schemeClr val="dk1"/>
              </a:buClr>
              <a:buSzPts val="1050"/>
              <a:buFont typeface="Arial"/>
              <a:buChar char="●"/>
            </a:pPr>
            <a:r>
              <a:rPr lang="en-US" sz="1050"/>
              <a:t>Smaller group discussions focused on </a:t>
            </a:r>
            <a:r>
              <a:rPr lang="en-US" sz="1050" b="1"/>
              <a:t>how to analyze and use data</a:t>
            </a:r>
            <a:endParaRPr sz="1050" b="1"/>
          </a:p>
          <a:p>
            <a:pPr marL="0" lvl="0" indent="0" algn="l" rtl="0">
              <a:lnSpc>
                <a:spcPct val="142857"/>
              </a:lnSpc>
              <a:spcBef>
                <a:spcPts val="1400"/>
              </a:spcBef>
              <a:spcAft>
                <a:spcPts val="0"/>
              </a:spcAft>
              <a:buClr>
                <a:schemeClr val="dk1"/>
              </a:buClr>
              <a:buSzPts val="1100"/>
              <a:buFont typeface="Arial"/>
              <a:buNone/>
            </a:pPr>
            <a:r>
              <a:rPr lang="en-US" sz="1250" b="1"/>
              <a:t>3. Deeper Dives into Specific Topics</a:t>
            </a:r>
            <a:endParaRPr sz="1250" b="1"/>
          </a:p>
          <a:p>
            <a:pPr marL="0" lvl="0" indent="0" algn="l" rtl="0">
              <a:lnSpc>
                <a:spcPct val="142857"/>
              </a:lnSpc>
              <a:spcBef>
                <a:spcPts val="1100"/>
              </a:spcBef>
              <a:spcAft>
                <a:spcPts val="0"/>
              </a:spcAft>
              <a:buClr>
                <a:schemeClr val="dk1"/>
              </a:buClr>
              <a:buSzPts val="1100"/>
              <a:buFont typeface="Arial"/>
              <a:buNone/>
            </a:pPr>
            <a:r>
              <a:rPr lang="en-US" sz="1050"/>
              <a:t>Requested future topics include:</a:t>
            </a:r>
            <a:endParaRPr sz="1050"/>
          </a:p>
          <a:p>
            <a:pPr marL="457200" lvl="0" indent="-295275" algn="l" rtl="0">
              <a:lnSpc>
                <a:spcPct val="115000"/>
              </a:lnSpc>
              <a:spcBef>
                <a:spcPts val="1100"/>
              </a:spcBef>
              <a:spcAft>
                <a:spcPts val="0"/>
              </a:spcAft>
              <a:buClr>
                <a:schemeClr val="dk1"/>
              </a:buClr>
              <a:buSzPts val="1050"/>
              <a:buFont typeface="Arial"/>
              <a:buChar char="●"/>
            </a:pPr>
            <a:r>
              <a:rPr lang="en-US" sz="1050"/>
              <a:t>Disaggregating and using </a:t>
            </a:r>
            <a:r>
              <a:rPr lang="en-US" sz="1050" b="1"/>
              <a:t>Indicator 3 (Assessment) data</a:t>
            </a:r>
            <a:endParaRPr sz="1050" b="1"/>
          </a:p>
          <a:p>
            <a:pPr marL="457200" lvl="0" indent="-295275" algn="l" rtl="0">
              <a:lnSpc>
                <a:spcPct val="115000"/>
              </a:lnSpc>
              <a:spcBef>
                <a:spcPts val="0"/>
              </a:spcBef>
              <a:spcAft>
                <a:spcPts val="0"/>
              </a:spcAft>
              <a:buClr>
                <a:schemeClr val="dk1"/>
              </a:buClr>
              <a:buSzPts val="1050"/>
              <a:buFont typeface="Arial"/>
              <a:buChar char="●"/>
            </a:pPr>
            <a:r>
              <a:rPr lang="en-US" sz="1050" b="1"/>
              <a:t>RDA data</a:t>
            </a:r>
            <a:endParaRPr sz="1050" b="1"/>
          </a:p>
          <a:p>
            <a:pPr marL="457200" lvl="0" indent="-295275" algn="l" rtl="0">
              <a:lnSpc>
                <a:spcPct val="115000"/>
              </a:lnSpc>
              <a:spcBef>
                <a:spcPts val="0"/>
              </a:spcBef>
              <a:spcAft>
                <a:spcPts val="0"/>
              </a:spcAft>
              <a:buClr>
                <a:schemeClr val="dk1"/>
              </a:buClr>
              <a:buSzPts val="1050"/>
              <a:buFont typeface="Arial"/>
              <a:buChar char="●"/>
            </a:pPr>
            <a:r>
              <a:rPr lang="en-US" sz="1050"/>
              <a:t>Early Childhood data presented </a:t>
            </a:r>
            <a:r>
              <a:rPr lang="en-US" sz="1050" b="1"/>
              <a:t>separately</a:t>
            </a:r>
            <a:endParaRPr sz="1050" b="1"/>
          </a:p>
          <a:p>
            <a:pPr marL="457200" lvl="0" indent="-295275" algn="l" rtl="0">
              <a:lnSpc>
                <a:spcPct val="115000"/>
              </a:lnSpc>
              <a:spcBef>
                <a:spcPts val="0"/>
              </a:spcBef>
              <a:spcAft>
                <a:spcPts val="0"/>
              </a:spcAft>
              <a:buClr>
                <a:schemeClr val="dk1"/>
              </a:buClr>
              <a:buSzPts val="1050"/>
              <a:buFont typeface="Arial"/>
              <a:buChar char="●"/>
            </a:pPr>
            <a:r>
              <a:rPr lang="en-US" sz="1050"/>
              <a:t>Educational environments and inclusion data</a:t>
            </a:r>
            <a:endParaRPr sz="1050"/>
          </a:p>
          <a:p>
            <a:pPr marL="457200" lvl="0" indent="-295275" algn="l" rtl="0">
              <a:lnSpc>
                <a:spcPct val="115000"/>
              </a:lnSpc>
              <a:spcBef>
                <a:spcPts val="0"/>
              </a:spcBef>
              <a:spcAft>
                <a:spcPts val="0"/>
              </a:spcAft>
              <a:buClr>
                <a:schemeClr val="dk1"/>
              </a:buClr>
              <a:buSzPts val="1050"/>
              <a:buFont typeface="Arial"/>
              <a:buChar char="●"/>
            </a:pPr>
            <a:r>
              <a:rPr lang="en-US" sz="1050"/>
              <a:t>Special education‑specific tools (e.g., self‑contained settings)</a:t>
            </a:r>
            <a:endParaRPr sz="1050"/>
          </a:p>
          <a:p>
            <a:pPr marL="0" lvl="0" indent="0" algn="l" rtl="0">
              <a:lnSpc>
                <a:spcPct val="142857"/>
              </a:lnSpc>
              <a:spcBef>
                <a:spcPts val="1400"/>
              </a:spcBef>
              <a:spcAft>
                <a:spcPts val="0"/>
              </a:spcAft>
              <a:buClr>
                <a:schemeClr val="dk1"/>
              </a:buClr>
              <a:buSzPts val="1100"/>
              <a:buFont typeface="Arial"/>
              <a:buNone/>
            </a:pPr>
            <a:r>
              <a:rPr lang="en-US" sz="1250" b="1"/>
              <a:t>4. Improved Pacing &amp; Session Design</a:t>
            </a:r>
            <a:endParaRPr sz="1250" b="1"/>
          </a:p>
          <a:p>
            <a:pPr marL="457200" lvl="0" indent="-295275" algn="l" rtl="0">
              <a:lnSpc>
                <a:spcPct val="115000"/>
              </a:lnSpc>
              <a:spcBef>
                <a:spcPts val="1100"/>
              </a:spcBef>
              <a:spcAft>
                <a:spcPts val="0"/>
              </a:spcAft>
              <a:buClr>
                <a:schemeClr val="dk1"/>
              </a:buClr>
              <a:buSzPts val="1050"/>
              <a:buFont typeface="Arial"/>
              <a:buChar char="●"/>
            </a:pPr>
            <a:r>
              <a:rPr lang="en-US" sz="1050"/>
              <a:t>Some felt sessions moved too quickly</a:t>
            </a:r>
            <a:endParaRPr sz="1050"/>
          </a:p>
          <a:p>
            <a:pPr marL="457200" lvl="0" indent="-295275" algn="l" rtl="0">
              <a:lnSpc>
                <a:spcPct val="115000"/>
              </a:lnSpc>
              <a:spcBef>
                <a:spcPts val="0"/>
              </a:spcBef>
              <a:spcAft>
                <a:spcPts val="0"/>
              </a:spcAft>
              <a:buClr>
                <a:schemeClr val="dk1"/>
              </a:buClr>
              <a:buSzPts val="1050"/>
              <a:buFont typeface="Arial"/>
              <a:buChar char="●"/>
            </a:pPr>
            <a:r>
              <a:rPr lang="en-US" sz="1050"/>
              <a:t>Requests included:</a:t>
            </a:r>
            <a:endParaRPr sz="1050"/>
          </a:p>
          <a:p>
            <a:pPr marL="914400" lvl="1" indent="-295275" algn="l" rtl="0">
              <a:lnSpc>
                <a:spcPct val="115000"/>
              </a:lnSpc>
              <a:spcBef>
                <a:spcPts val="0"/>
              </a:spcBef>
              <a:spcAft>
                <a:spcPts val="0"/>
              </a:spcAft>
              <a:buClr>
                <a:schemeClr val="dk1"/>
              </a:buClr>
              <a:buSzPts val="1050"/>
              <a:buFont typeface="Arial"/>
              <a:buChar char="○"/>
            </a:pPr>
            <a:r>
              <a:rPr lang="en-US" sz="1050"/>
              <a:t>Fewer rapid slide transitions</a:t>
            </a:r>
            <a:endParaRPr sz="1050"/>
          </a:p>
          <a:p>
            <a:pPr marL="914400" lvl="1" indent="-295275" algn="l" rtl="0">
              <a:lnSpc>
                <a:spcPct val="115000"/>
              </a:lnSpc>
              <a:spcBef>
                <a:spcPts val="0"/>
              </a:spcBef>
              <a:spcAft>
                <a:spcPts val="0"/>
              </a:spcAft>
              <a:buClr>
                <a:schemeClr val="dk1"/>
              </a:buClr>
              <a:buSzPts val="1050"/>
              <a:buFont typeface="Arial"/>
              <a:buChar char="○"/>
            </a:pPr>
            <a:r>
              <a:rPr lang="en-US" sz="1050"/>
              <a:t>Less time on games (e.g., Kahoot)</a:t>
            </a:r>
            <a:endParaRPr sz="1050"/>
          </a:p>
          <a:p>
            <a:pPr marL="914400" lvl="1" indent="-295275" algn="l" rtl="0">
              <a:lnSpc>
                <a:spcPct val="115000"/>
              </a:lnSpc>
              <a:spcBef>
                <a:spcPts val="0"/>
              </a:spcBef>
              <a:spcAft>
                <a:spcPts val="0"/>
              </a:spcAft>
              <a:buClr>
                <a:schemeClr val="dk1"/>
              </a:buClr>
              <a:buSzPts val="1050"/>
              <a:buFont typeface="Arial"/>
              <a:buChar char="○"/>
            </a:pPr>
            <a:r>
              <a:rPr lang="en-US" sz="1050"/>
              <a:t>More audience interaction and discussion</a:t>
            </a:r>
            <a:endParaRPr sz="1050"/>
          </a:p>
          <a:p>
            <a:pPr marL="457200" lvl="0" indent="-295275" algn="l" rtl="0">
              <a:lnSpc>
                <a:spcPct val="115000"/>
              </a:lnSpc>
              <a:spcBef>
                <a:spcPts val="0"/>
              </a:spcBef>
              <a:spcAft>
                <a:spcPts val="0"/>
              </a:spcAft>
              <a:buClr>
                <a:schemeClr val="dk1"/>
              </a:buClr>
              <a:buSzPts val="1050"/>
              <a:buFont typeface="Arial"/>
              <a:buChar char="●"/>
            </a:pPr>
            <a:r>
              <a:rPr lang="en-US" sz="1050"/>
              <a:t>Positive feedback for:</a:t>
            </a:r>
            <a:endParaRPr sz="1050"/>
          </a:p>
          <a:p>
            <a:pPr marL="914400" lvl="1" indent="-295275" algn="l" rtl="0">
              <a:lnSpc>
                <a:spcPct val="115000"/>
              </a:lnSpc>
              <a:spcBef>
                <a:spcPts val="0"/>
              </a:spcBef>
              <a:spcAft>
                <a:spcPts val="0"/>
              </a:spcAft>
              <a:buClr>
                <a:schemeClr val="dk1"/>
              </a:buClr>
              <a:buSzPts val="1050"/>
              <a:buFont typeface="Arial"/>
              <a:buChar char="○"/>
            </a:pPr>
            <a:r>
              <a:rPr lang="en-US" sz="1050"/>
              <a:t>Interactive activities</a:t>
            </a:r>
            <a:endParaRPr sz="1050"/>
          </a:p>
          <a:p>
            <a:pPr marL="914400" lvl="1" indent="-295275" algn="l" rtl="0">
              <a:lnSpc>
                <a:spcPct val="115000"/>
              </a:lnSpc>
              <a:spcBef>
                <a:spcPts val="0"/>
              </a:spcBef>
              <a:spcAft>
                <a:spcPts val="0"/>
              </a:spcAft>
              <a:buClr>
                <a:schemeClr val="dk1"/>
              </a:buClr>
              <a:buSzPts val="1050"/>
              <a:buFont typeface="Arial"/>
              <a:buChar char="○"/>
            </a:pPr>
            <a:r>
              <a:rPr lang="en-US" sz="1050"/>
              <a:t>“Hot topics” or Q&amp;A‑based formats (with suggestions to expand this model)</a:t>
            </a:r>
            <a:endParaRPr sz="1050"/>
          </a:p>
          <a:p>
            <a:pPr marL="0" lvl="0" indent="0" algn="l" rtl="0">
              <a:lnSpc>
                <a:spcPct val="142857"/>
              </a:lnSpc>
              <a:spcBef>
                <a:spcPts val="1400"/>
              </a:spcBef>
              <a:spcAft>
                <a:spcPts val="0"/>
              </a:spcAft>
              <a:buClr>
                <a:schemeClr val="dk1"/>
              </a:buClr>
              <a:buSzPts val="1100"/>
              <a:buFont typeface="Arial"/>
              <a:buNone/>
            </a:pPr>
            <a:r>
              <a:rPr lang="en-US" sz="1250" b="1"/>
              <a:t>5. Better System Integration Focus</a:t>
            </a:r>
            <a:endParaRPr sz="1250" b="1"/>
          </a:p>
          <a:p>
            <a:pPr marL="0" lvl="0" indent="0" algn="l" rtl="0">
              <a:lnSpc>
                <a:spcPct val="142857"/>
              </a:lnSpc>
              <a:spcBef>
                <a:spcPts val="1100"/>
              </a:spcBef>
              <a:spcAft>
                <a:spcPts val="0"/>
              </a:spcAft>
              <a:buClr>
                <a:schemeClr val="dk1"/>
              </a:buClr>
              <a:buSzPts val="1100"/>
              <a:buFont typeface="Arial"/>
              <a:buNone/>
            </a:pPr>
            <a:r>
              <a:rPr lang="en-US" sz="1050"/>
              <a:t>Participants expressed frustration with:</a:t>
            </a:r>
            <a:endParaRPr sz="1050"/>
          </a:p>
          <a:p>
            <a:pPr marL="457200" lvl="0" indent="-295275" algn="l" rtl="0">
              <a:lnSpc>
                <a:spcPct val="115000"/>
              </a:lnSpc>
              <a:spcBef>
                <a:spcPts val="1100"/>
              </a:spcBef>
              <a:spcAft>
                <a:spcPts val="0"/>
              </a:spcAft>
              <a:buClr>
                <a:schemeClr val="dk1"/>
              </a:buClr>
              <a:buSzPts val="1050"/>
              <a:buFont typeface="Arial"/>
              <a:buChar char="●"/>
            </a:pPr>
            <a:r>
              <a:rPr lang="en-US" sz="1050"/>
              <a:t>Multiple, non‑integrated data systems</a:t>
            </a:r>
            <a:endParaRPr sz="1050"/>
          </a:p>
          <a:p>
            <a:pPr marL="457200" lvl="0" indent="-295275" algn="l" rtl="0">
              <a:lnSpc>
                <a:spcPct val="115000"/>
              </a:lnSpc>
              <a:spcBef>
                <a:spcPts val="0"/>
              </a:spcBef>
              <a:spcAft>
                <a:spcPts val="0"/>
              </a:spcAft>
              <a:buClr>
                <a:schemeClr val="dk1"/>
              </a:buClr>
              <a:buSzPts val="1050"/>
              <a:buFont typeface="Arial"/>
              <a:buChar char="●"/>
            </a:pPr>
            <a:r>
              <a:rPr lang="en-US" sz="1050"/>
              <a:t>Desire for clearer guidance on:</a:t>
            </a:r>
            <a:endParaRPr sz="1050"/>
          </a:p>
          <a:p>
            <a:pPr marL="914400" lvl="1" indent="-295275" algn="l" rtl="0">
              <a:lnSpc>
                <a:spcPct val="115000"/>
              </a:lnSpc>
              <a:spcBef>
                <a:spcPts val="0"/>
              </a:spcBef>
              <a:spcAft>
                <a:spcPts val="0"/>
              </a:spcAft>
              <a:buClr>
                <a:schemeClr val="dk1"/>
              </a:buClr>
              <a:buSzPts val="1050"/>
              <a:buFont typeface="Arial"/>
              <a:buChar char="○"/>
            </a:pPr>
            <a:r>
              <a:rPr lang="en-US" sz="1050"/>
              <a:t>How systems connect</a:t>
            </a:r>
            <a:endParaRPr sz="1050"/>
          </a:p>
          <a:p>
            <a:pPr marL="914400" lvl="1" indent="-295275" algn="l" rtl="0">
              <a:lnSpc>
                <a:spcPct val="115000"/>
              </a:lnSpc>
              <a:spcBef>
                <a:spcPts val="0"/>
              </a:spcBef>
              <a:spcAft>
                <a:spcPts val="0"/>
              </a:spcAft>
              <a:buClr>
                <a:schemeClr val="dk1"/>
              </a:buClr>
              <a:buSzPts val="1050"/>
              <a:buFont typeface="Arial"/>
              <a:buChar char="○"/>
            </a:pPr>
            <a:r>
              <a:rPr lang="en-US" sz="1050"/>
              <a:t>How to streamline data sharing and reporting</a:t>
            </a:r>
            <a:endParaRPr sz="1050"/>
          </a:p>
          <a:p>
            <a:pPr marL="0" lvl="0" indent="0" algn="l" rtl="0">
              <a:spcBef>
                <a:spcPts val="1100"/>
              </a:spcBef>
              <a:spcAft>
                <a:spcPts val="0"/>
              </a:spcAft>
              <a:buClr>
                <a:schemeClr val="dk1"/>
              </a:buClr>
              <a:buSzPts val="1200"/>
              <a:buFont typeface="Arial"/>
              <a:buNone/>
            </a:pPr>
            <a:endParaRPr/>
          </a:p>
        </p:txBody>
      </p:sp>
      <p:sp>
        <p:nvSpPr>
          <p:cNvPr id="242" name="Google Shape;242;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US"/>
              <a:t>LDG</a:t>
            </a:r>
            <a:endParaRPr/>
          </a:p>
        </p:txBody>
      </p:sp>
      <p:sp>
        <p:nvSpPr>
          <p:cNvPr id="250" name="Google Shape;250;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US"/>
              <a:t>LDG</a:t>
            </a:r>
            <a:endParaRPr/>
          </a:p>
        </p:txBody>
      </p:sp>
      <p:sp>
        <p:nvSpPr>
          <p:cNvPr id="257" name="Google Shape;257;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endParaRPr/>
          </a:p>
        </p:txBody>
      </p:sp>
      <p:sp>
        <p:nvSpPr>
          <p:cNvPr id="271" name="Google Shape;271;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US"/>
              <a:t>LDG</a:t>
            </a:r>
            <a:endParaRPr/>
          </a:p>
          <a:p>
            <a:pPr marL="0" lvl="0" indent="0" algn="l" rtl="0">
              <a:spcBef>
                <a:spcPts val="0"/>
              </a:spcBef>
              <a:spcAft>
                <a:spcPts val="0"/>
              </a:spcAft>
              <a:buClr>
                <a:schemeClr val="dk1"/>
              </a:buClr>
              <a:buSzPts val="1200"/>
              <a:buFont typeface="Arial"/>
              <a:buNone/>
            </a:pPr>
            <a:endParaRPr/>
          </a:p>
          <a:p>
            <a:pPr marL="0" lvl="0" indent="0" algn="l" rtl="0">
              <a:spcBef>
                <a:spcPts val="0"/>
              </a:spcBef>
              <a:spcAft>
                <a:spcPts val="0"/>
              </a:spcAft>
              <a:buClr>
                <a:schemeClr val="dk1"/>
              </a:buClr>
              <a:buSzPts val="1200"/>
              <a:buFont typeface="Arial"/>
              <a:buNone/>
            </a:pPr>
            <a:r>
              <a:rPr lang="en-US"/>
              <a:t>E-School section covered their students</a:t>
            </a:r>
            <a:endParaRPr/>
          </a:p>
          <a:p>
            <a:pPr marL="0" lvl="0" indent="0" algn="l" rtl="0">
              <a:spcBef>
                <a:spcPts val="0"/>
              </a:spcBef>
              <a:spcAft>
                <a:spcPts val="0"/>
              </a:spcAft>
              <a:buClr>
                <a:schemeClr val="dk1"/>
              </a:buClr>
              <a:buSzPts val="1200"/>
              <a:buFont typeface="Arial"/>
              <a:buNone/>
            </a:pPr>
            <a:r>
              <a:rPr lang="en-US"/>
              <a:t>The You do section covered their district’s Indicator 3 data</a:t>
            </a:r>
            <a:endParaRPr/>
          </a:p>
        </p:txBody>
      </p:sp>
      <p:sp>
        <p:nvSpPr>
          <p:cNvPr id="279" name="Google Shape;279;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US"/>
              <a:t>LDG</a:t>
            </a:r>
            <a:endParaRPr/>
          </a:p>
        </p:txBody>
      </p:sp>
      <p:sp>
        <p:nvSpPr>
          <p:cNvPr id="287" name="Google Shape;287;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US"/>
              <a:t>LDG</a:t>
            </a:r>
            <a:endParaRPr/>
          </a:p>
        </p:txBody>
      </p:sp>
      <p:sp>
        <p:nvSpPr>
          <p:cNvPr id="297" name="Google Shape;297;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US"/>
              <a:t>LDG</a:t>
            </a:r>
            <a:endParaRPr/>
          </a:p>
        </p:txBody>
      </p:sp>
      <p:sp>
        <p:nvSpPr>
          <p:cNvPr id="306" name="Google Shape;306;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endParaRPr/>
          </a:p>
        </p:txBody>
      </p:sp>
      <p:sp>
        <p:nvSpPr>
          <p:cNvPr id="315" name="Google Shape;315;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US"/>
              <a:t>We Got LEA’s excited about data. </a:t>
            </a:r>
            <a:endParaRPr/>
          </a:p>
          <a:p>
            <a:pPr marL="0" lvl="0" indent="0" algn="l" rtl="0">
              <a:spcBef>
                <a:spcPts val="0"/>
              </a:spcBef>
              <a:spcAft>
                <a:spcPts val="0"/>
              </a:spcAft>
              <a:buClr>
                <a:schemeClr val="dk1"/>
              </a:buClr>
              <a:buSzPts val="1200"/>
              <a:buFont typeface="Arial"/>
              <a:buNone/>
            </a:pPr>
            <a:r>
              <a:rPr lang="en-US"/>
              <a:t>Empowered thee LEA’s at the local level</a:t>
            </a:r>
            <a:endParaRPr/>
          </a:p>
          <a:p>
            <a:pPr marL="0" lvl="0" indent="0" algn="l" rtl="0">
              <a:spcBef>
                <a:spcPts val="0"/>
              </a:spcBef>
              <a:spcAft>
                <a:spcPts val="0"/>
              </a:spcAft>
              <a:buClr>
                <a:schemeClr val="dk1"/>
              </a:buClr>
              <a:buSzPts val="1200"/>
              <a:buFont typeface="Arial"/>
              <a:buNone/>
            </a:pPr>
            <a:r>
              <a:rPr lang="en-US"/>
              <a:t>Participants left trainings with the tools for common board report</a:t>
            </a:r>
            <a:endParaRPr/>
          </a:p>
          <a:p>
            <a:pPr marL="0" lvl="0" indent="0" algn="l" rtl="0">
              <a:spcBef>
                <a:spcPts val="0"/>
              </a:spcBef>
              <a:spcAft>
                <a:spcPts val="0"/>
              </a:spcAft>
              <a:buClr>
                <a:schemeClr val="dk1"/>
              </a:buClr>
              <a:buSzPts val="1200"/>
              <a:buFont typeface="Arial"/>
              <a:buNone/>
            </a:pPr>
            <a:endParaRPr/>
          </a:p>
          <a:p>
            <a:pPr marL="0" lvl="0" indent="0" algn="l" rtl="0">
              <a:spcBef>
                <a:spcPts val="0"/>
              </a:spcBef>
              <a:spcAft>
                <a:spcPts val="0"/>
              </a:spcAft>
              <a:buClr>
                <a:schemeClr val="dk1"/>
              </a:buClr>
              <a:buSzPts val="1200"/>
              <a:buFont typeface="Arial"/>
              <a:buNone/>
            </a:pPr>
            <a:r>
              <a:rPr lang="en-US"/>
              <a:t>Expanding this idea for SPDG, by creating a common, aligned format LEAs can use increase engagement with the project schools.  </a:t>
            </a:r>
            <a:endParaRPr/>
          </a:p>
          <a:p>
            <a:pPr marL="0" lvl="0" indent="0" algn="l" rtl="0">
              <a:spcBef>
                <a:spcPts val="0"/>
              </a:spcBef>
              <a:spcAft>
                <a:spcPts val="0"/>
              </a:spcAft>
              <a:buClr>
                <a:schemeClr val="dk1"/>
              </a:buClr>
              <a:buSzPts val="1200"/>
              <a:buFont typeface="Arial"/>
              <a:buNone/>
            </a:pPr>
            <a:endParaRPr/>
          </a:p>
        </p:txBody>
      </p:sp>
      <p:sp>
        <p:nvSpPr>
          <p:cNvPr id="326" name="Google Shape;326;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Clr>
                <a:schemeClr val="dk1"/>
              </a:buClr>
              <a:buSzPts val="1100"/>
              <a:buFont typeface="Arial"/>
              <a:buNone/>
            </a:pPr>
            <a:r>
              <a:rPr lang="en-US" sz="1400">
                <a:highlight>
                  <a:srgbClr val="FFFF00"/>
                </a:highlight>
              </a:rPr>
              <a:t>LDG</a:t>
            </a:r>
            <a:endParaRPr sz="1400">
              <a:highlight>
                <a:srgbClr val="FFFF00"/>
              </a:highlight>
            </a:endParaRPr>
          </a:p>
          <a:p>
            <a:pPr marL="0" lvl="0" indent="0" algn="l" rtl="0">
              <a:lnSpc>
                <a:spcPct val="90000"/>
              </a:lnSpc>
              <a:spcBef>
                <a:spcPts val="1000"/>
              </a:spcBef>
              <a:spcAft>
                <a:spcPts val="0"/>
              </a:spcAft>
              <a:buClr>
                <a:schemeClr val="dk1"/>
              </a:buClr>
              <a:buSzPts val="1100"/>
              <a:buFont typeface="Arial"/>
              <a:buNone/>
            </a:pPr>
            <a:r>
              <a:rPr lang="en-US" sz="1400">
                <a:highlight>
                  <a:srgbClr val="FFFF00"/>
                </a:highlight>
              </a:rPr>
              <a:t>To quantify the results based on the break downs</a:t>
            </a:r>
            <a:endParaRPr sz="2800">
              <a:highlight>
                <a:srgbClr val="FFFF00"/>
              </a:highlight>
            </a:endParaRPr>
          </a:p>
          <a:p>
            <a:pPr marL="0" lvl="0" indent="0" algn="l" rtl="0">
              <a:lnSpc>
                <a:spcPct val="90000"/>
              </a:lnSpc>
              <a:spcBef>
                <a:spcPts val="1000"/>
              </a:spcBef>
              <a:spcAft>
                <a:spcPts val="0"/>
              </a:spcAft>
              <a:buClr>
                <a:schemeClr val="dk1"/>
              </a:buClr>
              <a:buSzPts val="1100"/>
              <a:buFont typeface="Arial"/>
              <a:buNone/>
            </a:pPr>
            <a:r>
              <a:rPr lang="en-US" sz="1100" b="1"/>
              <a:t>Most Valuable Components:</a:t>
            </a:r>
            <a:r>
              <a:rPr lang="en-US" sz="1100"/>
              <a:t> Participants consistently highlighted </a:t>
            </a:r>
            <a:r>
              <a:rPr lang="en-US" sz="1100" b="1"/>
              <a:t>Understanding IDEA Indicators</a:t>
            </a:r>
            <a:r>
              <a:rPr lang="en-US" sz="1100"/>
              <a:t>, </a:t>
            </a:r>
            <a:r>
              <a:rPr lang="en-US" sz="1100" b="1"/>
              <a:t>Walking through data resources (eSchool/MySPED)</a:t>
            </a:r>
            <a:r>
              <a:rPr lang="en-US" sz="1100"/>
              <a:t>, and </a:t>
            </a:r>
            <a:r>
              <a:rPr lang="en-US" sz="1100" b="1"/>
              <a:t>Collaboration with peers</a:t>
            </a:r>
            <a:r>
              <a:rPr lang="en-US" sz="1100"/>
              <a:t> as the most beneficial parts of the retreat.</a:t>
            </a:r>
            <a:endParaRPr sz="1100"/>
          </a:p>
          <a:p>
            <a:pPr marL="0" lvl="0" indent="0" algn="l" rtl="0">
              <a:lnSpc>
                <a:spcPct val="90000"/>
              </a:lnSpc>
              <a:spcBef>
                <a:spcPts val="1000"/>
              </a:spcBef>
              <a:spcAft>
                <a:spcPts val="0"/>
              </a:spcAft>
              <a:buClr>
                <a:schemeClr val="dk1"/>
              </a:buClr>
              <a:buSzPts val="1100"/>
              <a:buFont typeface="Arial"/>
              <a:buNone/>
            </a:pPr>
            <a:r>
              <a:rPr lang="en-US" sz="1100" b="1"/>
              <a:t>Success Stories:</a:t>
            </a:r>
            <a:r>
              <a:rPr lang="en-US" sz="1100"/>
              <a:t> The inclusion of </a:t>
            </a:r>
            <a:r>
              <a:rPr lang="en-US" sz="1100" b="1"/>
              <a:t>District presentations (LEA Supervisors)</a:t>
            </a:r>
            <a:r>
              <a:rPr lang="en-US" sz="1100"/>
              <a:t> was a standout success. Multiple respondents noted that hearing from colleagues was "the best part" and provided essential real-world context.</a:t>
            </a:r>
            <a:endParaRPr sz="1100"/>
          </a:p>
          <a:p>
            <a:pPr marL="0" lvl="0" indent="0" algn="l" rtl="0">
              <a:lnSpc>
                <a:spcPct val="90000"/>
              </a:lnSpc>
              <a:spcBef>
                <a:spcPts val="1000"/>
              </a:spcBef>
              <a:spcAft>
                <a:spcPts val="0"/>
              </a:spcAft>
              <a:buClr>
                <a:schemeClr val="dk1"/>
              </a:buClr>
              <a:buSzPts val="1100"/>
              <a:buFont typeface="Arial"/>
              <a:buNone/>
            </a:pPr>
            <a:r>
              <a:rPr lang="en-US" sz="1100" u="sng">
                <a:solidFill>
                  <a:schemeClr val="hlink"/>
                </a:solidFill>
                <a:hlinkClick r:id="rId3"/>
              </a:rPr>
              <a:t>https://www.google.com/imgres?q=image%20%20peers%20graphic&amp;imgurl=https%3A%2F%2Fimg.freepik.com%2Ffree-vector%2Fgroup-therapy-illustration-concept_52683-45727.jpg%3Fsemt%3Dais_hybrid%26w%3D740%26q%3D80&amp;imgrefurl=https%3A%2F%2Fwww.freepik.com%2Ffree-photos-vectors%2Fpeer-group&amp;docid=_1CVEwymfZgafM&amp;tbnid=uBfVtnJhqxy13M&amp;vet=12ahUKEwjC2Zjvq4KUAxUAnCYFHVtLPWMQnPAOegQIYxAB..i&amp;w=740&amp;h=493&amp;hcb=2&amp;ved=2ahUKEwjC2Zjvq4KUAxUAnCYFHVtLPWMQnPAOegQIYxAB</a:t>
            </a:r>
            <a:r>
              <a:rPr lang="en-US" sz="1100"/>
              <a:t> </a:t>
            </a:r>
            <a:endParaRPr sz="1100"/>
          </a:p>
        </p:txBody>
      </p:sp>
      <p:sp>
        <p:nvSpPr>
          <p:cNvPr id="335" name="Google Shape;335;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dirty="0">
                <a:solidFill>
                  <a:schemeClr val="dk1"/>
                </a:solidFill>
                <a:latin typeface="Arial"/>
                <a:cs typeface="Arial"/>
                <a:sym typeface="Arial"/>
              </a:rPr>
              <a:t>Tammy</a:t>
            </a:r>
            <a:endParaRPr dirty="0"/>
          </a:p>
          <a:p>
            <a:pPr marL="0" lvl="0" indent="0" algn="l" rtl="0">
              <a:spcBef>
                <a:spcPts val="0"/>
              </a:spcBef>
              <a:spcAft>
                <a:spcPts val="0"/>
              </a:spcAft>
              <a:buNone/>
            </a:pPr>
            <a:endParaRPr sz="1200" b="0" i="0" dirty="0">
              <a:solidFill>
                <a:schemeClr val="dk1"/>
              </a:solidFill>
              <a:latin typeface="Arial"/>
              <a:ea typeface="Arial"/>
              <a:cs typeface="Arial"/>
              <a:sym typeface="Arial"/>
            </a:endParaRPr>
          </a:p>
          <a:p>
            <a:pPr marL="0" lvl="0" indent="0" algn="l" rtl="0">
              <a:spcBef>
                <a:spcPts val="0"/>
              </a:spcBef>
              <a:spcAft>
                <a:spcPts val="0"/>
              </a:spcAft>
              <a:buNone/>
            </a:pPr>
            <a:r>
              <a:rPr lang="en-US" sz="1200" b="0" i="0" dirty="0">
                <a:solidFill>
                  <a:schemeClr val="dk1"/>
                </a:solidFill>
                <a:latin typeface="Arial"/>
                <a:ea typeface="Arial"/>
                <a:cs typeface="Arial"/>
                <a:sym typeface="Arial"/>
              </a:rPr>
              <a:t>“You’ve just seen where we’re headed in this session, and now we want to zoom in on this big idea: why LEA data capacity really matters. As state teams, we invest a lot of time improving our systems, our collections, and our reports. But if local teams aren’t confident in working with those data, we won’t get the outcomes we’re hoping for. In this next section, I’m going to walk you through a story that may feel uncomfortably familiar and use it to highlight the kinds of capacity we have to build at the LEA </a:t>
            </a:r>
            <a:r>
              <a:rPr lang="en-US" sz="1200" b="0" i="0" dirty="0" err="1">
                <a:solidFill>
                  <a:schemeClr val="dk1"/>
                </a:solidFill>
                <a:latin typeface="Arial"/>
                <a:ea typeface="Arial"/>
                <a:cs typeface="Arial"/>
                <a:sym typeface="Arial"/>
              </a:rPr>
              <a:t>level.”practices</a:t>
            </a:r>
            <a:r>
              <a:rPr lang="en-US" sz="1200" b="0" i="0" dirty="0">
                <a:solidFill>
                  <a:schemeClr val="dk1"/>
                </a:solidFill>
                <a:latin typeface="Arial"/>
                <a:ea typeface="Arial"/>
                <a:cs typeface="Arial"/>
                <a:sym typeface="Arial"/>
              </a:rPr>
              <a:t>.”</a:t>
            </a:r>
            <a:endParaRPr dirty="0"/>
          </a:p>
        </p:txBody>
      </p:sp>
      <p:sp>
        <p:nvSpPr>
          <p:cNvPr id="107" name="Google Shape;10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SLIDES_API30425010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SLIDES_API30425010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 This is Slido interaction slide, please don't delete it.</a:t>
            </a:r>
            <a:br>
              <a:rPr lang="en-US"/>
            </a:br>
            <a:r>
              <a:rPr lang="en-US"/>
              <a:t>✅ Click on 'Present with Slido' and the poll will launch automatically when you get to this slide.</a:t>
            </a:r>
            <a:endParaRPr/>
          </a:p>
        </p:txBody>
      </p:sp>
      <p:sp>
        <p:nvSpPr>
          <p:cNvPr id="344" name="Google Shape;344;SLIDES_API30425010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Clr>
                <a:schemeClr val="dk1"/>
              </a:buClr>
              <a:buSzPts val="1100"/>
              <a:buFont typeface="Arial"/>
              <a:buNone/>
            </a:pPr>
            <a:r>
              <a:rPr lang="en-US" sz="2800">
                <a:highlight>
                  <a:srgbClr val="FFFF00"/>
                </a:highlight>
              </a:rPr>
              <a:t>LDG!!</a:t>
            </a:r>
            <a:endParaRPr sz="2800">
              <a:highlight>
                <a:srgbClr val="FFFF00"/>
              </a:highlight>
            </a:endParaRPr>
          </a:p>
          <a:p>
            <a:pPr marL="0" lvl="0" indent="0" algn="l" rtl="0">
              <a:lnSpc>
                <a:spcPct val="115000"/>
              </a:lnSpc>
              <a:spcBef>
                <a:spcPts val="1200"/>
              </a:spcBef>
              <a:spcAft>
                <a:spcPts val="0"/>
              </a:spcAft>
              <a:buClr>
                <a:schemeClr val="dk1"/>
              </a:buClr>
              <a:buSzPts val="1100"/>
              <a:buFont typeface="Arial"/>
              <a:buNone/>
            </a:pPr>
            <a:r>
              <a:rPr lang="en-US" sz="1100" b="1"/>
              <a:t>Attendance Awareness:</a:t>
            </a:r>
            <a:r>
              <a:rPr lang="en-US" sz="1100"/>
              <a:t> About </a:t>
            </a:r>
            <a:r>
              <a:rPr lang="en-US" sz="1100" b="1"/>
              <a:t>43% of respondents</a:t>
            </a:r>
            <a:r>
              <a:rPr lang="en-US" sz="1100"/>
              <a:t> indicated they would have brought different team members if they had known the specific focus. Suggested additions included:</a:t>
            </a:r>
            <a:endParaRPr sz="1100"/>
          </a:p>
          <a:p>
            <a:pPr marL="457200" lvl="0" indent="-298450" algn="l" rtl="0">
              <a:lnSpc>
                <a:spcPct val="115000"/>
              </a:lnSpc>
              <a:spcBef>
                <a:spcPts val="1200"/>
              </a:spcBef>
              <a:spcAft>
                <a:spcPts val="0"/>
              </a:spcAft>
              <a:buClr>
                <a:schemeClr val="dk1"/>
              </a:buClr>
              <a:buSzPts val="1100"/>
              <a:buFont typeface="Arial"/>
              <a:buChar char="●"/>
            </a:pPr>
            <a:r>
              <a:rPr lang="en-US" sz="1100"/>
              <a:t>Building administrators (Principals/APs)</a:t>
            </a:r>
            <a:endParaRPr sz="1100"/>
          </a:p>
          <a:p>
            <a:pPr marL="457200" lvl="0" indent="-298450" algn="l" rtl="0">
              <a:lnSpc>
                <a:spcPct val="115000"/>
              </a:lnSpc>
              <a:spcBef>
                <a:spcPts val="0"/>
              </a:spcBef>
              <a:spcAft>
                <a:spcPts val="0"/>
              </a:spcAft>
              <a:buClr>
                <a:schemeClr val="dk1"/>
              </a:buClr>
              <a:buSzPts val="1100"/>
              <a:buFont typeface="Arial"/>
              <a:buChar char="●"/>
            </a:pPr>
            <a:r>
              <a:rPr lang="en-US" sz="1100"/>
              <a:t>Data/clerical staff (eSchool/Reporting)</a:t>
            </a:r>
            <a:endParaRPr sz="1100"/>
          </a:p>
          <a:p>
            <a:pPr marL="457200" lvl="0" indent="-298450" algn="l" rtl="0">
              <a:lnSpc>
                <a:spcPct val="115000"/>
              </a:lnSpc>
              <a:spcBef>
                <a:spcPts val="0"/>
              </a:spcBef>
              <a:spcAft>
                <a:spcPts val="0"/>
              </a:spcAft>
              <a:buClr>
                <a:schemeClr val="dk1"/>
              </a:buClr>
              <a:buSzPts val="1100"/>
              <a:buFont typeface="Arial"/>
              <a:buChar char="●"/>
            </a:pPr>
            <a:r>
              <a:rPr lang="en-US" sz="1100"/>
              <a:t>Curriculum coaches</a:t>
            </a:r>
            <a:endParaRPr sz="1100"/>
          </a:p>
          <a:p>
            <a:pPr marL="0" lvl="0" indent="0" algn="l" rtl="0">
              <a:lnSpc>
                <a:spcPct val="90000"/>
              </a:lnSpc>
              <a:spcBef>
                <a:spcPts val="1200"/>
              </a:spcBef>
              <a:spcAft>
                <a:spcPts val="0"/>
              </a:spcAft>
              <a:buClr>
                <a:schemeClr val="dk1"/>
              </a:buClr>
              <a:buSzPts val="1100"/>
              <a:buFont typeface="Arial"/>
              <a:buNone/>
            </a:pPr>
            <a:r>
              <a:rPr lang="en-US" sz="1100" u="sng">
                <a:solidFill>
                  <a:schemeClr val="hlink"/>
                </a:solidFill>
                <a:hlinkClick r:id="rId3"/>
              </a:rPr>
              <a:t>https://www.flaticon.com/free-icon/car_3731420</a:t>
            </a:r>
            <a:r>
              <a:rPr lang="en-US" sz="1100"/>
              <a:t> </a:t>
            </a:r>
            <a:endParaRPr/>
          </a:p>
        </p:txBody>
      </p:sp>
      <p:sp>
        <p:nvSpPr>
          <p:cNvPr id="356" name="Google Shape;356;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Clr>
                <a:schemeClr val="dk1"/>
              </a:buClr>
              <a:buSzPts val="1100"/>
              <a:buFont typeface="Arial"/>
              <a:buNone/>
            </a:pPr>
            <a:r>
              <a:rPr lang="en-US" sz="2800">
                <a:highlight>
                  <a:srgbClr val="FFFF00"/>
                </a:highlight>
              </a:rPr>
              <a:t>LDG!!</a:t>
            </a:r>
            <a:endParaRPr sz="2800">
              <a:highlight>
                <a:srgbClr val="FFFF00"/>
              </a:highlight>
            </a:endParaRPr>
          </a:p>
          <a:p>
            <a:pPr marL="0" lvl="0" indent="0" algn="l" rtl="0">
              <a:lnSpc>
                <a:spcPct val="115000"/>
              </a:lnSpc>
              <a:spcBef>
                <a:spcPts val="1200"/>
              </a:spcBef>
              <a:spcAft>
                <a:spcPts val="0"/>
              </a:spcAft>
              <a:buClr>
                <a:schemeClr val="dk1"/>
              </a:buClr>
              <a:buSzPts val="1100"/>
              <a:buFont typeface="Arial"/>
              <a:buNone/>
            </a:pPr>
            <a:r>
              <a:rPr lang="en-US" sz="1100" b="1"/>
              <a:t>Structure &amp; Format</a:t>
            </a:r>
            <a:endParaRPr sz="1100" b="1"/>
          </a:p>
          <a:p>
            <a:pPr marL="457200" lvl="0" indent="-298450" algn="l" rtl="0">
              <a:lnSpc>
                <a:spcPct val="115000"/>
              </a:lnSpc>
              <a:spcBef>
                <a:spcPts val="1200"/>
              </a:spcBef>
              <a:spcAft>
                <a:spcPts val="0"/>
              </a:spcAft>
              <a:buClr>
                <a:schemeClr val="dk1"/>
              </a:buClr>
              <a:buSzPts val="1100"/>
              <a:buFont typeface="Arial"/>
              <a:buChar char="●"/>
            </a:pPr>
            <a:r>
              <a:rPr lang="en-US" sz="1100" b="1"/>
              <a:t>Desired Structure:</a:t>
            </a:r>
            <a:r>
              <a:rPr lang="en-US" sz="1100"/>
              <a:t> A </a:t>
            </a:r>
            <a:r>
              <a:rPr lang="en-US" sz="1100" b="1"/>
              <a:t>combination</a:t>
            </a:r>
            <a:r>
              <a:rPr lang="en-US" sz="1100"/>
              <a:t> of statewide sessions and targeted sessions for identified districts (e.g., determination levels).</a:t>
            </a:r>
            <a:endParaRPr sz="1100"/>
          </a:p>
          <a:p>
            <a:pPr marL="457200" lvl="0" indent="-298450" algn="l" rtl="0">
              <a:lnSpc>
                <a:spcPct val="115000"/>
              </a:lnSpc>
              <a:spcBef>
                <a:spcPts val="0"/>
              </a:spcBef>
              <a:spcAft>
                <a:spcPts val="0"/>
              </a:spcAft>
              <a:buClr>
                <a:schemeClr val="dk1"/>
              </a:buClr>
              <a:buSzPts val="1100"/>
              <a:buFont typeface="Arial"/>
              <a:buChar char="●"/>
            </a:pPr>
            <a:r>
              <a:rPr lang="en-US" sz="1100" b="1"/>
              <a:t>Preferred Format:</a:t>
            </a:r>
            <a:r>
              <a:rPr lang="en-US" sz="1100"/>
              <a:t> A strong preference for </a:t>
            </a:r>
            <a:r>
              <a:rPr lang="en-US" sz="1100" b="1"/>
              <a:t>In-person regional sessions</a:t>
            </a:r>
            <a:r>
              <a:rPr lang="en-US" sz="1100"/>
              <a:t> and </a:t>
            </a:r>
            <a:r>
              <a:rPr lang="en-US" sz="1100" b="1"/>
              <a:t>Mixed virtual/in-person</a:t>
            </a:r>
            <a:r>
              <a:rPr lang="en-US" sz="1100"/>
              <a:t> models.</a:t>
            </a:r>
            <a:endParaRPr sz="1100"/>
          </a:p>
          <a:p>
            <a:pPr marL="457200" lvl="0" indent="-298450" algn="l" rtl="0">
              <a:lnSpc>
                <a:spcPct val="115000"/>
              </a:lnSpc>
              <a:spcBef>
                <a:spcPts val="0"/>
              </a:spcBef>
              <a:spcAft>
                <a:spcPts val="0"/>
              </a:spcAft>
              <a:buClr>
                <a:schemeClr val="dk1"/>
              </a:buClr>
              <a:buSzPts val="1100"/>
              <a:buFont typeface="Arial"/>
              <a:buChar char="●"/>
            </a:pPr>
            <a:r>
              <a:rPr lang="en-US" sz="1100" b="1"/>
              <a:t>Timing/Duration:</a:t>
            </a:r>
            <a:r>
              <a:rPr lang="en-US" sz="1100"/>
              <a:t> Preferences were split between </a:t>
            </a:r>
            <a:r>
              <a:rPr lang="en-US" sz="1100" b="1"/>
              <a:t>Full-day</a:t>
            </a:r>
            <a:r>
              <a:rPr lang="en-US" sz="1100"/>
              <a:t> sessions and </a:t>
            </a:r>
            <a:r>
              <a:rPr lang="en-US" sz="1100" b="1"/>
              <a:t>Morning sessions (8:30–11:30)</a:t>
            </a:r>
            <a:r>
              <a:rPr lang="en-US" sz="1100"/>
              <a:t>.</a:t>
            </a:r>
            <a:endParaRPr sz="1100"/>
          </a:p>
          <a:p>
            <a:pPr marL="457200" lvl="0" indent="-298450" algn="l" rtl="0">
              <a:lnSpc>
                <a:spcPct val="115000"/>
              </a:lnSpc>
              <a:spcBef>
                <a:spcPts val="0"/>
              </a:spcBef>
              <a:spcAft>
                <a:spcPts val="0"/>
              </a:spcAft>
              <a:buClr>
                <a:schemeClr val="dk1"/>
              </a:buClr>
              <a:buSzPts val="1100"/>
              <a:buFont typeface="Arial"/>
              <a:buChar char="●"/>
            </a:pPr>
            <a:r>
              <a:rPr lang="en-US" sz="1100" b="1"/>
              <a:t>Approach:</a:t>
            </a:r>
            <a:r>
              <a:rPr lang="en-US" sz="1100"/>
              <a:t> Learners prefer </a:t>
            </a:r>
            <a:r>
              <a:rPr lang="en-US" sz="1100" b="1"/>
              <a:t>Combination approaches</a:t>
            </a:r>
            <a:r>
              <a:rPr lang="en-US" sz="1100"/>
              <a:t>, specifically pairing </a:t>
            </a:r>
            <a:r>
              <a:rPr lang="en-US" sz="1100" b="1"/>
              <a:t>"Guided Practice (I do, we do, you do)"</a:t>
            </a:r>
            <a:r>
              <a:rPr lang="en-US" sz="1100"/>
              <a:t> with </a:t>
            </a:r>
            <a:r>
              <a:rPr lang="en-US" sz="1100" b="1"/>
              <a:t>Deep-dive hands-on analysis</a:t>
            </a:r>
            <a:r>
              <a:rPr lang="en-US" sz="1100"/>
              <a:t>.</a:t>
            </a:r>
            <a:endParaRPr sz="1100"/>
          </a:p>
          <a:p>
            <a:pPr marL="0" lvl="0" indent="0" algn="l" rtl="0">
              <a:lnSpc>
                <a:spcPct val="115000"/>
              </a:lnSpc>
              <a:spcBef>
                <a:spcPts val="1200"/>
              </a:spcBef>
              <a:spcAft>
                <a:spcPts val="0"/>
              </a:spcAft>
              <a:buClr>
                <a:schemeClr val="hlink"/>
              </a:buClr>
              <a:buSzPts val="1100"/>
              <a:buFont typeface="Arial"/>
              <a:buNone/>
            </a:pPr>
            <a:r>
              <a:rPr lang="en-US" sz="1100" u="sng">
                <a:solidFill>
                  <a:schemeClr val="hlink"/>
                </a:solidFill>
                <a:hlinkClick r:id="rId3"/>
              </a:rPr>
              <a:t>https://t4.ftcdn.net/jpg/14/68/00/07/360_F_1468000771_HCq4q1NvzxS2kXCQvbhr01j98cn1G3GN.jpg</a:t>
            </a:r>
            <a:r>
              <a:rPr lang="en-US" sz="1100"/>
              <a:t> </a:t>
            </a:r>
            <a:endParaRPr sz="1100"/>
          </a:p>
          <a:p>
            <a:pPr marL="0" lvl="0" indent="0" algn="l" rtl="0">
              <a:lnSpc>
                <a:spcPct val="90000"/>
              </a:lnSpc>
              <a:spcBef>
                <a:spcPts val="1200"/>
              </a:spcBef>
              <a:spcAft>
                <a:spcPts val="0"/>
              </a:spcAft>
              <a:buClr>
                <a:schemeClr val="dk1"/>
              </a:buClr>
              <a:buSzPts val="1100"/>
              <a:buFont typeface="Arial"/>
              <a:buNone/>
            </a:pPr>
            <a:endParaRPr sz="2800">
              <a:highlight>
                <a:srgbClr val="FFFF00"/>
              </a:highlight>
            </a:endParaRPr>
          </a:p>
          <a:p>
            <a:pPr marL="0" lvl="0" indent="0" algn="l" rtl="0">
              <a:lnSpc>
                <a:spcPct val="90000"/>
              </a:lnSpc>
              <a:spcBef>
                <a:spcPts val="1000"/>
              </a:spcBef>
              <a:spcAft>
                <a:spcPts val="0"/>
              </a:spcAft>
              <a:buClr>
                <a:schemeClr val="dk1"/>
              </a:buClr>
              <a:buSzPts val="1100"/>
              <a:buFont typeface="Arial"/>
              <a:buNone/>
            </a:pPr>
            <a:endParaRPr sz="2800">
              <a:highlight>
                <a:srgbClr val="FFFF00"/>
              </a:highlight>
            </a:endParaRPr>
          </a:p>
          <a:p>
            <a:pPr marL="0" lvl="0" indent="0" algn="l" rtl="0">
              <a:lnSpc>
                <a:spcPct val="90000"/>
              </a:lnSpc>
              <a:spcBef>
                <a:spcPts val="1000"/>
              </a:spcBef>
              <a:spcAft>
                <a:spcPts val="0"/>
              </a:spcAft>
              <a:buClr>
                <a:schemeClr val="dk1"/>
              </a:buClr>
              <a:buSzPts val="1100"/>
              <a:buFont typeface="Arial"/>
              <a:buNone/>
            </a:pPr>
            <a:r>
              <a:rPr lang="en-US" sz="2800">
                <a:highlight>
                  <a:srgbClr val="FFFF00"/>
                </a:highlight>
              </a:rPr>
              <a:t>Add slide on this is a form of stakeholder engagement- personal feedback that we wouldn’t get from a survey</a:t>
            </a:r>
            <a:endParaRPr/>
          </a:p>
        </p:txBody>
      </p:sp>
      <p:sp>
        <p:nvSpPr>
          <p:cNvPr id="364" name="Google Shape;364;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Clr>
                <a:schemeClr val="dk1"/>
              </a:buClr>
              <a:buSzPts val="1100"/>
              <a:buFont typeface="Arial"/>
              <a:buNone/>
            </a:pPr>
            <a:r>
              <a:rPr lang="en-US" sz="2800">
                <a:highlight>
                  <a:srgbClr val="FFFF00"/>
                </a:highlight>
              </a:rPr>
              <a:t>LDG!!</a:t>
            </a:r>
            <a:endParaRPr sz="2800">
              <a:highlight>
                <a:srgbClr val="FFFF00"/>
              </a:highlight>
            </a:endParaRPr>
          </a:p>
          <a:p>
            <a:pPr marL="0" lvl="0" indent="0" algn="l" rtl="0">
              <a:lnSpc>
                <a:spcPct val="115000"/>
              </a:lnSpc>
              <a:spcBef>
                <a:spcPts val="1400"/>
              </a:spcBef>
              <a:spcAft>
                <a:spcPts val="0"/>
              </a:spcAft>
              <a:buClr>
                <a:schemeClr val="dk1"/>
              </a:buClr>
              <a:buSzPts val="1100"/>
              <a:buFont typeface="Arial"/>
              <a:buNone/>
            </a:pPr>
            <a:r>
              <a:rPr lang="en-US" sz="1300" b="1"/>
              <a:t>4. Reporting Cycle Support (Cycles 4 &amp; 7)</a:t>
            </a:r>
            <a:endParaRPr sz="1300" b="1"/>
          </a:p>
          <a:p>
            <a:pPr marL="0" lvl="0" indent="0" algn="l" rtl="0">
              <a:lnSpc>
                <a:spcPct val="115000"/>
              </a:lnSpc>
              <a:spcBef>
                <a:spcPts val="1200"/>
              </a:spcBef>
              <a:spcAft>
                <a:spcPts val="0"/>
              </a:spcAft>
              <a:buClr>
                <a:schemeClr val="dk1"/>
              </a:buClr>
              <a:buSzPts val="1100"/>
              <a:buFont typeface="Arial"/>
              <a:buNone/>
            </a:pPr>
            <a:r>
              <a:rPr lang="en-US" sz="1100"/>
              <a:t>For both the December and June reporting cycles, districts requested the following support hierarchy:</a:t>
            </a:r>
            <a:endParaRPr sz="1100"/>
          </a:p>
          <a:p>
            <a:pPr marL="457200" lvl="0" indent="-298450" algn="l" rtl="0">
              <a:lnSpc>
                <a:spcPct val="115000"/>
              </a:lnSpc>
              <a:spcBef>
                <a:spcPts val="1200"/>
              </a:spcBef>
              <a:spcAft>
                <a:spcPts val="0"/>
              </a:spcAft>
              <a:buClr>
                <a:schemeClr val="dk1"/>
              </a:buClr>
              <a:buSzPts val="1100"/>
              <a:buFont typeface="Arial"/>
              <a:buChar char="●"/>
            </a:pPr>
            <a:r>
              <a:rPr lang="en-US" sz="1100" b="1"/>
              <a:t>Primary:</a:t>
            </a:r>
            <a:r>
              <a:rPr lang="en-US" sz="1100"/>
              <a:t> Resource guides and recorded trainings.</a:t>
            </a:r>
            <a:endParaRPr sz="1100"/>
          </a:p>
          <a:p>
            <a:pPr marL="457200" lvl="0" indent="-298450" algn="l" rtl="0">
              <a:lnSpc>
                <a:spcPct val="115000"/>
              </a:lnSpc>
              <a:spcBef>
                <a:spcPts val="0"/>
              </a:spcBef>
              <a:spcAft>
                <a:spcPts val="0"/>
              </a:spcAft>
              <a:buClr>
                <a:schemeClr val="dk1"/>
              </a:buClr>
              <a:buSzPts val="1100"/>
              <a:buFont typeface="Arial"/>
              <a:buChar char="●"/>
            </a:pPr>
            <a:r>
              <a:rPr lang="en-US" sz="1100" b="1"/>
              <a:t>Secondary:</a:t>
            </a:r>
            <a:r>
              <a:rPr lang="en-US" sz="1100"/>
              <a:t> Virtual, cycle-focused training sessions.</a:t>
            </a:r>
            <a:endParaRPr sz="1100"/>
          </a:p>
          <a:p>
            <a:pPr marL="457200" lvl="0" indent="-298450" algn="l" rtl="0">
              <a:lnSpc>
                <a:spcPct val="115000"/>
              </a:lnSpc>
              <a:spcBef>
                <a:spcPts val="0"/>
              </a:spcBef>
              <a:spcAft>
                <a:spcPts val="0"/>
              </a:spcAft>
              <a:buClr>
                <a:schemeClr val="dk1"/>
              </a:buClr>
              <a:buSzPts val="1100"/>
              <a:buFont typeface="Arial"/>
              <a:buChar char="●"/>
            </a:pPr>
            <a:r>
              <a:rPr lang="en-US" sz="1100" b="1"/>
              <a:t>Tertiary:</a:t>
            </a:r>
            <a:r>
              <a:rPr lang="en-US" sz="1100"/>
              <a:t> In-person regional training and district-specific "Office Hours."</a:t>
            </a:r>
            <a:endParaRPr sz="1100"/>
          </a:p>
          <a:p>
            <a:pPr marL="0" lvl="0" indent="0" algn="l" rtl="0">
              <a:lnSpc>
                <a:spcPct val="115000"/>
              </a:lnSpc>
              <a:spcBef>
                <a:spcPts val="1200"/>
              </a:spcBef>
              <a:spcAft>
                <a:spcPts val="0"/>
              </a:spcAft>
              <a:buClr>
                <a:schemeClr val="dk1"/>
              </a:buClr>
              <a:buSzPts val="1100"/>
              <a:buFont typeface="Arial"/>
              <a:buNone/>
            </a:pPr>
            <a:r>
              <a:rPr lang="en-US" sz="1100" b="1"/>
              <a:t>The retreat was well-received, but there is a clear appetite for shifting from "high-level theory" to "hands-on technical mastery" in regional, collaborative settings. </a:t>
            </a:r>
            <a:endParaRPr sz="1100" b="1"/>
          </a:p>
          <a:p>
            <a:pPr marL="0" lvl="0" indent="0" algn="l" rtl="0">
              <a:lnSpc>
                <a:spcPct val="90000"/>
              </a:lnSpc>
              <a:spcBef>
                <a:spcPts val="1200"/>
              </a:spcBef>
              <a:spcAft>
                <a:spcPts val="0"/>
              </a:spcAft>
              <a:buClr>
                <a:schemeClr val="dk1"/>
              </a:buClr>
              <a:buSzPts val="1100"/>
              <a:buFont typeface="Arial"/>
              <a:buNone/>
            </a:pPr>
            <a:endParaRPr sz="1100" b="1"/>
          </a:p>
        </p:txBody>
      </p:sp>
      <p:sp>
        <p:nvSpPr>
          <p:cNvPr id="372" name="Google Shape;372;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US"/>
              <a:t>LDG</a:t>
            </a:r>
            <a:endParaRPr/>
          </a:p>
          <a:p>
            <a:pPr marL="0" lvl="0" indent="0" algn="l" rtl="0">
              <a:spcBef>
                <a:spcPts val="0"/>
              </a:spcBef>
              <a:spcAft>
                <a:spcPts val="0"/>
              </a:spcAft>
              <a:buClr>
                <a:schemeClr val="dk1"/>
              </a:buClr>
              <a:buSzPts val="1200"/>
              <a:buFont typeface="Arial"/>
              <a:buNone/>
            </a:pPr>
            <a:endParaRPr/>
          </a:p>
          <a:p>
            <a:pPr marL="0" lvl="0" indent="0" algn="l" rtl="0">
              <a:spcBef>
                <a:spcPts val="0"/>
              </a:spcBef>
              <a:spcAft>
                <a:spcPts val="0"/>
              </a:spcAft>
              <a:buClr>
                <a:schemeClr val="dk1"/>
              </a:buClr>
              <a:buSzPts val="1200"/>
              <a:buFont typeface="Arial"/>
              <a:buNone/>
            </a:pPr>
            <a:r>
              <a:rPr lang="en-US"/>
              <a:t>There were repeated asks for us to return to their district for team training. We are working on identifying how that looks and are working with our regional presenters to make a high impact solution for interested districts. Audience focus of data entry and administration support</a:t>
            </a:r>
            <a:endParaRPr/>
          </a:p>
          <a:p>
            <a:pPr marL="0" lvl="0" indent="0" algn="l" rtl="0">
              <a:spcBef>
                <a:spcPts val="0"/>
              </a:spcBef>
              <a:spcAft>
                <a:spcPts val="0"/>
              </a:spcAft>
              <a:buClr>
                <a:schemeClr val="dk1"/>
              </a:buClr>
              <a:buSzPts val="1200"/>
              <a:buFont typeface="Arial"/>
              <a:buNone/>
            </a:pPr>
            <a:endParaRPr/>
          </a:p>
          <a:p>
            <a:pPr marL="0" lvl="0" indent="0" algn="l" rtl="0">
              <a:spcBef>
                <a:spcPts val="0"/>
              </a:spcBef>
              <a:spcAft>
                <a:spcPts val="0"/>
              </a:spcAft>
              <a:buClr>
                <a:schemeClr val="dk1"/>
              </a:buClr>
              <a:buSzPts val="1200"/>
              <a:buFont typeface="Arial"/>
              <a:buNone/>
            </a:pPr>
            <a:r>
              <a:rPr lang="en-US"/>
              <a:t>Quotes from our attendees</a:t>
            </a:r>
            <a:endParaRPr/>
          </a:p>
        </p:txBody>
      </p:sp>
      <p:sp>
        <p:nvSpPr>
          <p:cNvPr id="380" name="Google Shape;380;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3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US"/>
              <a:t>LDG</a:t>
            </a:r>
            <a:endParaRPr/>
          </a:p>
          <a:p>
            <a:pPr marL="0" lvl="0" indent="0" algn="l" rtl="0">
              <a:spcBef>
                <a:spcPts val="0"/>
              </a:spcBef>
              <a:spcAft>
                <a:spcPts val="0"/>
              </a:spcAft>
              <a:buClr>
                <a:schemeClr val="dk1"/>
              </a:buClr>
              <a:buSzPts val="1200"/>
              <a:buFont typeface="Arial"/>
              <a:buNone/>
            </a:pPr>
            <a:endParaRPr/>
          </a:p>
          <a:p>
            <a:pPr marL="0" lvl="0" indent="0" algn="l" rtl="0">
              <a:spcBef>
                <a:spcPts val="0"/>
              </a:spcBef>
              <a:spcAft>
                <a:spcPts val="0"/>
              </a:spcAft>
              <a:buClr>
                <a:schemeClr val="dk1"/>
              </a:buClr>
              <a:buSzPts val="1200"/>
              <a:buFont typeface="Arial"/>
              <a:buNone/>
            </a:pPr>
            <a:r>
              <a:rPr lang="en-US"/>
              <a:t>There were repeated asks for us to return to their district for team training. We are working on identifying how that looks and are working with our regional presenters to make a high impact solution for interested districts. Audience focus of data entry and administration support</a:t>
            </a:r>
            <a:endParaRPr/>
          </a:p>
          <a:p>
            <a:pPr marL="0" lvl="0" indent="0" algn="l" rtl="0">
              <a:spcBef>
                <a:spcPts val="0"/>
              </a:spcBef>
              <a:spcAft>
                <a:spcPts val="0"/>
              </a:spcAft>
              <a:buClr>
                <a:schemeClr val="dk1"/>
              </a:buClr>
              <a:buSzPts val="1200"/>
              <a:buFont typeface="Arial"/>
              <a:buNone/>
            </a:pPr>
            <a:endParaRPr/>
          </a:p>
          <a:p>
            <a:pPr marL="0" lvl="0" indent="0" algn="l" rtl="0">
              <a:spcBef>
                <a:spcPts val="0"/>
              </a:spcBef>
              <a:spcAft>
                <a:spcPts val="0"/>
              </a:spcAft>
              <a:buClr>
                <a:schemeClr val="dk1"/>
              </a:buClr>
              <a:buSzPts val="1200"/>
              <a:buFont typeface="Arial"/>
              <a:buNone/>
            </a:pPr>
            <a:r>
              <a:rPr lang="en-US"/>
              <a:t>Quotes from our attendees</a:t>
            </a:r>
            <a:endParaRPr/>
          </a:p>
        </p:txBody>
      </p:sp>
      <p:sp>
        <p:nvSpPr>
          <p:cNvPr id="387" name="Google Shape;387;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4" name="Google Shape;394;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dirty="0">
                <a:solidFill>
                  <a:schemeClr val="dk1"/>
                </a:solidFill>
                <a:latin typeface="Arial"/>
                <a:ea typeface="Arial"/>
                <a:cs typeface="Arial"/>
                <a:sym typeface="Arial"/>
              </a:rPr>
              <a:t>Tammy</a:t>
            </a:r>
            <a:endParaRPr dirty="0"/>
          </a:p>
          <a:p>
            <a:pPr marL="0" lvl="0" indent="0" algn="l" rtl="0">
              <a:spcBef>
                <a:spcPts val="0"/>
              </a:spcBef>
              <a:spcAft>
                <a:spcPts val="0"/>
              </a:spcAft>
              <a:buNone/>
            </a:pPr>
            <a:endParaRPr sz="1200" b="0" i="0" dirty="0">
              <a:solidFill>
                <a:schemeClr val="dk1"/>
              </a:solidFill>
              <a:latin typeface="Arial"/>
              <a:ea typeface="Arial"/>
              <a:cs typeface="Arial"/>
              <a:sym typeface="Arial"/>
            </a:endParaRPr>
          </a:p>
          <a:p>
            <a:pPr marL="0" lvl="0" indent="0" algn="l" rtl="0">
              <a:spcBef>
                <a:spcPts val="0"/>
              </a:spcBef>
              <a:spcAft>
                <a:spcPts val="0"/>
              </a:spcAft>
              <a:buNone/>
            </a:pPr>
            <a:r>
              <a:rPr lang="en-US" sz="1200" b="0" i="0" dirty="0">
                <a:solidFill>
                  <a:schemeClr val="dk1"/>
                </a:solidFill>
                <a:latin typeface="Arial"/>
                <a:ea typeface="Arial"/>
                <a:cs typeface="Arial"/>
                <a:sym typeface="Arial"/>
              </a:rPr>
              <a:t>“Up to this point, we’ve been making the case for why LEA data capacity matters and why misalignment between state and local interpretation can happen so easily. Now we want to shift from the example into application. This is the point where we’d like you to think about your own context, your own districts, and your own state systems. As you move into this activity, the goal is not just to identify problems, but to start naming the specific barriers that make LEA data use hard in real settings. We want to ground the conversation in what you are seeing on the ground and what that means for technical assistance and capacity-building.”</a:t>
            </a:r>
            <a:endParaRPr dirty="0"/>
          </a:p>
        </p:txBody>
      </p:sp>
      <p:sp>
        <p:nvSpPr>
          <p:cNvPr id="395" name="Google Shape;395;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1" name="Google Shape;401;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dirty="0">
                <a:solidFill>
                  <a:schemeClr val="dk1"/>
                </a:solidFill>
                <a:latin typeface="Arial"/>
                <a:ea typeface="Arial"/>
                <a:cs typeface="Arial"/>
                <a:sym typeface="Arial"/>
              </a:rPr>
              <a:t>Tammy</a:t>
            </a:r>
            <a:endParaRPr dirty="0"/>
          </a:p>
          <a:p>
            <a:pPr marL="0" lvl="0" indent="0" algn="l" rtl="0">
              <a:spcBef>
                <a:spcPts val="0"/>
              </a:spcBef>
              <a:spcAft>
                <a:spcPts val="0"/>
              </a:spcAft>
              <a:buNone/>
            </a:pPr>
            <a:endParaRPr sz="1200" b="0" i="0" dirty="0">
              <a:solidFill>
                <a:schemeClr val="dk1"/>
              </a:solidFill>
              <a:latin typeface="Arial"/>
              <a:ea typeface="Arial"/>
              <a:cs typeface="Arial"/>
              <a:sym typeface="Arial"/>
            </a:endParaRPr>
          </a:p>
          <a:p>
            <a:pPr marL="0" lvl="0" indent="0" algn="l" rtl="0">
              <a:spcBef>
                <a:spcPts val="0"/>
              </a:spcBef>
              <a:spcAft>
                <a:spcPts val="0"/>
              </a:spcAft>
              <a:buNone/>
            </a:pPr>
            <a:r>
              <a:rPr lang="en-US" sz="1200" b="0" i="0" dirty="0">
                <a:solidFill>
                  <a:schemeClr val="dk1"/>
                </a:solidFill>
                <a:latin typeface="Arial"/>
                <a:ea typeface="Arial"/>
                <a:cs typeface="Arial"/>
                <a:sym typeface="Arial"/>
              </a:rPr>
              <a:t>“To help frame the discussion, here are some common challenges we often see when states are trying to strengthen LEA capacity for data use. Sometimes the issue is basic data literacy—local teams may not feel confident interpreting reports, asking questions of the data, or connecting indicators to action. Sometimes the mindset is still centered on compliance rather than improvement, so data are treated as something to submit rather than something to use. In other cases, the barriers are operational: inconsistent data entry practices, staff turnover, weak local review processes, departments working in silos, or just not enough communication across teams. As you look at this list, think about which of these challenges show up most often in your state and which ones are the biggest obstacles to meaningful local data use.”</a:t>
            </a:r>
            <a:endParaRPr dirty="0"/>
          </a:p>
        </p:txBody>
      </p:sp>
      <p:sp>
        <p:nvSpPr>
          <p:cNvPr id="402" name="Google Shape;402;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SLIDES_API1063119412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SLIDES_API1063119412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Tammy</a:t>
            </a:r>
          </a:p>
          <a:p>
            <a:pPr marL="0" lvl="0" indent="0" algn="l" rtl="0">
              <a:spcBef>
                <a:spcPts val="0"/>
              </a:spcBef>
              <a:spcAft>
                <a:spcPts val="0"/>
              </a:spcAft>
              <a:buNone/>
            </a:pPr>
            <a:r>
              <a:rPr lang="en-US" dirty="0"/>
              <a:t>📣 This is </a:t>
            </a:r>
            <a:r>
              <a:rPr lang="en-US" dirty="0" err="1"/>
              <a:t>Slido</a:t>
            </a:r>
            <a:r>
              <a:rPr lang="en-US" dirty="0"/>
              <a:t> interaction slide, please don't delete it.</a:t>
            </a:r>
            <a:br>
              <a:rPr lang="en-US" dirty="0"/>
            </a:br>
            <a:r>
              <a:rPr lang="en-US" dirty="0"/>
              <a:t>✅ Click on 'Present with </a:t>
            </a:r>
            <a:r>
              <a:rPr lang="en-US" dirty="0" err="1"/>
              <a:t>Slido</a:t>
            </a:r>
            <a:r>
              <a:rPr lang="en-US" dirty="0"/>
              <a:t>' and the poll will launch automatically when you get to this slide.</a:t>
            </a:r>
            <a:endParaRPr dirty="0"/>
          </a:p>
        </p:txBody>
      </p:sp>
      <p:sp>
        <p:nvSpPr>
          <p:cNvPr id="410" name="Google Shape;410;SLIDES_API1063119412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2" name="Google Shape;422;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dirty="0">
                <a:solidFill>
                  <a:schemeClr val="dk1"/>
                </a:solidFill>
                <a:highlight>
                  <a:srgbClr val="FFFF00"/>
                </a:highlight>
                <a:latin typeface="Arial"/>
                <a:ea typeface="Arial"/>
                <a:cs typeface="Arial"/>
                <a:sym typeface="Arial"/>
              </a:rPr>
              <a:t>Tammy: </a:t>
            </a:r>
            <a:endParaRPr dirty="0"/>
          </a:p>
          <a:p>
            <a:pPr marL="0" lvl="0" indent="0" algn="l" rtl="0">
              <a:spcBef>
                <a:spcPts val="0"/>
              </a:spcBef>
              <a:spcAft>
                <a:spcPts val="0"/>
              </a:spcAft>
              <a:buNone/>
            </a:pPr>
            <a:endParaRPr sz="1200" b="0" i="0" dirty="0">
              <a:solidFill>
                <a:schemeClr val="dk1"/>
              </a:solidFill>
              <a:latin typeface="Arial"/>
              <a:ea typeface="Arial"/>
              <a:cs typeface="Arial"/>
              <a:sym typeface="Arial"/>
            </a:endParaRPr>
          </a:p>
          <a:p>
            <a:pPr marL="0" lvl="0" indent="0" algn="l" rtl="0">
              <a:spcBef>
                <a:spcPts val="0"/>
              </a:spcBef>
              <a:spcAft>
                <a:spcPts val="0"/>
              </a:spcAft>
              <a:buNone/>
            </a:pPr>
            <a:r>
              <a:rPr lang="en-US" sz="1200" b="0" i="0" dirty="0">
                <a:solidFill>
                  <a:schemeClr val="dk1"/>
                </a:solidFill>
                <a:latin typeface="Arial"/>
                <a:ea typeface="Arial"/>
                <a:cs typeface="Arial"/>
                <a:sym typeface="Arial"/>
              </a:rPr>
              <a:t>“Now that we’ve named some of the common challenges to building LEA capacity for data use, we’re going to switch into an interactive mode. The goal of this activity is to connect those challenges to your real work with districts and to start identifying concrete leverage points for building capacity.</a:t>
            </a:r>
            <a:endParaRPr dirty="0"/>
          </a:p>
          <a:p>
            <a:pPr marL="0" lvl="0" indent="0" algn="l" rtl="0">
              <a:spcBef>
                <a:spcPts val="0"/>
              </a:spcBef>
              <a:spcAft>
                <a:spcPts val="0"/>
              </a:spcAft>
              <a:buNone/>
            </a:pPr>
            <a:r>
              <a:rPr lang="en-US" sz="1200" b="0" i="0" dirty="0">
                <a:solidFill>
                  <a:schemeClr val="dk1"/>
                </a:solidFill>
                <a:latin typeface="Arial"/>
                <a:ea typeface="Arial"/>
                <a:cs typeface="Arial"/>
                <a:sym typeface="Arial"/>
              </a:rPr>
              <a:t>At your tables, I’d like you to focus on your </a:t>
            </a:r>
            <a:r>
              <a:rPr lang="en-US" sz="1200" b="1" i="0" dirty="0">
                <a:solidFill>
                  <a:schemeClr val="dk1"/>
                </a:solidFill>
                <a:latin typeface="Arial"/>
                <a:ea typeface="Arial"/>
                <a:cs typeface="Arial"/>
                <a:sym typeface="Arial"/>
              </a:rPr>
              <a:t>own state experience</a:t>
            </a:r>
            <a:r>
              <a:rPr lang="en-US" sz="1200" b="0" i="0" dirty="0">
                <a:solidFill>
                  <a:schemeClr val="dk1"/>
                </a:solidFill>
                <a:latin typeface="Arial"/>
                <a:ea typeface="Arial"/>
                <a:cs typeface="Arial"/>
                <a:sym typeface="Arial"/>
              </a:rPr>
              <a:t>—not on hypothetical states. Think about the districts you worry about, the recurring issues you see, and the patterns that show up year after year in your data conversations.”</a:t>
            </a:r>
            <a:endParaRPr dirty="0"/>
          </a:p>
          <a:p>
            <a:pPr marL="0" lvl="0" indent="0" algn="l" rtl="0">
              <a:spcBef>
                <a:spcPts val="0"/>
              </a:spcBef>
              <a:spcAft>
                <a:spcPts val="0"/>
              </a:spcAft>
              <a:buNone/>
            </a:pPr>
            <a:endParaRPr sz="1200" b="0" i="0" dirty="0">
              <a:solidFill>
                <a:schemeClr val="dk1"/>
              </a:solidFill>
              <a:latin typeface="Arial"/>
              <a:ea typeface="Arial"/>
              <a:cs typeface="Arial"/>
              <a:sym typeface="Arial"/>
            </a:endParaRPr>
          </a:p>
          <a:p>
            <a:pPr marL="0" lvl="0" indent="0" algn="l" rtl="0">
              <a:spcBef>
                <a:spcPts val="0"/>
              </a:spcBef>
              <a:spcAft>
                <a:spcPts val="0"/>
              </a:spcAft>
              <a:buNone/>
            </a:pPr>
            <a:r>
              <a:rPr lang="en-US" sz="1200" b="0" i="0" dirty="0">
                <a:solidFill>
                  <a:schemeClr val="dk1"/>
                </a:solidFill>
                <a:latin typeface="Arial"/>
                <a:ea typeface="Arial"/>
                <a:cs typeface="Arial"/>
                <a:sym typeface="Arial"/>
              </a:rPr>
              <a:t>Using the Question (copy on the table), take about </a:t>
            </a:r>
            <a:r>
              <a:rPr lang="en-US" sz="1200" b="0" i="0" dirty="0">
                <a:solidFill>
                  <a:srgbClr val="FF0000"/>
                </a:solidFill>
                <a:latin typeface="Arial"/>
                <a:ea typeface="Arial"/>
                <a:cs typeface="Arial"/>
                <a:sym typeface="Arial"/>
              </a:rPr>
              <a:t>_</a:t>
            </a:r>
            <a:r>
              <a:rPr lang="en-US" sz="1200" b="1" i="0" dirty="0">
                <a:solidFill>
                  <a:srgbClr val="FF0000"/>
                </a:solidFill>
                <a:latin typeface="Arial"/>
                <a:ea typeface="Arial"/>
                <a:cs typeface="Arial"/>
                <a:sym typeface="Arial"/>
              </a:rPr>
              <a:t>15</a:t>
            </a:r>
            <a:r>
              <a:rPr lang="en-US" sz="1200" b="0" i="0" dirty="0">
                <a:solidFill>
                  <a:schemeClr val="dk1"/>
                </a:solidFill>
                <a:latin typeface="Arial"/>
                <a:ea typeface="Arial"/>
                <a:cs typeface="Arial"/>
                <a:sym typeface="Arial"/>
              </a:rPr>
              <a:t>_____ minutes and each state team capture your thoughts and discuss with your table mates what your SEA wrote. </a:t>
            </a:r>
            <a:endParaRPr dirty="0"/>
          </a:p>
          <a:p>
            <a:pPr marL="0" lvl="0" indent="0" algn="l" rtl="0">
              <a:spcBef>
                <a:spcPts val="0"/>
              </a:spcBef>
              <a:spcAft>
                <a:spcPts val="0"/>
              </a:spcAft>
              <a:buNone/>
            </a:pPr>
            <a:r>
              <a:rPr lang="en-US" sz="1200" b="0" i="0" dirty="0">
                <a:solidFill>
                  <a:schemeClr val="dk1"/>
                </a:solidFill>
                <a:latin typeface="Arial"/>
                <a:ea typeface="Arial"/>
                <a:cs typeface="Arial"/>
                <a:sym typeface="Arial"/>
              </a:rPr>
              <a:t>Use these prompts to guide your conversation:</a:t>
            </a:r>
            <a:endParaRPr dirty="0"/>
          </a:p>
          <a:p>
            <a:pPr marL="0" lvl="0" indent="0" algn="l" rtl="0">
              <a:spcBef>
                <a:spcPts val="0"/>
              </a:spcBef>
              <a:spcAft>
                <a:spcPts val="0"/>
              </a:spcAft>
              <a:buNone/>
            </a:pPr>
            <a:r>
              <a:rPr lang="en-US" sz="1200" b="0" i="0" dirty="0">
                <a:solidFill>
                  <a:schemeClr val="dk1"/>
                </a:solidFill>
                <a:latin typeface="Arial"/>
                <a:ea typeface="Arial"/>
                <a:cs typeface="Arial"/>
                <a:sym typeface="Arial"/>
              </a:rPr>
              <a:t>Start with a quick round: each person shares </a:t>
            </a:r>
            <a:r>
              <a:rPr lang="en-US" sz="1200" b="1" i="0" dirty="0">
                <a:solidFill>
                  <a:schemeClr val="dk1"/>
                </a:solidFill>
                <a:latin typeface="Arial"/>
                <a:ea typeface="Arial"/>
                <a:cs typeface="Arial"/>
                <a:sym typeface="Arial"/>
              </a:rPr>
              <a:t>one LEA-level challenge</a:t>
            </a:r>
            <a:r>
              <a:rPr lang="en-US" sz="1200" b="0" i="0" dirty="0">
                <a:solidFill>
                  <a:schemeClr val="dk1"/>
                </a:solidFill>
                <a:latin typeface="Arial"/>
                <a:ea typeface="Arial"/>
                <a:cs typeface="Arial"/>
                <a:sym typeface="Arial"/>
              </a:rPr>
              <a:t> they see most often.</a:t>
            </a:r>
            <a:endParaRPr dirty="0"/>
          </a:p>
          <a:p>
            <a:pPr marL="0" lvl="0" indent="0" algn="l" rtl="0">
              <a:spcBef>
                <a:spcPts val="0"/>
              </a:spcBef>
              <a:spcAft>
                <a:spcPts val="0"/>
              </a:spcAft>
              <a:buNone/>
            </a:pPr>
            <a:r>
              <a:rPr lang="en-US" sz="1200" b="0" i="0" dirty="0">
                <a:solidFill>
                  <a:schemeClr val="dk1"/>
                </a:solidFill>
                <a:latin typeface="Arial"/>
                <a:ea typeface="Arial"/>
                <a:cs typeface="Arial"/>
                <a:sym typeface="Arial"/>
              </a:rPr>
              <a:t>As a group, identify </a:t>
            </a:r>
            <a:r>
              <a:rPr lang="en-US" sz="1200" b="1" i="0" dirty="0">
                <a:solidFill>
                  <a:schemeClr val="dk1"/>
                </a:solidFill>
                <a:latin typeface="Arial"/>
                <a:ea typeface="Arial"/>
                <a:cs typeface="Arial"/>
                <a:sym typeface="Arial"/>
              </a:rPr>
              <a:t>where those challenges come from</a:t>
            </a:r>
            <a:r>
              <a:rPr lang="en-US" sz="1200" b="0" i="0" dirty="0">
                <a:solidFill>
                  <a:schemeClr val="dk1"/>
                </a:solidFill>
                <a:latin typeface="Arial"/>
                <a:ea typeface="Arial"/>
                <a:cs typeface="Arial"/>
                <a:sym typeface="Arial"/>
              </a:rPr>
              <a:t>. Are they about structures, skills, mindsets, or something else?</a:t>
            </a:r>
            <a:endParaRPr dirty="0"/>
          </a:p>
          <a:p>
            <a:pPr marL="0" lvl="0" indent="0" algn="l" rtl="0">
              <a:spcBef>
                <a:spcPts val="0"/>
              </a:spcBef>
              <a:spcAft>
                <a:spcPts val="0"/>
              </a:spcAft>
              <a:buNone/>
            </a:pPr>
            <a:r>
              <a:rPr lang="en-US" sz="1200" b="0" i="0" dirty="0">
                <a:solidFill>
                  <a:schemeClr val="dk1"/>
                </a:solidFill>
                <a:latin typeface="Arial"/>
                <a:ea typeface="Arial"/>
                <a:cs typeface="Arial"/>
                <a:sym typeface="Arial"/>
              </a:rPr>
              <a:t>Then discuss: </a:t>
            </a:r>
            <a:r>
              <a:rPr lang="en-US" sz="1200" b="1" i="0" dirty="0">
                <a:solidFill>
                  <a:schemeClr val="dk1"/>
                </a:solidFill>
                <a:latin typeface="Arial"/>
                <a:ea typeface="Arial"/>
                <a:cs typeface="Arial"/>
                <a:sym typeface="Arial"/>
              </a:rPr>
              <a:t>What has your state already tried</a:t>
            </a:r>
            <a:r>
              <a:rPr lang="en-US" sz="1200" b="0" i="0" dirty="0">
                <a:solidFill>
                  <a:schemeClr val="dk1"/>
                </a:solidFill>
                <a:latin typeface="Arial"/>
                <a:ea typeface="Arial"/>
                <a:cs typeface="Arial"/>
                <a:sym typeface="Arial"/>
              </a:rPr>
              <a:t> to address these challenges? What seems to help, and what hasn’t moved the needle?</a:t>
            </a:r>
            <a:endParaRPr dirty="0"/>
          </a:p>
          <a:p>
            <a:pPr marL="0" lvl="0" indent="0" algn="l" rtl="0">
              <a:spcBef>
                <a:spcPts val="0"/>
              </a:spcBef>
              <a:spcAft>
                <a:spcPts val="0"/>
              </a:spcAft>
              <a:buNone/>
            </a:pPr>
            <a:r>
              <a:rPr lang="en-US" sz="1200" b="0" i="0" dirty="0">
                <a:solidFill>
                  <a:schemeClr val="dk1"/>
                </a:solidFill>
                <a:latin typeface="Arial"/>
                <a:ea typeface="Arial"/>
                <a:cs typeface="Arial"/>
                <a:sym typeface="Arial"/>
              </a:rPr>
              <a:t>As you talk, try to notice any </a:t>
            </a:r>
            <a:r>
              <a:rPr lang="en-US" sz="1200" b="1" i="0" dirty="0">
                <a:solidFill>
                  <a:schemeClr val="dk1"/>
                </a:solidFill>
                <a:latin typeface="Arial"/>
                <a:ea typeface="Arial"/>
                <a:cs typeface="Arial"/>
                <a:sym typeface="Arial"/>
              </a:rPr>
              <a:t>common themes</a:t>
            </a:r>
            <a:r>
              <a:rPr lang="en-US" sz="1200" b="0" i="0" dirty="0">
                <a:solidFill>
                  <a:schemeClr val="dk1"/>
                </a:solidFill>
                <a:latin typeface="Arial"/>
                <a:ea typeface="Arial"/>
                <a:cs typeface="Arial"/>
                <a:sym typeface="Arial"/>
              </a:rPr>
              <a:t> at your table.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Each SEA team will leave their responses on the table for the IDEA Data Center to use as feedback for potential support.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Liaison will touch base on </a:t>
            </a:r>
            <a:endParaRPr dirty="0"/>
          </a:p>
        </p:txBody>
      </p:sp>
      <p:sp>
        <p:nvSpPr>
          <p:cNvPr id="423" name="Google Shape;423;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dirty="0">
                <a:solidFill>
                  <a:schemeClr val="dk1"/>
                </a:solidFill>
                <a:latin typeface="Arial"/>
                <a:ea typeface="Arial"/>
                <a:cs typeface="Arial"/>
                <a:sym typeface="Arial"/>
              </a:rPr>
              <a:t>Tammy</a:t>
            </a:r>
          </a:p>
          <a:p>
            <a:pPr marL="0" lvl="0" indent="0" algn="l" rtl="0">
              <a:spcBef>
                <a:spcPts val="0"/>
              </a:spcBef>
              <a:spcAft>
                <a:spcPts val="0"/>
              </a:spcAft>
              <a:buNone/>
            </a:pPr>
            <a:r>
              <a:rPr lang="en-US" sz="1200" b="0" i="0" dirty="0">
                <a:solidFill>
                  <a:schemeClr val="dk1"/>
                </a:solidFill>
                <a:latin typeface="Arial"/>
                <a:ea typeface="Arial"/>
                <a:cs typeface="Arial"/>
                <a:sym typeface="Arial"/>
              </a:rPr>
              <a:t>“Let me introduce a district that might look a lot like some in your state. It’s mid-sized, not your largest district but not the smallest either, and they’ve just received their annual determination. When we look at the data, we see several red flags: dropout rates are up on Indicator 2, performance in reading and math on Indicator 3 is slipping across multiple grade levels, discipline rates have climbed in their 618 data, and on top of that there have been problems with timeliness and accuracy in their submissions. From our vantage point at the state, this is a district that clearly needs attention. The question is: will the district see what we see?”</a:t>
            </a:r>
            <a:endParaRPr dirty="0"/>
          </a:p>
        </p:txBody>
      </p:sp>
      <p:sp>
        <p:nvSpPr>
          <p:cNvPr id="114" name="Google Shape;114;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0" name="Google Shape;430;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7" name="Google Shape;437;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4" name="Google Shape;444;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dirty="0">
                <a:solidFill>
                  <a:schemeClr val="dk1"/>
                </a:solidFill>
                <a:latin typeface="Arial"/>
                <a:ea typeface="Arial"/>
                <a:cs typeface="Arial"/>
                <a:sym typeface="Arial"/>
              </a:rPr>
              <a:t>Tammy</a:t>
            </a:r>
          </a:p>
          <a:p>
            <a:pPr marL="0" lvl="0" indent="0" algn="l" rtl="0">
              <a:spcBef>
                <a:spcPts val="0"/>
              </a:spcBef>
              <a:spcAft>
                <a:spcPts val="0"/>
              </a:spcAft>
              <a:buNone/>
            </a:pPr>
            <a:r>
              <a:rPr lang="en-US" sz="1200" b="0" i="0" dirty="0">
                <a:solidFill>
                  <a:schemeClr val="dk1"/>
                </a:solidFill>
                <a:latin typeface="Arial"/>
                <a:ea typeface="Arial"/>
                <a:cs typeface="Arial"/>
                <a:sym typeface="Arial"/>
              </a:rPr>
              <a:t>“If we stay in the state role for a moment, our reaction is probably something like, ‘We have to talk with this district.’ We see a pattern that suggests students with disabilities are not being well served, and accountability is pushing us to respond. So we call the district, we schedule a meeting, and we go in ready to talk about their data, their determination, and what needs to happen going forward. In our minds, the story the data are telling is obvious, and we’re expecting the local team to nod along and say, ‘Yes, we know, and here’s what we’re doing about it.’”</a:t>
            </a:r>
            <a:br>
              <a:rPr lang="en-US" dirty="0"/>
            </a:br>
            <a:endParaRPr dirty="0"/>
          </a:p>
          <a:p>
            <a:pPr marL="0" lvl="0" indent="0" algn="l" rtl="0">
              <a:spcBef>
                <a:spcPts val="0"/>
              </a:spcBef>
              <a:spcAft>
                <a:spcPts val="0"/>
              </a:spcAft>
              <a:buNone/>
            </a:pPr>
            <a:r>
              <a:rPr lang="en-US" u="sng" dirty="0">
                <a:solidFill>
                  <a:schemeClr val="hlink"/>
                </a:solidFill>
                <a:hlinkClick r:id="rId3"/>
              </a:rPr>
              <a:t>https://tse3.mm.bing.net/th/id/OIP.S6NK6qM-Q3TTw5dsPaBOFgHaEA?r=0&amp;cb=thfc1falcon4&amp;rs=1&amp;pid=ImgDetMain&amp;o=7&amp;rm=3</a:t>
            </a:r>
            <a:r>
              <a:rPr lang="en-US" dirty="0"/>
              <a:t> </a:t>
            </a:r>
            <a:endParaRPr dirty="0"/>
          </a:p>
        </p:txBody>
      </p:sp>
      <p:sp>
        <p:nvSpPr>
          <p:cNvPr id="122" name="Google Shape;122;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dirty="0">
                <a:solidFill>
                  <a:schemeClr val="dk1"/>
                </a:solidFill>
                <a:latin typeface="Arial"/>
                <a:ea typeface="Arial"/>
                <a:cs typeface="Arial"/>
                <a:sym typeface="Arial"/>
              </a:rPr>
              <a:t>Tammy</a:t>
            </a:r>
          </a:p>
          <a:p>
            <a:pPr marL="0" lvl="0" indent="0" algn="l" rtl="0">
              <a:spcBef>
                <a:spcPts val="0"/>
              </a:spcBef>
              <a:spcAft>
                <a:spcPts val="0"/>
              </a:spcAft>
              <a:buNone/>
            </a:pPr>
            <a:r>
              <a:rPr lang="en-US" sz="1200" b="0" i="0" dirty="0">
                <a:solidFill>
                  <a:schemeClr val="dk1"/>
                </a:solidFill>
                <a:latin typeface="Arial"/>
                <a:ea typeface="Arial"/>
                <a:cs typeface="Arial"/>
                <a:sym typeface="Arial"/>
              </a:rPr>
              <a:t>“But when we sit down with the district, the conversation doesn’t go quite the way we imagined. Instead of confirming our concerns, they say, ‘We’re not seeing this.’ They pull up their own local reports and show that students are still graduating at about the same rate. Their internal dashboards show fairly stable performance across other indicators. Their discipline referrals don’t look like they’ve increased. From their point of view, things are challenging but not alarming. So now we have this moment where the state and the district are looking at what they believe is good data, but they’re drawing very different conclusions.”</a:t>
            </a:r>
            <a:br>
              <a:rPr lang="en-US" dirty="0"/>
            </a:br>
            <a:endParaRPr dirty="0"/>
          </a:p>
          <a:p>
            <a:pPr marL="0" lvl="0" indent="0" algn="l" rtl="0">
              <a:spcBef>
                <a:spcPts val="0"/>
              </a:spcBef>
              <a:spcAft>
                <a:spcPts val="0"/>
              </a:spcAft>
              <a:buNone/>
            </a:pPr>
            <a:r>
              <a:rPr lang="en-US" u="sng" dirty="0">
                <a:solidFill>
                  <a:schemeClr val="hlink"/>
                </a:solidFill>
                <a:hlinkClick r:id="rId3"/>
              </a:rPr>
              <a:t>https://img.freepik.com/premium-vector/one-continuous-line-drawing-happy-positive-people-with-hands-fingers-love-support-solidarity-ok-expressions-concept-doodle-vector-illustration-simple-linear-style_660848-1952.jpg?w=2000</a:t>
            </a:r>
            <a:r>
              <a:rPr lang="en-US" dirty="0"/>
              <a:t> </a:t>
            </a:r>
            <a:endParaRPr dirty="0"/>
          </a:p>
        </p:txBody>
      </p:sp>
      <p:sp>
        <p:nvSpPr>
          <p:cNvPr id="131" name="Google Shape;131;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dirty="0">
                <a:solidFill>
                  <a:schemeClr val="dk1"/>
                </a:solidFill>
                <a:latin typeface="Arial"/>
                <a:ea typeface="Arial"/>
                <a:cs typeface="Arial"/>
                <a:sym typeface="Arial"/>
              </a:rPr>
              <a:t>Tammy</a:t>
            </a:r>
          </a:p>
          <a:p>
            <a:pPr marL="0" lvl="0" indent="0" algn="l" rtl="0">
              <a:spcBef>
                <a:spcPts val="0"/>
              </a:spcBef>
              <a:spcAft>
                <a:spcPts val="0"/>
              </a:spcAft>
              <a:buNone/>
            </a:pPr>
            <a:r>
              <a:rPr lang="en-US" sz="1200" b="0" i="0" dirty="0">
                <a:solidFill>
                  <a:schemeClr val="dk1"/>
                </a:solidFill>
                <a:latin typeface="Arial"/>
                <a:ea typeface="Arial"/>
                <a:cs typeface="Arial"/>
                <a:sym typeface="Arial"/>
              </a:rPr>
              <a:t>“That’s how we end up with two very different stories built on what, in theory, is the exact same data. We’re not talking about one side fabricating numbers and the other side being naïve. We’re talking about honest professionals, working hard, who are still not aligned in how they understand the situation. And if you’ve ever been in a meeting like this, you know how quickly it can turn from collaboration to tension. The question we want to explore is: how do we get here, and what would it take to prevent it?”</a:t>
            </a:r>
            <a:endParaRPr dirty="0"/>
          </a:p>
        </p:txBody>
      </p:sp>
      <p:sp>
        <p:nvSpPr>
          <p:cNvPr id="140" name="Google Shape;140;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dirty="0">
                <a:solidFill>
                  <a:schemeClr val="dk1"/>
                </a:solidFill>
                <a:latin typeface="Arial"/>
                <a:ea typeface="Arial"/>
                <a:cs typeface="Arial"/>
                <a:sym typeface="Arial"/>
              </a:rPr>
              <a:t>Tammy</a:t>
            </a:r>
          </a:p>
          <a:p>
            <a:pPr marL="0" lvl="0" indent="0" algn="l" rtl="0">
              <a:spcBef>
                <a:spcPts val="0"/>
              </a:spcBef>
              <a:spcAft>
                <a:spcPts val="0"/>
              </a:spcAft>
              <a:buNone/>
            </a:pPr>
            <a:r>
              <a:rPr lang="en-US" sz="1200" b="0" i="0" dirty="0">
                <a:solidFill>
                  <a:schemeClr val="dk1"/>
                </a:solidFill>
                <a:latin typeface="Arial"/>
                <a:ea typeface="Arial"/>
                <a:cs typeface="Arial"/>
                <a:sym typeface="Arial"/>
              </a:rPr>
              <a:t>“One way to unpack this is to look at what’s happening at each level. At the state level, we see patterns, trends, and outliers across all districts, but we usually don’t have the on-the-ground context that explains why those patterns exist. We can identify concerns, but we can’t always pinpoint root causes. We also sometimes assume that districts are looking at the data exactly the way we are. At the local level, the reality can be very different. Data might be scattered across departments, or different teams might be using different definitions or systems. Folks may not fully understand how their local data connect to federal requirements or the determination process. And when there are gaps, people naturally fall back on assumptions and prior experience instead of evidence. So it’s not surprising that the stories don’t match.”</a:t>
            </a:r>
            <a:endParaRPr dirty="0"/>
          </a:p>
          <a:p>
            <a:pPr marL="0" lvl="0" indent="0" algn="l" rtl="0">
              <a:spcBef>
                <a:spcPts val="0"/>
              </a:spcBef>
              <a:spcAft>
                <a:spcPts val="0"/>
              </a:spcAft>
              <a:buNone/>
            </a:pPr>
            <a:endParaRPr sz="1200" b="0" i="0" dirty="0">
              <a:solidFill>
                <a:schemeClr val="dk1"/>
              </a:solidFill>
              <a:latin typeface="Arial"/>
              <a:ea typeface="Arial"/>
              <a:cs typeface="Arial"/>
              <a:sym typeface="Arial"/>
            </a:endParaRPr>
          </a:p>
          <a:p>
            <a:pPr marL="0" lvl="0" indent="0" algn="l" rtl="0">
              <a:spcBef>
                <a:spcPts val="0"/>
              </a:spcBef>
              <a:spcAft>
                <a:spcPts val="0"/>
              </a:spcAft>
              <a:buNone/>
            </a:pPr>
            <a:r>
              <a:rPr lang="en-US" sz="1200" b="0" i="0" dirty="0">
                <a:solidFill>
                  <a:schemeClr val="dk1"/>
                </a:solidFill>
                <a:latin typeface="Arial"/>
                <a:ea typeface="Arial"/>
                <a:cs typeface="Arial"/>
                <a:sym typeface="Arial"/>
              </a:rPr>
              <a:t>Content from slide 8: Or save for the end table discussion</a:t>
            </a:r>
            <a:endParaRPr dirty="0"/>
          </a:p>
          <a:p>
            <a:pPr marL="0" lvl="0" indent="0" algn="l" rtl="0">
              <a:spcBef>
                <a:spcPts val="0"/>
              </a:spcBef>
              <a:spcAft>
                <a:spcPts val="0"/>
              </a:spcAft>
              <a:buNone/>
            </a:pPr>
            <a:r>
              <a:rPr lang="en-US" dirty="0"/>
              <a:t>Where is the breakdown?</a:t>
            </a:r>
            <a:endParaRPr dirty="0"/>
          </a:p>
          <a:p>
            <a:pPr marL="0" lvl="0" indent="0" algn="l" rtl="0">
              <a:spcBef>
                <a:spcPts val="0"/>
              </a:spcBef>
              <a:spcAft>
                <a:spcPts val="0"/>
              </a:spcAft>
              <a:buNone/>
            </a:pPr>
            <a:r>
              <a:rPr lang="en-US" dirty="0"/>
              <a:t>Is this a data quality issue, or is this a data use issue?</a:t>
            </a:r>
            <a:endParaRPr dirty="0"/>
          </a:p>
          <a:p>
            <a:pPr marL="0" lvl="0" indent="0" algn="l" rtl="0">
              <a:spcBef>
                <a:spcPts val="0"/>
              </a:spcBef>
              <a:spcAft>
                <a:spcPts val="0"/>
              </a:spcAft>
              <a:buNone/>
            </a:pPr>
            <a:r>
              <a:rPr lang="en-US" dirty="0"/>
              <a:t>Are the data wrong—or is the interpretation different?</a:t>
            </a:r>
            <a:endParaRPr dirty="0"/>
          </a:p>
          <a:p>
            <a:pPr marL="0" lvl="0" indent="0" algn="l" rtl="0">
              <a:spcBef>
                <a:spcPts val="0"/>
              </a:spcBef>
              <a:spcAft>
                <a:spcPts val="0"/>
              </a:spcAft>
              <a:buNone/>
            </a:pPr>
            <a:r>
              <a:rPr lang="en-US" dirty="0"/>
              <a:t>What data sources are they using locally versus what the state is using?</a:t>
            </a:r>
            <a:endParaRPr dirty="0"/>
          </a:p>
          <a:p>
            <a:pPr marL="0" lvl="0" indent="0" algn="l" rtl="0">
              <a:spcBef>
                <a:spcPts val="0"/>
              </a:spcBef>
              <a:spcAft>
                <a:spcPts val="0"/>
              </a:spcAft>
              <a:buNone/>
            </a:pPr>
            <a:r>
              <a:rPr lang="en-US" dirty="0"/>
              <a:t>Who in the district is responsible for understanding these data?</a:t>
            </a:r>
            <a:endParaRPr dirty="0"/>
          </a:p>
          <a:p>
            <a:pPr marL="0" lvl="0" indent="0" algn="l" rtl="0">
              <a:spcBef>
                <a:spcPts val="0"/>
              </a:spcBef>
              <a:spcAft>
                <a:spcPts val="0"/>
              </a:spcAft>
              <a:buNone/>
            </a:pPr>
            <a:r>
              <a:rPr lang="en-US" b="1" dirty="0"/>
              <a:t>Most importantly, how confident are you that this scenario is not happening in your state?</a:t>
            </a:r>
            <a:endParaRPr dirty="0"/>
          </a:p>
          <a:p>
            <a:pPr marL="0" lvl="0" indent="0" algn="l" rtl="0">
              <a:spcBef>
                <a:spcPts val="0"/>
              </a:spcBef>
              <a:spcAft>
                <a:spcPts val="0"/>
              </a:spcAft>
              <a:buNone/>
            </a:pPr>
            <a:endParaRPr dirty="0"/>
          </a:p>
        </p:txBody>
      </p:sp>
      <p:sp>
        <p:nvSpPr>
          <p:cNvPr id="147" name="Google Shape;147;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dirty="0">
                <a:solidFill>
                  <a:schemeClr val="dk1"/>
                </a:solidFill>
                <a:latin typeface="Arial"/>
                <a:ea typeface="Arial"/>
                <a:cs typeface="Arial"/>
                <a:sym typeface="Arial"/>
              </a:rPr>
              <a:t>Tammy</a:t>
            </a:r>
          </a:p>
          <a:p>
            <a:pPr marL="0" lvl="0" indent="0" algn="l" rtl="0">
              <a:spcBef>
                <a:spcPts val="0"/>
              </a:spcBef>
              <a:spcAft>
                <a:spcPts val="0"/>
              </a:spcAft>
              <a:buNone/>
            </a:pPr>
            <a:r>
              <a:rPr lang="en-US" sz="1200" b="0" i="0" dirty="0">
                <a:solidFill>
                  <a:schemeClr val="dk1"/>
                </a:solidFill>
                <a:latin typeface="Arial"/>
                <a:ea typeface="Arial"/>
                <a:cs typeface="Arial"/>
                <a:sym typeface="Arial"/>
              </a:rPr>
              <a:t>“That’s why the LEA level is so critical. Think about what happens when a district team doesn’t share a common understanding of key indicators. Different people are using different mental models of what the numbers mean. If the team doesn’t have a regular, structured process for reviewing and discussing data, then issues only surface in crisis moments—like the determination conversation we just described. And if they don’t have cross-role teams—special education, general education, administrators, and data staff all at the same table—then no one is seeing the full picture. Under those conditions, the state and the district will continue to live in two different realities, even when they’re technically working from the same data set.”</a:t>
            </a:r>
            <a:endParaRPr dirty="0"/>
          </a:p>
        </p:txBody>
      </p:sp>
      <p:sp>
        <p:nvSpPr>
          <p:cNvPr id="156" name="Google Shape;156;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13"/>
        <p:cNvGrpSpPr/>
        <p:nvPr/>
      </p:nvGrpSpPr>
      <p:grpSpPr>
        <a:xfrm>
          <a:off x="0" y="0"/>
          <a:ext cx="0" cy="0"/>
          <a:chOff x="0" y="0"/>
          <a:chExt cx="0" cy="0"/>
        </a:xfrm>
      </p:grpSpPr>
      <p:sp>
        <p:nvSpPr>
          <p:cNvPr id="14" name="Google Shape;14;p2"/>
          <p:cNvSpPr txBox="1">
            <a:spLocks noGrp="1"/>
          </p:cNvSpPr>
          <p:nvPr>
            <p:ph type="ctrTitle"/>
          </p:nvPr>
        </p:nvSpPr>
        <p:spPr>
          <a:xfrm>
            <a:off x="2337846" y="1970201"/>
            <a:ext cx="8330154" cy="22153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6000"/>
              <a:buFont typeface="Play"/>
              <a:buNone/>
              <a:defRPr sz="6000" b="1">
                <a:latin typeface="Play"/>
                <a:ea typeface="Play"/>
                <a:cs typeface="Play"/>
                <a:sym typeface="Play"/>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 name="Google Shape;15;p2"/>
          <p:cNvSpPr txBox="1">
            <a:spLocks noGrp="1"/>
          </p:cNvSpPr>
          <p:nvPr>
            <p:ph type="subTitle" idx="1"/>
          </p:nvPr>
        </p:nvSpPr>
        <p:spPr>
          <a:xfrm>
            <a:off x="2337846" y="4279768"/>
            <a:ext cx="8330153" cy="978031"/>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6" name="Google Shape;16;p2" descr="Logo for the IDEA Data Center (IDC)"/>
          <p:cNvPicPr preferRelativeResize="0"/>
          <p:nvPr/>
        </p:nvPicPr>
        <p:blipFill rotWithShape="1">
          <a:blip r:embed="rId3">
            <a:alphaModFix/>
          </a:blip>
          <a:srcRect/>
          <a:stretch/>
        </p:blipFill>
        <p:spPr>
          <a:xfrm>
            <a:off x="226538" y="141327"/>
            <a:ext cx="1727792" cy="811130"/>
          </a:xfrm>
          <a:prstGeom prst="rect">
            <a:avLst/>
          </a:prstGeom>
          <a:noFill/>
          <a:ln>
            <a:noFill/>
          </a:ln>
        </p:spPr>
      </p:pic>
      <p:pic>
        <p:nvPicPr>
          <p:cNvPr id="17" name="Google Shape;17;p2" descr="Westat logo"/>
          <p:cNvPicPr preferRelativeResize="0"/>
          <p:nvPr/>
        </p:nvPicPr>
        <p:blipFill rotWithShape="1">
          <a:blip r:embed="rId4">
            <a:alphaModFix/>
          </a:blip>
          <a:srcRect/>
          <a:stretch/>
        </p:blipFill>
        <p:spPr>
          <a:xfrm>
            <a:off x="10062085" y="6191250"/>
            <a:ext cx="1809497" cy="49530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Mulit-content no Design">
  <p:cSld name="Mulit-content no Design">
    <p:bg>
      <p:bgPr>
        <a:solidFill>
          <a:srgbClr val="FCF8F8"/>
        </a:solidFill>
        <a:effectLst/>
      </p:bgPr>
    </p:bg>
    <p:spTree>
      <p:nvGrpSpPr>
        <p:cNvPr id="1" name="Shape 67"/>
        <p:cNvGrpSpPr/>
        <p:nvPr/>
      </p:nvGrpSpPr>
      <p:grpSpPr>
        <a:xfrm>
          <a:off x="0" y="0"/>
          <a:ext cx="0" cy="0"/>
          <a:chOff x="0" y="0"/>
          <a:chExt cx="0" cy="0"/>
        </a:xfrm>
      </p:grpSpPr>
      <p:sp>
        <p:nvSpPr>
          <p:cNvPr id="68" name="Google Shape;68;p11"/>
          <p:cNvSpPr txBox="1">
            <a:spLocks noGrp="1"/>
          </p:cNvSpPr>
          <p:nvPr>
            <p:ph type="title"/>
          </p:nvPr>
        </p:nvSpPr>
        <p:spPr>
          <a:xfrm>
            <a:off x="1799503" y="365125"/>
            <a:ext cx="9554296"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11"/>
          <p:cNvSpPr txBox="1">
            <a:spLocks noGrp="1"/>
          </p:cNvSpPr>
          <p:nvPr>
            <p:ph type="body" idx="1"/>
          </p:nvPr>
        </p:nvSpPr>
        <p:spPr>
          <a:xfrm>
            <a:off x="1609724" y="1825625"/>
            <a:ext cx="2247901" cy="14986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11"/>
          <p:cNvSpPr txBox="1">
            <a:spLocks noGrp="1"/>
          </p:cNvSpPr>
          <p:nvPr>
            <p:ph type="sldNum" idx="12"/>
          </p:nvPr>
        </p:nvSpPr>
        <p:spPr>
          <a:xfrm>
            <a:off x="10915650" y="6356350"/>
            <a:ext cx="43815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pic>
        <p:nvPicPr>
          <p:cNvPr id="71" name="Google Shape;71;p11"/>
          <p:cNvPicPr preferRelativeResize="0"/>
          <p:nvPr/>
        </p:nvPicPr>
        <p:blipFill rotWithShape="1">
          <a:blip r:embed="rId2">
            <a:alphaModFix/>
          </a:blip>
          <a:srcRect/>
          <a:stretch/>
        </p:blipFill>
        <p:spPr>
          <a:xfrm>
            <a:off x="109011" y="365125"/>
            <a:ext cx="1113828" cy="766576"/>
          </a:xfrm>
          <a:prstGeom prst="rect">
            <a:avLst/>
          </a:prstGeom>
          <a:noFill/>
          <a:ln>
            <a:noFill/>
          </a:ln>
        </p:spPr>
      </p:pic>
      <p:sp>
        <p:nvSpPr>
          <p:cNvPr id="72" name="Google Shape;72;p11"/>
          <p:cNvSpPr txBox="1">
            <a:spLocks noGrp="1"/>
          </p:cNvSpPr>
          <p:nvPr>
            <p:ph type="body" idx="2"/>
          </p:nvPr>
        </p:nvSpPr>
        <p:spPr>
          <a:xfrm>
            <a:off x="4133849" y="1825625"/>
            <a:ext cx="2247901" cy="14986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11"/>
          <p:cNvSpPr txBox="1">
            <a:spLocks noGrp="1"/>
          </p:cNvSpPr>
          <p:nvPr>
            <p:ph type="body" idx="3"/>
          </p:nvPr>
        </p:nvSpPr>
        <p:spPr>
          <a:xfrm>
            <a:off x="6657974" y="1825625"/>
            <a:ext cx="2247901" cy="14986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11"/>
          <p:cNvSpPr txBox="1">
            <a:spLocks noGrp="1"/>
          </p:cNvSpPr>
          <p:nvPr>
            <p:ph type="body" idx="4"/>
          </p:nvPr>
        </p:nvSpPr>
        <p:spPr>
          <a:xfrm>
            <a:off x="9182099" y="1825625"/>
            <a:ext cx="2247901" cy="14986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body" idx="5"/>
          </p:nvPr>
        </p:nvSpPr>
        <p:spPr>
          <a:xfrm>
            <a:off x="1609724" y="3543301"/>
            <a:ext cx="2247901" cy="14986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11"/>
          <p:cNvSpPr txBox="1">
            <a:spLocks noGrp="1"/>
          </p:cNvSpPr>
          <p:nvPr>
            <p:ph type="body" idx="6"/>
          </p:nvPr>
        </p:nvSpPr>
        <p:spPr>
          <a:xfrm>
            <a:off x="4133849" y="3543301"/>
            <a:ext cx="2247901" cy="14986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1"/>
          <p:cNvSpPr txBox="1">
            <a:spLocks noGrp="1"/>
          </p:cNvSpPr>
          <p:nvPr>
            <p:ph type="body" idx="7"/>
          </p:nvPr>
        </p:nvSpPr>
        <p:spPr>
          <a:xfrm>
            <a:off x="6657974" y="3543301"/>
            <a:ext cx="2247901" cy="14986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11"/>
          <p:cNvSpPr txBox="1">
            <a:spLocks noGrp="1"/>
          </p:cNvSpPr>
          <p:nvPr>
            <p:ph type="body" idx="8"/>
          </p:nvPr>
        </p:nvSpPr>
        <p:spPr>
          <a:xfrm>
            <a:off x="9182099" y="3543301"/>
            <a:ext cx="2247901" cy="14986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11"/>
          <p:cNvSpPr txBox="1">
            <a:spLocks noGrp="1"/>
          </p:cNvSpPr>
          <p:nvPr>
            <p:ph type="body" idx="9"/>
          </p:nvPr>
        </p:nvSpPr>
        <p:spPr>
          <a:xfrm>
            <a:off x="1609725" y="5840412"/>
            <a:ext cx="9744074" cy="365125"/>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dk1"/>
              </a:buClr>
              <a:buSzPts val="900"/>
              <a:buNone/>
              <a:defRPr sz="9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p:cSld name="Title only">
    <p:bg>
      <p:bgPr>
        <a:solidFill>
          <a:srgbClr val="FCF8F8"/>
        </a:solidFill>
        <a:effectLst/>
      </p:bgPr>
    </p:bg>
    <p:spTree>
      <p:nvGrpSpPr>
        <p:cNvPr id="1" name="Shape 80"/>
        <p:cNvGrpSpPr/>
        <p:nvPr/>
      </p:nvGrpSpPr>
      <p:grpSpPr>
        <a:xfrm>
          <a:off x="0" y="0"/>
          <a:ext cx="0" cy="0"/>
          <a:chOff x="0" y="0"/>
          <a:chExt cx="0" cy="0"/>
        </a:xfrm>
      </p:grpSpPr>
      <p:sp>
        <p:nvSpPr>
          <p:cNvPr id="81" name="Google Shape;81;p12"/>
          <p:cNvSpPr txBox="1">
            <a:spLocks noGrp="1"/>
          </p:cNvSpPr>
          <p:nvPr>
            <p:ph type="title"/>
          </p:nvPr>
        </p:nvSpPr>
        <p:spPr>
          <a:xfrm>
            <a:off x="1799503" y="365125"/>
            <a:ext cx="9554296"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12"/>
          <p:cNvSpPr txBox="1">
            <a:spLocks noGrp="1"/>
          </p:cNvSpPr>
          <p:nvPr>
            <p:ph type="sldNum" idx="12"/>
          </p:nvPr>
        </p:nvSpPr>
        <p:spPr>
          <a:xfrm>
            <a:off x="10915650" y="6356350"/>
            <a:ext cx="43815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pic>
        <p:nvPicPr>
          <p:cNvPr id="83" name="Google Shape;83;p12"/>
          <p:cNvPicPr preferRelativeResize="0"/>
          <p:nvPr/>
        </p:nvPicPr>
        <p:blipFill rotWithShape="1">
          <a:blip r:embed="rId2">
            <a:alphaModFix/>
          </a:blip>
          <a:srcRect/>
          <a:stretch/>
        </p:blipFill>
        <p:spPr>
          <a:xfrm>
            <a:off x="109011" y="365125"/>
            <a:ext cx="1113828" cy="766576"/>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hoto">
  <p:cSld name="Photo">
    <p:bg>
      <p:bgPr>
        <a:solidFill>
          <a:srgbClr val="FCF8F8"/>
        </a:solidFill>
        <a:effectLst/>
      </p:bgPr>
    </p:bg>
    <p:spTree>
      <p:nvGrpSpPr>
        <p:cNvPr id="1" name="Shape 84"/>
        <p:cNvGrpSpPr/>
        <p:nvPr/>
      </p:nvGrpSpPr>
      <p:grpSpPr>
        <a:xfrm>
          <a:off x="0" y="0"/>
          <a:ext cx="0" cy="0"/>
          <a:chOff x="0" y="0"/>
          <a:chExt cx="0" cy="0"/>
        </a:xfrm>
      </p:grpSpPr>
      <p:sp>
        <p:nvSpPr>
          <p:cNvPr id="85" name="Google Shape;85;p13"/>
          <p:cNvSpPr>
            <a:spLocks noGrp="1"/>
          </p:cNvSpPr>
          <p:nvPr>
            <p:ph type="pic" idx="2"/>
          </p:nvPr>
        </p:nvSpPr>
        <p:spPr>
          <a:xfrm>
            <a:off x="6299788" y="0"/>
            <a:ext cx="5892211" cy="6858000"/>
          </a:xfrm>
          <a:prstGeom prst="rect">
            <a:avLst/>
          </a:prstGeom>
          <a:noFill/>
          <a:ln>
            <a:noFill/>
          </a:ln>
        </p:spPr>
      </p:sp>
      <p:sp>
        <p:nvSpPr>
          <p:cNvPr id="86" name="Google Shape;86;p13"/>
          <p:cNvSpPr txBox="1">
            <a:spLocks noGrp="1"/>
          </p:cNvSpPr>
          <p:nvPr>
            <p:ph type="title"/>
          </p:nvPr>
        </p:nvSpPr>
        <p:spPr>
          <a:xfrm>
            <a:off x="838199" y="365125"/>
            <a:ext cx="4943475" cy="186372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13"/>
          <p:cNvSpPr txBox="1">
            <a:spLocks noGrp="1"/>
          </p:cNvSpPr>
          <p:nvPr>
            <p:ph type="sldNum" idx="12"/>
          </p:nvPr>
        </p:nvSpPr>
        <p:spPr>
          <a:xfrm>
            <a:off x="10915650" y="6356350"/>
            <a:ext cx="43815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88" name="Google Shape;88;p13"/>
          <p:cNvSpPr txBox="1">
            <a:spLocks noGrp="1"/>
          </p:cNvSpPr>
          <p:nvPr>
            <p:ph type="body" idx="1"/>
          </p:nvPr>
        </p:nvSpPr>
        <p:spPr>
          <a:xfrm>
            <a:off x="838199" y="2238375"/>
            <a:ext cx="4943475" cy="40100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9"/>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blipFill>
          <a:blip r:embed="rId2">
            <a:alphaModFix/>
          </a:blip>
          <a:stretch>
            <a:fillRect/>
          </a:stretch>
        </a:blipFill>
        <a:effectLst/>
      </p:bgPr>
    </p:bg>
    <p:spTree>
      <p:nvGrpSpPr>
        <p:cNvPr id="1" name="Shape 18"/>
        <p:cNvGrpSpPr/>
        <p:nvPr/>
      </p:nvGrpSpPr>
      <p:grpSpPr>
        <a:xfrm>
          <a:off x="0" y="0"/>
          <a:ext cx="0" cy="0"/>
          <a:chOff x="0" y="0"/>
          <a:chExt cx="0" cy="0"/>
        </a:xfrm>
      </p:grpSpPr>
      <p:sp>
        <p:nvSpPr>
          <p:cNvPr id="19" name="Google Shape;19;p3"/>
          <p:cNvSpPr txBox="1">
            <a:spLocks noGrp="1"/>
          </p:cNvSpPr>
          <p:nvPr>
            <p:ph type="title"/>
          </p:nvPr>
        </p:nvSpPr>
        <p:spPr>
          <a:xfrm>
            <a:off x="1799505" y="365125"/>
            <a:ext cx="955429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3"/>
          <p:cNvSpPr txBox="1">
            <a:spLocks noGrp="1"/>
          </p:cNvSpPr>
          <p:nvPr>
            <p:ph type="body" idx="1"/>
          </p:nvPr>
        </p:nvSpPr>
        <p:spPr>
          <a:xfrm>
            <a:off x="1799504" y="1847850"/>
            <a:ext cx="9554296"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3"/>
          <p:cNvSpPr txBox="1">
            <a:spLocks noGrp="1"/>
          </p:cNvSpPr>
          <p:nvPr>
            <p:ph type="sldNum" idx="12"/>
          </p:nvPr>
        </p:nvSpPr>
        <p:spPr>
          <a:xfrm>
            <a:off x="10915650" y="6356350"/>
            <a:ext cx="43815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pic>
        <p:nvPicPr>
          <p:cNvPr id="22" name="Google Shape;22;p3" descr="IDC logo"/>
          <p:cNvPicPr preferRelativeResize="0"/>
          <p:nvPr/>
        </p:nvPicPr>
        <p:blipFill rotWithShape="1">
          <a:blip r:embed="rId3">
            <a:alphaModFix/>
          </a:blip>
          <a:srcRect/>
          <a:stretch/>
        </p:blipFill>
        <p:spPr>
          <a:xfrm>
            <a:off x="103551" y="365125"/>
            <a:ext cx="1124748" cy="76657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cSld name="Section Header">
    <p:bg>
      <p:bgPr>
        <a:blipFill>
          <a:blip r:embed="rId2">
            <a:alphaModFix/>
          </a:blip>
          <a:stretch>
            <a:fillRect/>
          </a:stretch>
        </a:blipFill>
        <a:effectLst/>
      </p:bgPr>
    </p:bg>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838200" y="1185863"/>
            <a:ext cx="10515600" cy="285273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4"/>
          <p:cNvSpPr txBox="1">
            <a:spLocks noGrp="1"/>
          </p:cNvSpPr>
          <p:nvPr>
            <p:ph type="sldNum" idx="12"/>
          </p:nvPr>
        </p:nvSpPr>
        <p:spPr>
          <a:xfrm>
            <a:off x="10915650" y="6356350"/>
            <a:ext cx="43815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b="0" i="0" u="none" strike="noStrike" cap="none">
                <a:solidFill>
                  <a:schemeClr val="lt1"/>
                </a:solidFill>
                <a:latin typeface="Arial"/>
                <a:ea typeface="Arial"/>
                <a:cs typeface="Arial"/>
                <a:sym typeface="Arial"/>
              </a:defRPr>
            </a:lvl1pPr>
            <a:lvl2pPr marL="0" lvl="1" indent="0" algn="ctr">
              <a:spcBef>
                <a:spcPts val="0"/>
              </a:spcBef>
              <a:buNone/>
              <a:defRPr sz="1200" b="0" i="0" u="none" strike="noStrike" cap="none">
                <a:solidFill>
                  <a:schemeClr val="lt1"/>
                </a:solidFill>
                <a:latin typeface="Arial"/>
                <a:ea typeface="Arial"/>
                <a:cs typeface="Arial"/>
                <a:sym typeface="Arial"/>
              </a:defRPr>
            </a:lvl2pPr>
            <a:lvl3pPr marL="0" lvl="2" indent="0" algn="ctr">
              <a:spcBef>
                <a:spcPts val="0"/>
              </a:spcBef>
              <a:buNone/>
              <a:defRPr sz="1200" b="0" i="0" u="none" strike="noStrike" cap="none">
                <a:solidFill>
                  <a:schemeClr val="lt1"/>
                </a:solidFill>
                <a:latin typeface="Arial"/>
                <a:ea typeface="Arial"/>
                <a:cs typeface="Arial"/>
                <a:sym typeface="Arial"/>
              </a:defRPr>
            </a:lvl3pPr>
            <a:lvl4pPr marL="0" lvl="3" indent="0" algn="ctr">
              <a:spcBef>
                <a:spcPts val="0"/>
              </a:spcBef>
              <a:buNone/>
              <a:defRPr sz="1200" b="0" i="0" u="none" strike="noStrike" cap="none">
                <a:solidFill>
                  <a:schemeClr val="lt1"/>
                </a:solidFill>
                <a:latin typeface="Arial"/>
                <a:ea typeface="Arial"/>
                <a:cs typeface="Arial"/>
                <a:sym typeface="Arial"/>
              </a:defRPr>
            </a:lvl4pPr>
            <a:lvl5pPr marL="0" lvl="4" indent="0" algn="ctr">
              <a:spcBef>
                <a:spcPts val="0"/>
              </a:spcBef>
              <a:buNone/>
              <a:defRPr sz="1200" b="0" i="0" u="none" strike="noStrike" cap="none">
                <a:solidFill>
                  <a:schemeClr val="lt1"/>
                </a:solidFill>
                <a:latin typeface="Arial"/>
                <a:ea typeface="Arial"/>
                <a:cs typeface="Arial"/>
                <a:sym typeface="Arial"/>
              </a:defRPr>
            </a:lvl5pPr>
            <a:lvl6pPr marL="0" lvl="5" indent="0" algn="ctr">
              <a:spcBef>
                <a:spcPts val="0"/>
              </a:spcBef>
              <a:buNone/>
              <a:defRPr sz="1200" b="0" i="0" u="none" strike="noStrike" cap="none">
                <a:solidFill>
                  <a:schemeClr val="lt1"/>
                </a:solidFill>
                <a:latin typeface="Arial"/>
                <a:ea typeface="Arial"/>
                <a:cs typeface="Arial"/>
                <a:sym typeface="Arial"/>
              </a:defRPr>
            </a:lvl6pPr>
            <a:lvl7pPr marL="0" lvl="6" indent="0" algn="ctr">
              <a:spcBef>
                <a:spcPts val="0"/>
              </a:spcBef>
              <a:buNone/>
              <a:defRPr sz="1200" b="0" i="0" u="none" strike="noStrike" cap="none">
                <a:solidFill>
                  <a:schemeClr val="lt1"/>
                </a:solidFill>
                <a:latin typeface="Arial"/>
                <a:ea typeface="Arial"/>
                <a:cs typeface="Arial"/>
                <a:sym typeface="Arial"/>
              </a:defRPr>
            </a:lvl7pPr>
            <a:lvl8pPr marL="0" lvl="7" indent="0" algn="ctr">
              <a:spcBef>
                <a:spcPts val="0"/>
              </a:spcBef>
              <a:buNone/>
              <a:defRPr sz="1200" b="0" i="0" u="none" strike="noStrike" cap="none">
                <a:solidFill>
                  <a:schemeClr val="lt1"/>
                </a:solidFill>
                <a:latin typeface="Arial"/>
                <a:ea typeface="Arial"/>
                <a:cs typeface="Arial"/>
                <a:sym typeface="Arial"/>
              </a:defRPr>
            </a:lvl8pPr>
            <a:lvl9pPr marL="0" lvl="8" indent="0" algn="ctr">
              <a:spcBef>
                <a:spcPts val="0"/>
              </a:spcBef>
              <a:buNone/>
              <a:defRPr sz="1200" b="0"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pic>
        <p:nvPicPr>
          <p:cNvPr id="26" name="Google Shape;26;p4" descr="Logo for the IDEA Data Center (IDC)"/>
          <p:cNvPicPr preferRelativeResize="0"/>
          <p:nvPr/>
        </p:nvPicPr>
        <p:blipFill rotWithShape="1">
          <a:blip r:embed="rId3">
            <a:alphaModFix/>
          </a:blip>
          <a:srcRect/>
          <a:stretch/>
        </p:blipFill>
        <p:spPr>
          <a:xfrm>
            <a:off x="274163" y="5827752"/>
            <a:ext cx="1727792" cy="81113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2-Content">
  <p:cSld name="Title and 2-Content">
    <p:bg>
      <p:bgPr>
        <a:blipFill>
          <a:blip r:embed="rId2">
            <a:alphaModFix/>
          </a:blip>
          <a:stretch>
            <a:fillRect/>
          </a:stretch>
        </a:blipFill>
        <a:effectLst/>
      </p:bgPr>
    </p:bg>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1799504" y="365124"/>
            <a:ext cx="9554296"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1790701" y="1836048"/>
            <a:ext cx="4616569"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5"/>
          <p:cNvSpPr txBox="1">
            <a:spLocks noGrp="1"/>
          </p:cNvSpPr>
          <p:nvPr>
            <p:ph type="sldNum" idx="12"/>
          </p:nvPr>
        </p:nvSpPr>
        <p:spPr>
          <a:xfrm>
            <a:off x="10915650" y="6356350"/>
            <a:ext cx="43815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pic>
        <p:nvPicPr>
          <p:cNvPr id="31" name="Google Shape;31;p5" descr="IDC logo"/>
          <p:cNvPicPr preferRelativeResize="0"/>
          <p:nvPr/>
        </p:nvPicPr>
        <p:blipFill rotWithShape="1">
          <a:blip r:embed="rId3">
            <a:alphaModFix/>
          </a:blip>
          <a:srcRect/>
          <a:stretch/>
        </p:blipFill>
        <p:spPr>
          <a:xfrm>
            <a:off x="103551" y="365125"/>
            <a:ext cx="1124748" cy="766576"/>
          </a:xfrm>
          <a:prstGeom prst="rect">
            <a:avLst/>
          </a:prstGeom>
          <a:noFill/>
          <a:ln>
            <a:noFill/>
          </a:ln>
        </p:spPr>
      </p:pic>
      <p:sp>
        <p:nvSpPr>
          <p:cNvPr id="32" name="Google Shape;32;p5"/>
          <p:cNvSpPr txBox="1">
            <a:spLocks noGrp="1"/>
          </p:cNvSpPr>
          <p:nvPr>
            <p:ph type="body" idx="2"/>
          </p:nvPr>
        </p:nvSpPr>
        <p:spPr>
          <a:xfrm>
            <a:off x="6737230" y="1825625"/>
            <a:ext cx="4616569"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isclaimer Slide">
  <p:cSld name="Disclaimer Slide">
    <p:bg>
      <p:bgPr>
        <a:blipFill>
          <a:blip r:embed="rId2">
            <a:alphaModFix/>
          </a:blip>
          <a:stretch>
            <a:fillRect/>
          </a:stretch>
        </a:blipFill>
        <a:effectLst/>
      </p:bgPr>
    </p:bg>
    <p:spTree>
      <p:nvGrpSpPr>
        <p:cNvPr id="1" name="Shape 33"/>
        <p:cNvGrpSpPr/>
        <p:nvPr/>
      </p:nvGrpSpPr>
      <p:grpSpPr>
        <a:xfrm>
          <a:off x="0" y="0"/>
          <a:ext cx="0" cy="0"/>
          <a:chOff x="0" y="0"/>
          <a:chExt cx="0" cy="0"/>
        </a:xfrm>
      </p:grpSpPr>
      <p:sp>
        <p:nvSpPr>
          <p:cNvPr id="34" name="Google Shape;34;p6"/>
          <p:cNvSpPr txBox="1">
            <a:spLocks noGrp="1"/>
          </p:cNvSpPr>
          <p:nvPr>
            <p:ph type="body" idx="1"/>
          </p:nvPr>
        </p:nvSpPr>
        <p:spPr>
          <a:xfrm>
            <a:off x="1133475" y="1190625"/>
            <a:ext cx="9220200" cy="348615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5" name="Google Shape;35;p6" descr="Logo for the IDEA Data Center (IDC)"/>
          <p:cNvPicPr preferRelativeResize="0"/>
          <p:nvPr/>
        </p:nvPicPr>
        <p:blipFill rotWithShape="1">
          <a:blip r:embed="rId3">
            <a:alphaModFix/>
          </a:blip>
          <a:srcRect/>
          <a:stretch/>
        </p:blipFill>
        <p:spPr>
          <a:xfrm>
            <a:off x="9965412" y="171450"/>
            <a:ext cx="1977801" cy="9285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with Source">
  <p:cSld name="Title and Content with Source">
    <p:bg>
      <p:bgPr>
        <a:blipFill>
          <a:blip r:embed="rId2">
            <a:alphaModFix/>
          </a:blip>
          <a:stretch>
            <a:fillRect/>
          </a:stretch>
        </a:blipFill>
        <a:effectLst/>
      </p:bgPr>
    </p:bg>
    <p:spTree>
      <p:nvGrpSpPr>
        <p:cNvPr id="1" name="Shape 36"/>
        <p:cNvGrpSpPr/>
        <p:nvPr/>
      </p:nvGrpSpPr>
      <p:grpSpPr>
        <a:xfrm>
          <a:off x="0" y="0"/>
          <a:ext cx="0" cy="0"/>
          <a:chOff x="0" y="0"/>
          <a:chExt cx="0" cy="0"/>
        </a:xfrm>
      </p:grpSpPr>
      <p:sp>
        <p:nvSpPr>
          <p:cNvPr id="37" name="Google Shape;37;p7"/>
          <p:cNvSpPr txBox="1">
            <a:spLocks noGrp="1"/>
          </p:cNvSpPr>
          <p:nvPr>
            <p:ph type="body" idx="1"/>
          </p:nvPr>
        </p:nvSpPr>
        <p:spPr>
          <a:xfrm>
            <a:off x="1799505" y="1811337"/>
            <a:ext cx="9554294" cy="39084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7"/>
          <p:cNvSpPr txBox="1">
            <a:spLocks noGrp="1"/>
          </p:cNvSpPr>
          <p:nvPr>
            <p:ph type="sldNum" idx="12"/>
          </p:nvPr>
        </p:nvSpPr>
        <p:spPr>
          <a:xfrm>
            <a:off x="10915650" y="6356350"/>
            <a:ext cx="43815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pic>
        <p:nvPicPr>
          <p:cNvPr id="39" name="Google Shape;39;p7" descr="IDC logo"/>
          <p:cNvPicPr preferRelativeResize="0"/>
          <p:nvPr/>
        </p:nvPicPr>
        <p:blipFill rotWithShape="1">
          <a:blip r:embed="rId3">
            <a:alphaModFix/>
          </a:blip>
          <a:srcRect/>
          <a:stretch/>
        </p:blipFill>
        <p:spPr>
          <a:xfrm>
            <a:off x="103551" y="365125"/>
            <a:ext cx="1124748" cy="766576"/>
          </a:xfrm>
          <a:prstGeom prst="rect">
            <a:avLst/>
          </a:prstGeom>
          <a:noFill/>
          <a:ln>
            <a:noFill/>
          </a:ln>
        </p:spPr>
      </p:pic>
      <p:sp>
        <p:nvSpPr>
          <p:cNvPr id="40" name="Google Shape;40;p7"/>
          <p:cNvSpPr txBox="1">
            <a:spLocks noGrp="1"/>
          </p:cNvSpPr>
          <p:nvPr>
            <p:ph type="body" idx="2"/>
          </p:nvPr>
        </p:nvSpPr>
        <p:spPr>
          <a:xfrm>
            <a:off x="1799503" y="5840412"/>
            <a:ext cx="9554296" cy="365125"/>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dk1"/>
              </a:buClr>
              <a:buSzPts val="900"/>
              <a:buNone/>
              <a:defRPr sz="9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7"/>
          <p:cNvSpPr txBox="1">
            <a:spLocks noGrp="1"/>
          </p:cNvSpPr>
          <p:nvPr>
            <p:ph type="title"/>
          </p:nvPr>
        </p:nvSpPr>
        <p:spPr>
          <a:xfrm>
            <a:off x="1799503" y="365124"/>
            <a:ext cx="9554294"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2-Content with Source">
  <p:cSld name="Title and 2-Content with Source">
    <p:bg>
      <p:bgPr>
        <a:blipFill>
          <a:blip r:embed="rId2">
            <a:alphaModFix/>
          </a:blip>
          <a:stretch>
            <a:fillRect/>
          </a:stretch>
        </a:blipFill>
        <a:effectLst/>
      </p:bgPr>
    </p:bg>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1799503" y="365125"/>
            <a:ext cx="9554296"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8"/>
          <p:cNvSpPr txBox="1">
            <a:spLocks noGrp="1"/>
          </p:cNvSpPr>
          <p:nvPr>
            <p:ph type="body" idx="1"/>
          </p:nvPr>
        </p:nvSpPr>
        <p:spPr>
          <a:xfrm>
            <a:off x="1799503" y="1825625"/>
            <a:ext cx="4591770" cy="387985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8"/>
          <p:cNvSpPr txBox="1">
            <a:spLocks noGrp="1"/>
          </p:cNvSpPr>
          <p:nvPr>
            <p:ph type="sldNum" idx="12"/>
          </p:nvPr>
        </p:nvSpPr>
        <p:spPr>
          <a:xfrm>
            <a:off x="10915650" y="6356350"/>
            <a:ext cx="43815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pic>
        <p:nvPicPr>
          <p:cNvPr id="46" name="Google Shape;46;p8" descr="IDC logo"/>
          <p:cNvPicPr preferRelativeResize="0"/>
          <p:nvPr/>
        </p:nvPicPr>
        <p:blipFill rotWithShape="1">
          <a:blip r:embed="rId3">
            <a:alphaModFix/>
          </a:blip>
          <a:srcRect/>
          <a:stretch/>
        </p:blipFill>
        <p:spPr>
          <a:xfrm>
            <a:off x="103551" y="365125"/>
            <a:ext cx="1124748" cy="766576"/>
          </a:xfrm>
          <a:prstGeom prst="rect">
            <a:avLst/>
          </a:prstGeom>
          <a:noFill/>
          <a:ln>
            <a:noFill/>
          </a:ln>
        </p:spPr>
      </p:pic>
      <p:sp>
        <p:nvSpPr>
          <p:cNvPr id="47" name="Google Shape;47;p8"/>
          <p:cNvSpPr txBox="1">
            <a:spLocks noGrp="1"/>
          </p:cNvSpPr>
          <p:nvPr>
            <p:ph type="body" idx="2"/>
          </p:nvPr>
        </p:nvSpPr>
        <p:spPr>
          <a:xfrm>
            <a:off x="6762029" y="1825625"/>
            <a:ext cx="4591770" cy="386397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8"/>
          <p:cNvSpPr txBox="1">
            <a:spLocks noGrp="1"/>
          </p:cNvSpPr>
          <p:nvPr>
            <p:ph type="body" idx="3"/>
          </p:nvPr>
        </p:nvSpPr>
        <p:spPr>
          <a:xfrm>
            <a:off x="1799503" y="5840412"/>
            <a:ext cx="9554296" cy="365125"/>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dk1"/>
              </a:buClr>
              <a:buSzPts val="900"/>
              <a:buNone/>
              <a:defRPr sz="9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ulit-content">
  <p:cSld name="Mulit-content">
    <p:bg>
      <p:bgPr>
        <a:blipFill>
          <a:blip r:embed="rId2">
            <a:alphaModFix/>
          </a:blip>
          <a:stretch>
            <a:fillRect/>
          </a:stretch>
        </a:blipFill>
        <a:effectLst/>
      </p:bgPr>
    </p:bg>
    <p:spTree>
      <p:nvGrpSpPr>
        <p:cNvPr id="1" name="Shape 49"/>
        <p:cNvGrpSpPr/>
        <p:nvPr/>
      </p:nvGrpSpPr>
      <p:grpSpPr>
        <a:xfrm>
          <a:off x="0" y="0"/>
          <a:ext cx="0" cy="0"/>
          <a:chOff x="0" y="0"/>
          <a:chExt cx="0" cy="0"/>
        </a:xfrm>
      </p:grpSpPr>
      <p:sp>
        <p:nvSpPr>
          <p:cNvPr id="50" name="Google Shape;50;p9"/>
          <p:cNvSpPr txBox="1">
            <a:spLocks noGrp="1"/>
          </p:cNvSpPr>
          <p:nvPr>
            <p:ph type="title"/>
          </p:nvPr>
        </p:nvSpPr>
        <p:spPr>
          <a:xfrm>
            <a:off x="1799503" y="365125"/>
            <a:ext cx="9554296"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9"/>
          <p:cNvSpPr txBox="1">
            <a:spLocks noGrp="1"/>
          </p:cNvSpPr>
          <p:nvPr>
            <p:ph type="body" idx="1"/>
          </p:nvPr>
        </p:nvSpPr>
        <p:spPr>
          <a:xfrm>
            <a:off x="1609724" y="1825625"/>
            <a:ext cx="2247901" cy="14986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9"/>
          <p:cNvSpPr txBox="1">
            <a:spLocks noGrp="1"/>
          </p:cNvSpPr>
          <p:nvPr>
            <p:ph type="sldNum" idx="12"/>
          </p:nvPr>
        </p:nvSpPr>
        <p:spPr>
          <a:xfrm>
            <a:off x="10915650" y="6356350"/>
            <a:ext cx="43815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pic>
        <p:nvPicPr>
          <p:cNvPr id="53" name="Google Shape;53;p9" descr="IDC logo"/>
          <p:cNvPicPr preferRelativeResize="0"/>
          <p:nvPr/>
        </p:nvPicPr>
        <p:blipFill rotWithShape="1">
          <a:blip r:embed="rId3">
            <a:alphaModFix/>
          </a:blip>
          <a:srcRect/>
          <a:stretch/>
        </p:blipFill>
        <p:spPr>
          <a:xfrm>
            <a:off x="103551" y="365125"/>
            <a:ext cx="1124748" cy="766576"/>
          </a:xfrm>
          <a:prstGeom prst="rect">
            <a:avLst/>
          </a:prstGeom>
          <a:noFill/>
          <a:ln>
            <a:noFill/>
          </a:ln>
        </p:spPr>
      </p:pic>
      <p:sp>
        <p:nvSpPr>
          <p:cNvPr id="54" name="Google Shape;54;p9"/>
          <p:cNvSpPr txBox="1">
            <a:spLocks noGrp="1"/>
          </p:cNvSpPr>
          <p:nvPr>
            <p:ph type="body" idx="2"/>
          </p:nvPr>
        </p:nvSpPr>
        <p:spPr>
          <a:xfrm>
            <a:off x="4133849" y="1825625"/>
            <a:ext cx="2247901" cy="14986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9"/>
          <p:cNvSpPr txBox="1">
            <a:spLocks noGrp="1"/>
          </p:cNvSpPr>
          <p:nvPr>
            <p:ph type="body" idx="3"/>
          </p:nvPr>
        </p:nvSpPr>
        <p:spPr>
          <a:xfrm>
            <a:off x="6657974" y="1825625"/>
            <a:ext cx="2247901" cy="14986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9"/>
          <p:cNvSpPr txBox="1">
            <a:spLocks noGrp="1"/>
          </p:cNvSpPr>
          <p:nvPr>
            <p:ph type="body" idx="4"/>
          </p:nvPr>
        </p:nvSpPr>
        <p:spPr>
          <a:xfrm>
            <a:off x="9182099" y="1825625"/>
            <a:ext cx="2247901" cy="14986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9"/>
          <p:cNvSpPr txBox="1">
            <a:spLocks noGrp="1"/>
          </p:cNvSpPr>
          <p:nvPr>
            <p:ph type="body" idx="5"/>
          </p:nvPr>
        </p:nvSpPr>
        <p:spPr>
          <a:xfrm>
            <a:off x="1609724" y="3543301"/>
            <a:ext cx="2247901" cy="14986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9"/>
          <p:cNvSpPr txBox="1">
            <a:spLocks noGrp="1"/>
          </p:cNvSpPr>
          <p:nvPr>
            <p:ph type="body" idx="6"/>
          </p:nvPr>
        </p:nvSpPr>
        <p:spPr>
          <a:xfrm>
            <a:off x="4133849" y="3543301"/>
            <a:ext cx="2247901" cy="14986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9"/>
          <p:cNvSpPr txBox="1">
            <a:spLocks noGrp="1"/>
          </p:cNvSpPr>
          <p:nvPr>
            <p:ph type="body" idx="7"/>
          </p:nvPr>
        </p:nvSpPr>
        <p:spPr>
          <a:xfrm>
            <a:off x="6657974" y="3543301"/>
            <a:ext cx="2247901" cy="14986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9"/>
          <p:cNvSpPr txBox="1">
            <a:spLocks noGrp="1"/>
          </p:cNvSpPr>
          <p:nvPr>
            <p:ph type="body" idx="8"/>
          </p:nvPr>
        </p:nvSpPr>
        <p:spPr>
          <a:xfrm>
            <a:off x="9182099" y="3543301"/>
            <a:ext cx="2247901" cy="14986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9"/>
          <p:cNvSpPr txBox="1">
            <a:spLocks noGrp="1"/>
          </p:cNvSpPr>
          <p:nvPr>
            <p:ph type="body" idx="9"/>
          </p:nvPr>
        </p:nvSpPr>
        <p:spPr>
          <a:xfrm>
            <a:off x="1609725" y="5840412"/>
            <a:ext cx="9744074" cy="365125"/>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dk1"/>
              </a:buClr>
              <a:buSzPts val="900"/>
              <a:buNone/>
              <a:defRPr sz="9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 Reversed logo">
  <p:cSld name="Title and Content - Reversed logo">
    <p:bg>
      <p:bgPr>
        <a:solidFill>
          <a:srgbClr val="FCF8F8"/>
        </a:solidFill>
        <a:effectLst/>
      </p:bgPr>
    </p:bg>
    <p:spTree>
      <p:nvGrpSpPr>
        <p:cNvPr id="1" name="Shape 62"/>
        <p:cNvGrpSpPr/>
        <p:nvPr/>
      </p:nvGrpSpPr>
      <p:grpSpPr>
        <a:xfrm>
          <a:off x="0" y="0"/>
          <a:ext cx="0" cy="0"/>
          <a:chOff x="0" y="0"/>
          <a:chExt cx="0" cy="0"/>
        </a:xfrm>
      </p:grpSpPr>
      <p:sp>
        <p:nvSpPr>
          <p:cNvPr id="63" name="Google Shape;63;p10"/>
          <p:cNvSpPr txBox="1">
            <a:spLocks noGrp="1"/>
          </p:cNvSpPr>
          <p:nvPr>
            <p:ph type="title"/>
          </p:nvPr>
        </p:nvSpPr>
        <p:spPr>
          <a:xfrm>
            <a:off x="1799503" y="365125"/>
            <a:ext cx="9554296"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10"/>
          <p:cNvSpPr txBox="1">
            <a:spLocks noGrp="1"/>
          </p:cNvSpPr>
          <p:nvPr>
            <p:ph type="sldNum" idx="12"/>
          </p:nvPr>
        </p:nvSpPr>
        <p:spPr>
          <a:xfrm>
            <a:off x="10915650" y="6356350"/>
            <a:ext cx="43815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pic>
        <p:nvPicPr>
          <p:cNvPr id="65" name="Google Shape;65;p10"/>
          <p:cNvPicPr preferRelativeResize="0"/>
          <p:nvPr/>
        </p:nvPicPr>
        <p:blipFill rotWithShape="1">
          <a:blip r:embed="rId2">
            <a:alphaModFix/>
          </a:blip>
          <a:srcRect/>
          <a:stretch/>
        </p:blipFill>
        <p:spPr>
          <a:xfrm>
            <a:off x="109011" y="365125"/>
            <a:ext cx="1113828" cy="766576"/>
          </a:xfrm>
          <a:prstGeom prst="rect">
            <a:avLst/>
          </a:prstGeom>
          <a:noFill/>
          <a:ln>
            <a:noFill/>
          </a:ln>
        </p:spPr>
      </p:pic>
      <p:sp>
        <p:nvSpPr>
          <p:cNvPr id="66" name="Google Shape;66;p10"/>
          <p:cNvSpPr txBox="1">
            <a:spLocks noGrp="1"/>
          </p:cNvSpPr>
          <p:nvPr>
            <p:ph type="body" idx="1"/>
          </p:nvPr>
        </p:nvSpPr>
        <p:spPr>
          <a:xfrm>
            <a:off x="1799503" y="1828800"/>
            <a:ext cx="9554297" cy="402907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Play"/>
              <a:buNone/>
              <a:defRPr sz="4400" b="1" i="0" u="none" strike="noStrike" cap="non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Courier New"/>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sldNum" idx="12"/>
          </p:nvPr>
        </p:nvSpPr>
        <p:spPr>
          <a:xfrm>
            <a:off x="10915650" y="6356350"/>
            <a:ext cx="438150"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200" b="0" i="0" u="none" strike="noStrike" cap="none">
                <a:solidFill>
                  <a:schemeClr val="dk1"/>
                </a:solidFill>
                <a:latin typeface="Arial"/>
                <a:ea typeface="Arial"/>
                <a:cs typeface="Arial"/>
                <a:sym typeface="Arial"/>
              </a:defRPr>
            </a:lvl1pPr>
            <a:lvl2pPr marL="0" marR="0" lvl="1" indent="0" algn="ctr" rtl="0">
              <a:spcBef>
                <a:spcPts val="0"/>
              </a:spcBef>
              <a:buNone/>
              <a:defRPr sz="1200" b="0" i="0" u="none" strike="noStrike" cap="none">
                <a:solidFill>
                  <a:schemeClr val="dk1"/>
                </a:solidFill>
                <a:latin typeface="Arial"/>
                <a:ea typeface="Arial"/>
                <a:cs typeface="Arial"/>
                <a:sym typeface="Arial"/>
              </a:defRPr>
            </a:lvl2pPr>
            <a:lvl3pPr marL="0" marR="0" lvl="2" indent="0" algn="ctr" rtl="0">
              <a:spcBef>
                <a:spcPts val="0"/>
              </a:spcBef>
              <a:buNone/>
              <a:defRPr sz="1200" b="0" i="0" u="none" strike="noStrike" cap="none">
                <a:solidFill>
                  <a:schemeClr val="dk1"/>
                </a:solidFill>
                <a:latin typeface="Arial"/>
                <a:ea typeface="Arial"/>
                <a:cs typeface="Arial"/>
                <a:sym typeface="Arial"/>
              </a:defRPr>
            </a:lvl3pPr>
            <a:lvl4pPr marL="0" marR="0" lvl="3" indent="0" algn="ctr" rtl="0">
              <a:spcBef>
                <a:spcPts val="0"/>
              </a:spcBef>
              <a:buNone/>
              <a:defRPr sz="1200" b="0" i="0" u="none" strike="noStrike" cap="none">
                <a:solidFill>
                  <a:schemeClr val="dk1"/>
                </a:solidFill>
                <a:latin typeface="Arial"/>
                <a:ea typeface="Arial"/>
                <a:cs typeface="Arial"/>
                <a:sym typeface="Arial"/>
              </a:defRPr>
            </a:lvl4pPr>
            <a:lvl5pPr marL="0" marR="0" lvl="4" indent="0" algn="ctr" rtl="0">
              <a:spcBef>
                <a:spcPts val="0"/>
              </a:spcBef>
              <a:buNone/>
              <a:defRPr sz="1200" b="0" i="0" u="none" strike="noStrike" cap="none">
                <a:solidFill>
                  <a:schemeClr val="dk1"/>
                </a:solidFill>
                <a:latin typeface="Arial"/>
                <a:ea typeface="Arial"/>
                <a:cs typeface="Arial"/>
                <a:sym typeface="Arial"/>
              </a:defRPr>
            </a:lvl5pPr>
            <a:lvl6pPr marL="0" marR="0" lvl="5" indent="0" algn="ctr" rtl="0">
              <a:spcBef>
                <a:spcPts val="0"/>
              </a:spcBef>
              <a:buNone/>
              <a:defRPr sz="1200" b="0" i="0" u="none" strike="noStrike" cap="none">
                <a:solidFill>
                  <a:schemeClr val="dk1"/>
                </a:solidFill>
                <a:latin typeface="Arial"/>
                <a:ea typeface="Arial"/>
                <a:cs typeface="Arial"/>
                <a:sym typeface="Arial"/>
              </a:defRPr>
            </a:lvl6pPr>
            <a:lvl7pPr marL="0" marR="0" lvl="6" indent="0" algn="ctr" rtl="0">
              <a:spcBef>
                <a:spcPts val="0"/>
              </a:spcBef>
              <a:buNone/>
              <a:defRPr sz="1200" b="0" i="0" u="none" strike="noStrike" cap="none">
                <a:solidFill>
                  <a:schemeClr val="dk1"/>
                </a:solidFill>
                <a:latin typeface="Arial"/>
                <a:ea typeface="Arial"/>
                <a:cs typeface="Arial"/>
                <a:sym typeface="Arial"/>
              </a:defRPr>
            </a:lvl7pPr>
            <a:lvl8pPr marL="0" marR="0" lvl="7" indent="0" algn="ctr" rtl="0">
              <a:spcBef>
                <a:spcPts val="0"/>
              </a:spcBef>
              <a:buNone/>
              <a:defRPr sz="1200" b="0" i="0" u="none" strike="noStrike" cap="none">
                <a:solidFill>
                  <a:schemeClr val="dk1"/>
                </a:solidFill>
                <a:latin typeface="Arial"/>
                <a:ea typeface="Arial"/>
                <a:cs typeface="Arial"/>
                <a:sym typeface="Arial"/>
              </a:defRPr>
            </a:lvl8pPr>
            <a:lvl9pPr marL="0" marR="0" lvl="8" indent="0" algn="ctr" rtl="0">
              <a:spcBef>
                <a:spcPts val="0"/>
              </a:spcBef>
              <a:buNone/>
              <a:defRPr sz="1200" b="0" i="0" u="none" strike="noStrike" cap="none">
                <a:solidFill>
                  <a:schemeClr val="dk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learns.ade.arkansas.gov/" TargetMode="External"/><Relationship Id="rId7"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hyperlink" Target="https://dese.ade.arkansas.gov/Offices/learning-services/rise-arkansas" TargetMode="Externa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hyperlink" Target="https://learns.ade.arkansas.gov/"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hyperlink" Target="https://dese.ade.arkansas.gov/Offices/learning-services/rise-arkansa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s://www.sli.do/features-google-slides?payload=eyJwb2xsVXVpZCI6IjJiNGMzNWM4LTYwMDMtNGJhOS1iZmJjLWVhYTM3NjM5ZmUyNiIsInByZXNlbnRhdGlvbklkIjoiMTBscUFJVjJ4ZnJFMnMzczYwUHlzRngxWFpGbC1wN2x1QkR6Z010NGJMd2MiLCJzbGlkZUlkIjoiU0xJREVTX0FQSTM2MzI1NTIxXzAiLCJ0aW1lbGluZSI6W3sicG9sbFF1ZXN0aW9uVXVpZCI6ImI1YjUzNzgxLTc5NWQtNGJhNS1hYzc3LTA0ZjA2ODkwY2ZmOCIsInNob3dSZXN1bHRzIjp0cnVlfV0sInR5cGUiOiJTbGlkb1BvbGwifQ%3D%3D" TargetMode="External"/><Relationship Id="rId3" Type="http://schemas.openxmlformats.org/officeDocument/2006/relationships/hyperlink" Target="https://www.slido.com/support/gsi/how-to-change-the-design" TargetMode="External"/><Relationship Id="rId7"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hyperlink" Target="https://chrome.google.com/webstore/detail/slido/dhhclfjehmpacimcdknijodpjpmppkii" TargetMode="External"/><Relationship Id="rId5" Type="http://schemas.openxmlformats.org/officeDocument/2006/relationships/image" Target="../media/image16.png"/><Relationship Id="rId4" Type="http://schemas.openxmlformats.org/officeDocument/2006/relationships/hyperlink" Target="https://www.sli.do/features-google-slides?interaction-type=V29yZENsb3Vk" TargetMode="External"/><Relationship Id="rId9"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hyperlink" Target="https://tinyurl.com/IDEA2026slide"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adedata.arkansas.gov/sis/Home/sishandbooks"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hyperlink" Target="https://adedata.arkansas.gov/sis/Home/sishandbooks" TargetMode="Externa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hyperlink" Target="https://www.sli.do/features-google-slides?payload=eyJwb2xsVXVpZCI6ImJlMzgxNzNiLWUwZTctNGEwYy1iYTc2LTkyOGY0Y2U3MzlmMiIsInByZXNlbnRhdGlvbklkIjoiMTBscUFJVjJ4ZnJFMnMzczYwUHlzRngxWFpGbC1wN2x1QkR6Z010NGJMd2MiLCJzbGlkZUlkIjoiU0xJREVTX0FQSTMwNDI1MDEwMF8wIiwidGltZWxpbmUiOlt7InBvbGxRdWVzdGlvblV1aWQiOiI3M2NlYjA3Yy1jNzg5LTRkODUtYmVlMi1lODJlMmQ4MTliZDIiLCJzaG93UmVzdWx0cyI6dHJ1ZX1dLCJ0eXBlIjoiU2xpZG9Qb2xsIn0%3D" TargetMode="External"/><Relationship Id="rId3" Type="http://schemas.openxmlformats.org/officeDocument/2006/relationships/hyperlink" Target="https://www.slido.com/support/gsi/how-to-change-the-design" TargetMode="External"/><Relationship Id="rId7"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13.xml"/><Relationship Id="rId6" Type="http://schemas.openxmlformats.org/officeDocument/2006/relationships/hyperlink" Target="https://chrome.google.com/webstore/detail/slido/dhhclfjehmpacimcdknijodpjpmppkii" TargetMode="External"/><Relationship Id="rId5" Type="http://schemas.openxmlformats.org/officeDocument/2006/relationships/image" Target="../media/image38.png"/><Relationship Id="rId4" Type="http://schemas.openxmlformats.org/officeDocument/2006/relationships/hyperlink" Target="https://www.sli.do/features-google-slides?interaction-type=UmFua2luZw%3D%3D" TargetMode="External"/><Relationship Id="rId9" Type="http://schemas.openxmlformats.org/officeDocument/2006/relationships/image" Target="../media/image18.png"/></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adedata.arkansas.gov/sis/Home/sishandbooks"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hyperlink" Target="https://www.sli.do/features-google-slides?payload=eyJwb2xsVXVpZCI6Ijk5MDI3NjNmLTk1MTItNGE4My1iMWIyLWFjNzljZjAwYTBhZSIsInByZXNlbnRhdGlvbklkIjoiMTBscUFJVjJ4ZnJFMnMzczYwUHlzRngxWFpGbC1wN2x1QkR6Z010NGJMd2MiLCJzbGlkZUlkIjoiU0xJREVTX0FQSTEwNjMxMTk0MTJfMCIsInRpbWVsaW5lIjpbeyJwb2xsUXVlc3Rpb25VdWlkIjoiNTY0YThmNDgtMTQ3NC00ZDFjLTk3MGUtZmI3MTQ1YzczYTE4Iiwic2hvd1Jlc3VsdHMiOnRydWV9XSwidHlwZSI6IlNsaWRvUG9sbCJ9" TargetMode="External"/><Relationship Id="rId3" Type="http://schemas.openxmlformats.org/officeDocument/2006/relationships/hyperlink" Target="https://www.slido.com/support/gsi/how-to-change-the-design" TargetMode="External"/><Relationship Id="rId7" Type="http://schemas.openxmlformats.org/officeDocument/2006/relationships/image" Target="../media/image17.png"/><Relationship Id="rId2" Type="http://schemas.openxmlformats.org/officeDocument/2006/relationships/notesSlide" Target="../notesSlides/notesSlide38.xml"/><Relationship Id="rId1" Type="http://schemas.openxmlformats.org/officeDocument/2006/relationships/slideLayout" Target="../slideLayouts/slideLayout13.xml"/><Relationship Id="rId6" Type="http://schemas.openxmlformats.org/officeDocument/2006/relationships/hyperlink" Target="https://chrome.google.com/webstore/detail/slido/dhhclfjehmpacimcdknijodpjpmppkii" TargetMode="External"/><Relationship Id="rId5" Type="http://schemas.openxmlformats.org/officeDocument/2006/relationships/image" Target="../media/image41.png"/><Relationship Id="rId4" Type="http://schemas.openxmlformats.org/officeDocument/2006/relationships/hyperlink" Target="https://www.sli.do/features-google-slides?interaction-type=T3BlblRleHQ%3D" TargetMode="External"/><Relationship Id="rId9" Type="http://schemas.openxmlformats.org/officeDocument/2006/relationships/image" Target="../media/image18.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ww.ideadata.org/"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hyperlink" Target="mailto:ideadata@westat.com" TargetMode="External"/><Relationship Id="rId4" Type="http://schemas.openxmlformats.org/officeDocument/2006/relationships/hyperlink" Target="http://www.linkedin.com/company/idea-data-center"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5"/>
          <p:cNvSpPr txBox="1">
            <a:spLocks noGrp="1"/>
          </p:cNvSpPr>
          <p:nvPr>
            <p:ph type="ctrTitle"/>
          </p:nvPr>
        </p:nvSpPr>
        <p:spPr>
          <a:xfrm>
            <a:off x="2337846" y="1970201"/>
            <a:ext cx="8330154" cy="22153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00000"/>
              <a:buFont typeface="Play"/>
              <a:buNone/>
            </a:pPr>
            <a:r>
              <a:rPr lang="en-US"/>
              <a:t>Diving Beneath The Surface:  Building LEA Capacity in Arkansas</a:t>
            </a:r>
            <a:endParaRPr/>
          </a:p>
        </p:txBody>
      </p:sp>
      <p:sp>
        <p:nvSpPr>
          <p:cNvPr id="96" name="Google Shape;96;p15"/>
          <p:cNvSpPr txBox="1">
            <a:spLocks noGrp="1"/>
          </p:cNvSpPr>
          <p:nvPr>
            <p:ph type="subTitle" idx="1"/>
          </p:nvPr>
        </p:nvSpPr>
        <p:spPr>
          <a:xfrm>
            <a:off x="2337846" y="4279768"/>
            <a:ext cx="8330153" cy="978031"/>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r>
              <a:rPr lang="en-US"/>
              <a:t>Fred Edora and Tammy Williams – IDC</a:t>
            </a:r>
            <a:endParaRPr/>
          </a:p>
          <a:p>
            <a:pPr marL="0" lvl="0" indent="0" algn="ctr" rtl="0">
              <a:lnSpc>
                <a:spcPct val="90000"/>
              </a:lnSpc>
              <a:spcBef>
                <a:spcPts val="1000"/>
              </a:spcBef>
              <a:spcAft>
                <a:spcPts val="0"/>
              </a:spcAft>
              <a:buClr>
                <a:schemeClr val="dk1"/>
              </a:buClr>
              <a:buSzPts val="2400"/>
              <a:buNone/>
            </a:pPr>
            <a:r>
              <a:rPr lang="en-US"/>
              <a:t>Jeff Adams and Laura Goadrich – Arkansas DOE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4"/>
          <p:cNvSpPr txBox="1">
            <a:spLocks noGrp="1"/>
          </p:cNvSpPr>
          <p:nvPr>
            <p:ph type="title"/>
          </p:nvPr>
        </p:nvSpPr>
        <p:spPr>
          <a:xfrm>
            <a:off x="1799503" y="350610"/>
            <a:ext cx="9554296"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a:t>Why does all of this matter?</a:t>
            </a:r>
            <a:endParaRPr/>
          </a:p>
        </p:txBody>
      </p:sp>
      <p:sp>
        <p:nvSpPr>
          <p:cNvPr id="167" name="Google Shape;167;p24"/>
          <p:cNvSpPr txBox="1">
            <a:spLocks noGrp="1"/>
          </p:cNvSpPr>
          <p:nvPr>
            <p:ph type="body" idx="1"/>
          </p:nvPr>
        </p:nvSpPr>
        <p:spPr>
          <a:xfrm>
            <a:off x="1790701" y="1836048"/>
            <a:ext cx="4616569"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200"/>
              <a:buChar char="•"/>
            </a:pPr>
            <a:r>
              <a:rPr lang="en-US" sz="2200"/>
              <a:t>High-quality state data depends on high-quality local practices</a:t>
            </a:r>
            <a:endParaRPr/>
          </a:p>
          <a:p>
            <a:pPr marL="228600" lvl="0" indent="-228600" algn="l" rtl="0">
              <a:lnSpc>
                <a:spcPct val="90000"/>
              </a:lnSpc>
              <a:spcBef>
                <a:spcPts val="1000"/>
              </a:spcBef>
              <a:spcAft>
                <a:spcPts val="0"/>
              </a:spcAft>
              <a:buClr>
                <a:schemeClr val="dk1"/>
              </a:buClr>
              <a:buSzPts val="2200"/>
              <a:buChar char="•"/>
            </a:pPr>
            <a:r>
              <a:rPr lang="en-US" sz="2200"/>
              <a:t>Interpretation starts at the local level</a:t>
            </a:r>
            <a:endParaRPr/>
          </a:p>
          <a:p>
            <a:pPr marL="228600" lvl="0" indent="-228600" algn="l" rtl="0">
              <a:lnSpc>
                <a:spcPct val="90000"/>
              </a:lnSpc>
              <a:spcBef>
                <a:spcPts val="1000"/>
              </a:spcBef>
              <a:spcAft>
                <a:spcPts val="0"/>
              </a:spcAft>
              <a:buClr>
                <a:schemeClr val="dk1"/>
              </a:buClr>
              <a:buSzPts val="2200"/>
              <a:buChar char="•"/>
            </a:pPr>
            <a:r>
              <a:rPr lang="en-US" sz="2200"/>
              <a:t>Decisions impact students directly at the local level</a:t>
            </a:r>
            <a:endParaRPr/>
          </a:p>
          <a:p>
            <a:pPr marL="228600" lvl="0" indent="-88900" algn="l" rtl="0">
              <a:lnSpc>
                <a:spcPct val="90000"/>
              </a:lnSpc>
              <a:spcBef>
                <a:spcPts val="1000"/>
              </a:spcBef>
              <a:spcAft>
                <a:spcPts val="0"/>
              </a:spcAft>
              <a:buClr>
                <a:schemeClr val="dk1"/>
              </a:buClr>
              <a:buSzPts val="2200"/>
              <a:buNone/>
            </a:pPr>
            <a:endParaRPr sz="2200"/>
          </a:p>
          <a:p>
            <a:pPr marL="0" lvl="0" indent="0" algn="l" rtl="0">
              <a:lnSpc>
                <a:spcPct val="90000"/>
              </a:lnSpc>
              <a:spcBef>
                <a:spcPts val="1000"/>
              </a:spcBef>
              <a:spcAft>
                <a:spcPts val="0"/>
              </a:spcAft>
              <a:buClr>
                <a:schemeClr val="dk1"/>
              </a:buClr>
              <a:buSzPts val="2200"/>
              <a:buNone/>
            </a:pPr>
            <a:r>
              <a:rPr lang="en-US" sz="2200"/>
              <a:t>Are we just collecting better data, or are we building the capacity of local districts and teams to </a:t>
            </a:r>
            <a:r>
              <a:rPr lang="en-US" sz="2200" b="1" i="1"/>
              <a:t>see clearly, think collectively, and act consistently </a:t>
            </a:r>
            <a:r>
              <a:rPr lang="en-US" sz="2200"/>
              <a:t>on that data?</a:t>
            </a:r>
            <a:endParaRPr/>
          </a:p>
          <a:p>
            <a:pPr marL="228600" lvl="0" indent="-88900" algn="l" rtl="0">
              <a:lnSpc>
                <a:spcPct val="90000"/>
              </a:lnSpc>
              <a:spcBef>
                <a:spcPts val="1000"/>
              </a:spcBef>
              <a:spcAft>
                <a:spcPts val="0"/>
              </a:spcAft>
              <a:buClr>
                <a:schemeClr val="dk1"/>
              </a:buClr>
              <a:buSzPts val="2200"/>
              <a:buNone/>
            </a:pPr>
            <a:endParaRPr sz="2200"/>
          </a:p>
        </p:txBody>
      </p:sp>
      <p:sp>
        <p:nvSpPr>
          <p:cNvPr id="168" name="Google Shape;168;p24"/>
          <p:cNvSpPr txBox="1">
            <a:spLocks noGrp="1"/>
          </p:cNvSpPr>
          <p:nvPr>
            <p:ph type="sldNum" idx="12"/>
          </p:nvPr>
        </p:nvSpPr>
        <p:spPr>
          <a:xfrm>
            <a:off x="10915650" y="6356350"/>
            <a:ext cx="438150" cy="3651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None/>
            </a:pPr>
            <a:fld id="{00000000-1234-1234-1234-123412341234}" type="slidenum">
              <a:rPr lang="en-US"/>
              <a:t>10</a:t>
            </a:fld>
            <a:endParaRPr/>
          </a:p>
        </p:txBody>
      </p:sp>
      <p:pic>
        <p:nvPicPr>
          <p:cNvPr id="169" name="Google Shape;169;p24" descr="Young woman thinking"/>
          <p:cNvPicPr preferRelativeResize="0"/>
          <p:nvPr/>
        </p:nvPicPr>
        <p:blipFill rotWithShape="1">
          <a:blip r:embed="rId3">
            <a:alphaModFix/>
          </a:blip>
          <a:srcRect l="13466" r="15715" b="-1"/>
          <a:stretch/>
        </p:blipFill>
        <p:spPr>
          <a:xfrm>
            <a:off x="6737230" y="1825625"/>
            <a:ext cx="4616569" cy="4351338"/>
          </a:xfrm>
          <a:prstGeom prst="rect">
            <a:avLst/>
          </a:prstGeom>
          <a:noFill/>
          <a:ln w="38100" cap="flat" cmpd="sng">
            <a:solidFill>
              <a:srgbClr val="000000"/>
            </a:solidFill>
            <a:prstDash val="solid"/>
            <a:round/>
            <a:headEnd type="none" w="sm" len="sm"/>
            <a:tailEnd type="none" w="sm" len="sm"/>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5"/>
          <p:cNvSpPr txBox="1">
            <a:spLocks noGrp="1"/>
          </p:cNvSpPr>
          <p:nvPr>
            <p:ph type="title"/>
          </p:nvPr>
        </p:nvSpPr>
        <p:spPr>
          <a:xfrm>
            <a:off x="838200" y="1185863"/>
            <a:ext cx="10515600" cy="285273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6000"/>
              <a:buFont typeface="Play"/>
              <a:buNone/>
            </a:pPr>
            <a:r>
              <a:rPr lang="en-US"/>
              <a:t>Building LEA Capacity in Arkansas</a:t>
            </a:r>
            <a:endParaRPr/>
          </a:p>
        </p:txBody>
      </p:sp>
      <p:sp>
        <p:nvSpPr>
          <p:cNvPr id="175" name="Google Shape;175;p25"/>
          <p:cNvSpPr txBox="1">
            <a:spLocks noGrp="1"/>
          </p:cNvSpPr>
          <p:nvPr>
            <p:ph type="sldNum" idx="12"/>
          </p:nvPr>
        </p:nvSpPr>
        <p:spPr>
          <a:xfrm>
            <a:off x="10915650" y="6356350"/>
            <a:ext cx="43815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6"/>
          <p:cNvSpPr txBox="1">
            <a:spLocks noGrp="1"/>
          </p:cNvSpPr>
          <p:nvPr>
            <p:ph type="title"/>
          </p:nvPr>
        </p:nvSpPr>
        <p:spPr>
          <a:xfrm>
            <a:off x="1799505" y="365125"/>
            <a:ext cx="9554295"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a:t>Arkansas LEA Capacity Building Strategy and Approach </a:t>
            </a:r>
            <a:endParaRPr/>
          </a:p>
        </p:txBody>
      </p:sp>
      <p:sp>
        <p:nvSpPr>
          <p:cNvPr id="181" name="Google Shape;181;p26"/>
          <p:cNvSpPr txBox="1">
            <a:spLocks noGrp="1"/>
          </p:cNvSpPr>
          <p:nvPr>
            <p:ph type="sldNum" idx="12"/>
          </p:nvPr>
        </p:nvSpPr>
        <p:spPr>
          <a:xfrm>
            <a:off x="10915650" y="6356350"/>
            <a:ext cx="43815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200"/>
              <a:buFont typeface="Arial"/>
              <a:buNone/>
            </a:pPr>
            <a:fld id="{00000000-1234-1234-1234-123412341234}" type="slidenum">
              <a:rPr lang="en-US"/>
              <a:t>12</a:t>
            </a:fld>
            <a:endParaRPr/>
          </a:p>
        </p:txBody>
      </p:sp>
      <p:pic>
        <p:nvPicPr>
          <p:cNvPr id="182" name="Google Shape;182;p26">
            <a:hlinkClick r:id="rId3"/>
          </p:cNvPr>
          <p:cNvPicPr preferRelativeResize="0"/>
          <p:nvPr/>
        </p:nvPicPr>
        <p:blipFill rotWithShape="1">
          <a:blip r:embed="rId4">
            <a:alphaModFix/>
          </a:blip>
          <a:srcRect/>
          <a:stretch/>
        </p:blipFill>
        <p:spPr>
          <a:xfrm>
            <a:off x="2336625" y="3238325"/>
            <a:ext cx="3532500" cy="2750300"/>
          </a:xfrm>
          <a:prstGeom prst="rect">
            <a:avLst/>
          </a:prstGeom>
          <a:noFill/>
          <a:ln w="38100" cap="flat" cmpd="sng">
            <a:solidFill>
              <a:schemeClr val="dk2"/>
            </a:solidFill>
            <a:prstDash val="solid"/>
            <a:round/>
            <a:headEnd type="none" w="sm" len="sm"/>
            <a:tailEnd type="none" w="sm" len="sm"/>
          </a:ln>
        </p:spPr>
      </p:pic>
      <p:pic>
        <p:nvPicPr>
          <p:cNvPr id="183" name="Google Shape;183;p26">
            <a:hlinkClick r:id="rId5"/>
          </p:cNvPr>
          <p:cNvPicPr preferRelativeResize="0"/>
          <p:nvPr/>
        </p:nvPicPr>
        <p:blipFill rotWithShape="1">
          <a:blip r:embed="rId6">
            <a:alphaModFix/>
          </a:blip>
          <a:srcRect/>
          <a:stretch/>
        </p:blipFill>
        <p:spPr>
          <a:xfrm>
            <a:off x="6497750" y="3241877"/>
            <a:ext cx="2781300" cy="2743200"/>
          </a:xfrm>
          <a:prstGeom prst="rect">
            <a:avLst/>
          </a:prstGeom>
          <a:noFill/>
          <a:ln w="38100" cap="flat" cmpd="sng">
            <a:solidFill>
              <a:schemeClr val="dk2"/>
            </a:solidFill>
            <a:prstDash val="solid"/>
            <a:round/>
            <a:headEnd type="none" w="sm" len="sm"/>
            <a:tailEnd type="none" w="sm" len="sm"/>
          </a:ln>
        </p:spPr>
      </p:pic>
      <p:pic>
        <p:nvPicPr>
          <p:cNvPr id="184" name="Google Shape;184;p26"/>
          <p:cNvPicPr preferRelativeResize="0"/>
          <p:nvPr/>
        </p:nvPicPr>
        <p:blipFill rotWithShape="1">
          <a:blip r:embed="rId7">
            <a:alphaModFix/>
          </a:blip>
          <a:srcRect/>
          <a:stretch/>
        </p:blipFill>
        <p:spPr>
          <a:xfrm>
            <a:off x="3567100" y="1838913"/>
            <a:ext cx="5057775" cy="1133475"/>
          </a:xfrm>
          <a:prstGeom prst="rect">
            <a:avLst/>
          </a:prstGeom>
          <a:noFill/>
          <a:ln w="38100" cap="flat" cmpd="sng">
            <a:solidFill>
              <a:schemeClr val="dk2"/>
            </a:solidFill>
            <a:prstDash val="solid"/>
            <a:round/>
            <a:headEnd type="none" w="sm" len="sm"/>
            <a:tailEnd type="none" w="sm" len="sm"/>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Shape 188"/>
        <p:cNvGrpSpPr/>
        <p:nvPr/>
      </p:nvGrpSpPr>
      <p:grpSpPr>
        <a:xfrm>
          <a:off x="0" y="0"/>
          <a:ext cx="0" cy="0"/>
          <a:chOff x="0" y="0"/>
          <a:chExt cx="0" cy="0"/>
        </a:xfrm>
      </p:grpSpPr>
      <p:sp>
        <p:nvSpPr>
          <p:cNvPr id="189" name="Google Shape;189;p27"/>
          <p:cNvSpPr txBox="1">
            <a:spLocks noGrp="1"/>
          </p:cNvSpPr>
          <p:nvPr>
            <p:ph type="title"/>
          </p:nvPr>
        </p:nvSpPr>
        <p:spPr>
          <a:xfrm>
            <a:off x="1799505" y="365125"/>
            <a:ext cx="95544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a:t>Arkansas LEA Capacity Building Strategy and Approach </a:t>
            </a:r>
            <a:endParaRPr/>
          </a:p>
        </p:txBody>
      </p:sp>
      <p:sp>
        <p:nvSpPr>
          <p:cNvPr id="190" name="Google Shape;190;p27"/>
          <p:cNvSpPr txBox="1">
            <a:spLocks noGrp="1"/>
          </p:cNvSpPr>
          <p:nvPr>
            <p:ph type="sldNum" idx="12"/>
          </p:nvPr>
        </p:nvSpPr>
        <p:spPr>
          <a:xfrm>
            <a:off x="10915650" y="6356350"/>
            <a:ext cx="4383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200"/>
              <a:buFont typeface="Arial"/>
              <a:buNone/>
            </a:pPr>
            <a:fld id="{00000000-1234-1234-1234-123412341234}" type="slidenum">
              <a:rPr lang="en-US"/>
              <a:t>13</a:t>
            </a:fld>
            <a:endParaRPr/>
          </a:p>
        </p:txBody>
      </p:sp>
      <p:pic>
        <p:nvPicPr>
          <p:cNvPr id="191" name="Google Shape;191;p27">
            <a:hlinkClick r:id="rId3"/>
          </p:cNvPr>
          <p:cNvPicPr preferRelativeResize="0"/>
          <p:nvPr/>
        </p:nvPicPr>
        <p:blipFill rotWithShape="1">
          <a:blip r:embed="rId4">
            <a:alphaModFix/>
          </a:blip>
          <a:srcRect/>
          <a:stretch/>
        </p:blipFill>
        <p:spPr>
          <a:xfrm>
            <a:off x="1595075" y="2445050"/>
            <a:ext cx="3532500" cy="2750300"/>
          </a:xfrm>
          <a:prstGeom prst="rect">
            <a:avLst/>
          </a:prstGeom>
          <a:noFill/>
          <a:ln w="38100" cap="flat" cmpd="sng">
            <a:solidFill>
              <a:schemeClr val="dk2"/>
            </a:solidFill>
            <a:prstDash val="solid"/>
            <a:round/>
            <a:headEnd type="none" w="sm" len="sm"/>
            <a:tailEnd type="none" w="sm" len="sm"/>
          </a:ln>
        </p:spPr>
      </p:pic>
      <p:sp>
        <p:nvSpPr>
          <p:cNvPr id="192" name="Google Shape;192;p27"/>
          <p:cNvSpPr txBox="1"/>
          <p:nvPr/>
        </p:nvSpPr>
        <p:spPr>
          <a:xfrm>
            <a:off x="5597900" y="2135650"/>
            <a:ext cx="6332400" cy="3821100"/>
          </a:xfrm>
          <a:prstGeom prst="rect">
            <a:avLst/>
          </a:prstGeom>
          <a:noFill/>
          <a:ln>
            <a:noFill/>
          </a:ln>
        </p:spPr>
        <p:txBody>
          <a:bodyPr spcFirstLastPara="1" wrap="square" lIns="91425" tIns="91425" rIns="91425" bIns="91425" anchor="t" anchorCtr="0">
            <a:noAutofit/>
          </a:bodyPr>
          <a:lstStyle/>
          <a:p>
            <a:pPr marL="457200" marR="0" lvl="0" indent="-336550" algn="l" rtl="0">
              <a:lnSpc>
                <a:spcPct val="115000"/>
              </a:lnSpc>
              <a:spcBef>
                <a:spcPts val="1200"/>
              </a:spcBef>
              <a:spcAft>
                <a:spcPts val="0"/>
              </a:spcAft>
              <a:buClr>
                <a:schemeClr val="dk1"/>
              </a:buClr>
              <a:buSzPts val="1700"/>
              <a:buFont typeface="Arial"/>
              <a:buChar char="●"/>
            </a:pPr>
            <a:r>
              <a:rPr lang="en-US" sz="1700" b="0" i="0" u="none" strike="noStrike" cap="none">
                <a:solidFill>
                  <a:schemeClr val="dk1"/>
                </a:solidFill>
                <a:latin typeface="Arial"/>
                <a:ea typeface="Arial"/>
                <a:cs typeface="Arial"/>
                <a:sym typeface="Arial"/>
              </a:rPr>
              <a:t>LEARNS Act </a:t>
            </a:r>
            <a:r>
              <a:rPr lang="en-US" sz="1700" b="1" i="0" u="none" strike="noStrike" cap="none">
                <a:solidFill>
                  <a:schemeClr val="dk1"/>
                </a:solidFill>
                <a:latin typeface="Arial"/>
                <a:ea typeface="Arial"/>
                <a:cs typeface="Arial"/>
                <a:sym typeface="Arial"/>
              </a:rPr>
              <a:t>prioritizes </a:t>
            </a:r>
            <a:r>
              <a:rPr lang="en-US" sz="1700" b="0" i="0" u="none" strike="noStrike" cap="none">
                <a:solidFill>
                  <a:schemeClr val="dk1"/>
                </a:solidFill>
                <a:latin typeface="Arial"/>
                <a:ea typeface="Arial"/>
                <a:cs typeface="Arial"/>
                <a:sym typeface="Arial"/>
              </a:rPr>
              <a:t>data-driven decision-making to improve student outcomes.</a:t>
            </a:r>
            <a:endParaRPr sz="1700" b="0" i="0" u="none" strike="noStrike" cap="none">
              <a:solidFill>
                <a:schemeClr val="dk1"/>
              </a:solidFill>
              <a:latin typeface="Arial"/>
              <a:ea typeface="Arial"/>
              <a:cs typeface="Arial"/>
              <a:sym typeface="Arial"/>
            </a:endParaRPr>
          </a:p>
          <a:p>
            <a:pPr marL="457200" marR="0" lvl="0" indent="-336550" algn="l" rtl="0">
              <a:lnSpc>
                <a:spcPct val="115000"/>
              </a:lnSpc>
              <a:spcBef>
                <a:spcPts val="0"/>
              </a:spcBef>
              <a:spcAft>
                <a:spcPts val="0"/>
              </a:spcAft>
              <a:buClr>
                <a:schemeClr val="dk1"/>
              </a:buClr>
              <a:buSzPts val="1700"/>
              <a:buFont typeface="Arial"/>
              <a:buChar char="●"/>
            </a:pPr>
            <a:r>
              <a:rPr lang="en-US" sz="1700" b="0" i="0" u="none" strike="noStrike" cap="none">
                <a:solidFill>
                  <a:schemeClr val="dk1"/>
                </a:solidFill>
                <a:latin typeface="Arial"/>
                <a:ea typeface="Arial"/>
                <a:cs typeface="Arial"/>
                <a:sym typeface="Arial"/>
              </a:rPr>
              <a:t>Moving from </a:t>
            </a:r>
            <a:r>
              <a:rPr lang="en-US" sz="1700" b="1" i="0" u="none" strike="noStrike" cap="none">
                <a:solidFill>
                  <a:schemeClr val="dk1"/>
                </a:solidFill>
                <a:latin typeface="Arial"/>
                <a:ea typeface="Arial"/>
                <a:cs typeface="Arial"/>
                <a:sym typeface="Arial"/>
              </a:rPr>
              <a:t>compliance </a:t>
            </a:r>
            <a:r>
              <a:rPr lang="en-US" sz="1700" b="0" i="0" u="none" strike="noStrike" cap="none">
                <a:solidFill>
                  <a:schemeClr val="dk1"/>
                </a:solidFill>
                <a:latin typeface="Arial"/>
                <a:ea typeface="Arial"/>
                <a:cs typeface="Arial"/>
                <a:sym typeface="Arial"/>
              </a:rPr>
              <a:t>to active student </a:t>
            </a:r>
            <a:r>
              <a:rPr lang="en-US" sz="1700" b="1" i="0" u="none" strike="noStrike" cap="none">
                <a:solidFill>
                  <a:schemeClr val="dk1"/>
                </a:solidFill>
                <a:latin typeface="Arial"/>
                <a:ea typeface="Arial"/>
                <a:cs typeface="Arial"/>
                <a:sym typeface="Arial"/>
              </a:rPr>
              <a:t>growth </a:t>
            </a:r>
            <a:r>
              <a:rPr lang="en-US" sz="1700" b="0" i="0" u="none" strike="noStrike" cap="none">
                <a:solidFill>
                  <a:schemeClr val="dk1"/>
                </a:solidFill>
                <a:latin typeface="Arial"/>
                <a:ea typeface="Arial"/>
                <a:cs typeface="Arial"/>
                <a:sym typeface="Arial"/>
              </a:rPr>
              <a:t>and school improvement.</a:t>
            </a:r>
            <a:endParaRPr sz="1700" b="0" i="0" u="none" strike="noStrike" cap="none">
              <a:solidFill>
                <a:schemeClr val="dk1"/>
              </a:solidFill>
              <a:latin typeface="Arial"/>
              <a:ea typeface="Arial"/>
              <a:cs typeface="Arial"/>
              <a:sym typeface="Arial"/>
            </a:endParaRPr>
          </a:p>
          <a:p>
            <a:pPr marL="457200" marR="0" lvl="0" indent="-336550" algn="l" rtl="0">
              <a:lnSpc>
                <a:spcPct val="115000"/>
              </a:lnSpc>
              <a:spcBef>
                <a:spcPts val="0"/>
              </a:spcBef>
              <a:spcAft>
                <a:spcPts val="0"/>
              </a:spcAft>
              <a:buClr>
                <a:schemeClr val="dk1"/>
              </a:buClr>
              <a:buSzPts val="1700"/>
              <a:buFont typeface="Arial"/>
              <a:buChar char="●"/>
            </a:pPr>
            <a:r>
              <a:rPr lang="en-US" sz="1700" b="0" i="0" u="none" strike="noStrike" cap="none">
                <a:solidFill>
                  <a:schemeClr val="dk1"/>
                </a:solidFill>
                <a:latin typeface="Arial"/>
                <a:ea typeface="Arial"/>
                <a:cs typeface="Arial"/>
                <a:sym typeface="Arial"/>
              </a:rPr>
              <a:t>Mandates a more </a:t>
            </a:r>
            <a:r>
              <a:rPr lang="en-US" sz="1700" b="1" i="0" u="none" strike="noStrike" cap="none">
                <a:solidFill>
                  <a:schemeClr val="dk1"/>
                </a:solidFill>
                <a:latin typeface="Arial"/>
                <a:ea typeface="Arial"/>
                <a:cs typeface="Arial"/>
                <a:sym typeface="Arial"/>
              </a:rPr>
              <a:t>collaborative</a:t>
            </a:r>
            <a:r>
              <a:rPr lang="en-US" sz="1700" b="0" i="0" u="none" strike="noStrike" cap="none">
                <a:solidFill>
                  <a:schemeClr val="dk1"/>
                </a:solidFill>
                <a:latin typeface="Arial"/>
                <a:ea typeface="Arial"/>
                <a:cs typeface="Arial"/>
                <a:sym typeface="Arial"/>
              </a:rPr>
              <a:t>, deep-dive approach to analyzing special education data.</a:t>
            </a:r>
            <a:endParaRPr sz="1700" b="0" i="0" u="none" strike="noStrike" cap="none">
              <a:solidFill>
                <a:schemeClr val="dk1"/>
              </a:solidFill>
              <a:latin typeface="Arial"/>
              <a:ea typeface="Arial"/>
              <a:cs typeface="Arial"/>
              <a:sym typeface="Arial"/>
            </a:endParaRPr>
          </a:p>
          <a:p>
            <a:pPr marL="457200" marR="0" lvl="0" indent="-336550" algn="l" rtl="0">
              <a:lnSpc>
                <a:spcPct val="115000"/>
              </a:lnSpc>
              <a:spcBef>
                <a:spcPts val="0"/>
              </a:spcBef>
              <a:spcAft>
                <a:spcPts val="0"/>
              </a:spcAft>
              <a:buClr>
                <a:schemeClr val="dk1"/>
              </a:buClr>
              <a:buSzPts val="1700"/>
              <a:buFont typeface="Arial"/>
              <a:buChar char="●"/>
            </a:pPr>
            <a:r>
              <a:rPr lang="en-US" sz="1700" b="0" i="0" u="none" strike="noStrike" cap="none">
                <a:solidFill>
                  <a:schemeClr val="dk1"/>
                </a:solidFill>
                <a:latin typeface="Arial"/>
                <a:ea typeface="Arial"/>
                <a:cs typeface="Arial"/>
                <a:sym typeface="Arial"/>
              </a:rPr>
              <a:t>Arkansas moved from </a:t>
            </a:r>
            <a:r>
              <a:rPr lang="en-US" sz="1700" b="1" i="0" u="none" strike="noStrike" cap="none">
                <a:solidFill>
                  <a:schemeClr val="dk1"/>
                </a:solidFill>
                <a:latin typeface="Arial"/>
                <a:ea typeface="Arial"/>
                <a:cs typeface="Arial"/>
                <a:sym typeface="Arial"/>
              </a:rPr>
              <a:t>43rd to 36th</a:t>
            </a:r>
            <a:r>
              <a:rPr lang="en-US" sz="1700" b="0" i="0" u="none" strike="noStrike" cap="none">
                <a:solidFill>
                  <a:schemeClr val="dk1"/>
                </a:solidFill>
                <a:latin typeface="Arial"/>
                <a:ea typeface="Arial"/>
                <a:cs typeface="Arial"/>
                <a:sym typeface="Arial"/>
              </a:rPr>
              <a:t> in education rankings, a direct result of the collective effort and the LEARNS framework.</a:t>
            </a:r>
            <a:endParaRPr sz="1700" b="0" i="0" u="none" strike="noStrike" cap="none">
              <a:solidFill>
                <a:schemeClr val="dk1"/>
              </a:solidFill>
              <a:latin typeface="Arial"/>
              <a:ea typeface="Arial"/>
              <a:cs typeface="Arial"/>
              <a:sym typeface="Arial"/>
            </a:endParaRPr>
          </a:p>
          <a:p>
            <a:pPr marL="457200" marR="0" lvl="0" indent="-336550" algn="l" rtl="0">
              <a:lnSpc>
                <a:spcPct val="115000"/>
              </a:lnSpc>
              <a:spcBef>
                <a:spcPts val="0"/>
              </a:spcBef>
              <a:spcAft>
                <a:spcPts val="0"/>
              </a:spcAft>
              <a:buClr>
                <a:schemeClr val="dk1"/>
              </a:buClr>
              <a:buSzPts val="1700"/>
              <a:buFont typeface="Arial"/>
              <a:buChar char="●"/>
            </a:pPr>
            <a:r>
              <a:rPr lang="en-US" sz="1700" b="1" i="0" u="none" strike="noStrike" cap="none">
                <a:solidFill>
                  <a:schemeClr val="dk1"/>
                </a:solidFill>
                <a:latin typeface="Arial"/>
                <a:ea typeface="Arial"/>
                <a:cs typeface="Arial"/>
                <a:sym typeface="Arial"/>
              </a:rPr>
              <a:t>A Call to Action:</a:t>
            </a:r>
            <a:r>
              <a:rPr lang="en-US" sz="1700" b="0" i="0" u="none" strike="noStrike" cap="none">
                <a:solidFill>
                  <a:schemeClr val="dk1"/>
                </a:solidFill>
                <a:latin typeface="Arial"/>
                <a:ea typeface="Arial"/>
                <a:cs typeface="Arial"/>
                <a:sym typeface="Arial"/>
              </a:rPr>
              <a:t> "It takes all of you." Success is driven by translating state-level policy into local-level improvement.</a:t>
            </a:r>
            <a:endParaRPr sz="1700" b="0" i="0" u="none" strike="noStrike" cap="none">
              <a:solidFill>
                <a:schemeClr val="dk1"/>
              </a:solidFill>
              <a:latin typeface="Arial"/>
              <a:ea typeface="Arial"/>
              <a:cs typeface="Arial"/>
              <a:sym typeface="Arial"/>
            </a:endParaRPr>
          </a:p>
        </p:txBody>
      </p:sp>
      <p:sp>
        <p:nvSpPr>
          <p:cNvPr id="193" name="Google Shape;193;p27"/>
          <p:cNvSpPr txBox="1"/>
          <p:nvPr/>
        </p:nvSpPr>
        <p:spPr>
          <a:xfrm>
            <a:off x="2326875" y="5713150"/>
            <a:ext cx="8307600" cy="7992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1200"/>
              </a:spcBef>
              <a:spcAft>
                <a:spcPts val="0"/>
              </a:spcAft>
              <a:buClr>
                <a:srgbClr val="FF0000"/>
              </a:buClr>
              <a:buSzPts val="1600"/>
              <a:buFont typeface="Arial"/>
              <a:buNone/>
            </a:pPr>
            <a:r>
              <a:rPr lang="en-US" sz="1600" b="0" i="0" u="none" strike="noStrike" cap="none">
                <a:solidFill>
                  <a:srgbClr val="FF0000"/>
                </a:solidFill>
                <a:latin typeface="Arial"/>
                <a:ea typeface="Arial"/>
                <a:cs typeface="Arial"/>
                <a:sym typeface="Arial"/>
              </a:rPr>
              <a:t>Shifting from "</a:t>
            </a:r>
            <a:r>
              <a:rPr lang="en-US" sz="1600" b="1" i="0" u="none" strike="noStrike" cap="none">
                <a:solidFill>
                  <a:srgbClr val="FF0000"/>
                </a:solidFill>
                <a:latin typeface="Arial"/>
                <a:ea typeface="Arial"/>
                <a:cs typeface="Arial"/>
                <a:sym typeface="Arial"/>
              </a:rPr>
              <a:t>what</a:t>
            </a:r>
            <a:r>
              <a:rPr lang="en-US" sz="1600" b="0" i="0" u="none" strike="noStrike" cap="none">
                <a:solidFill>
                  <a:srgbClr val="FF0000"/>
                </a:solidFill>
                <a:latin typeface="Arial"/>
                <a:ea typeface="Arial"/>
                <a:cs typeface="Arial"/>
                <a:sym typeface="Arial"/>
              </a:rPr>
              <a:t>" the law is to "</a:t>
            </a:r>
            <a:r>
              <a:rPr lang="en-US" sz="1600" b="1" i="0" u="none" strike="noStrike" cap="none">
                <a:solidFill>
                  <a:srgbClr val="FF0000"/>
                </a:solidFill>
                <a:latin typeface="Arial"/>
                <a:ea typeface="Arial"/>
                <a:cs typeface="Arial"/>
                <a:sym typeface="Arial"/>
              </a:rPr>
              <a:t>how</a:t>
            </a:r>
            <a:r>
              <a:rPr lang="en-US" sz="1600" b="0" i="0" u="none" strike="noStrike" cap="none">
                <a:solidFill>
                  <a:srgbClr val="FF0000"/>
                </a:solidFill>
                <a:latin typeface="Arial"/>
                <a:ea typeface="Arial"/>
                <a:cs typeface="Arial"/>
                <a:sym typeface="Arial"/>
              </a:rPr>
              <a:t>" districts implement it. </a:t>
            </a:r>
            <a:r>
              <a:rPr lang="en-US" sz="1600" b="1" i="0" u="none" strike="noStrike" cap="none">
                <a:solidFill>
                  <a:srgbClr val="FF0000"/>
                </a:solidFill>
                <a:latin typeface="Arial"/>
                <a:ea typeface="Arial"/>
                <a:cs typeface="Arial"/>
                <a:sym typeface="Arial"/>
              </a:rPr>
              <a:t>Data retreats</a:t>
            </a:r>
            <a:r>
              <a:rPr lang="en-US" sz="1600" b="0" i="0" u="none" strike="noStrike" cap="none">
                <a:solidFill>
                  <a:srgbClr val="FF0000"/>
                </a:solidFill>
                <a:latin typeface="Arial"/>
                <a:ea typeface="Arial"/>
                <a:cs typeface="Arial"/>
                <a:sym typeface="Arial"/>
              </a:rPr>
              <a:t> embody the LEARNS ideas by shifting from high-level summaries to focused work sessions.</a:t>
            </a:r>
            <a:endParaRPr sz="1600" b="0" i="0" u="none" strike="noStrike" cap="none">
              <a:solidFill>
                <a:srgbClr val="FF0000"/>
              </a:solidFill>
              <a:latin typeface="Arial"/>
              <a:ea typeface="Arial"/>
              <a:cs typeface="Arial"/>
              <a:sym typeface="Arial"/>
            </a:endParaRPr>
          </a:p>
          <a:p>
            <a:pPr marL="0" marR="0" lvl="0" indent="0" algn="l" rtl="0">
              <a:spcBef>
                <a:spcPts val="1200"/>
              </a:spcBef>
              <a:spcAft>
                <a:spcPts val="0"/>
              </a:spcAft>
              <a:buClr>
                <a:schemeClr val="dk1"/>
              </a:buClr>
              <a:buSzPts val="2800"/>
              <a:buFont typeface="Arial"/>
              <a:buNone/>
            </a:pPr>
            <a:endParaRPr sz="2800" b="0" i="0" u="none" strike="noStrike" cap="none">
              <a:solidFill>
                <a:srgbClr val="FF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Shape 197"/>
        <p:cNvGrpSpPr/>
        <p:nvPr/>
      </p:nvGrpSpPr>
      <p:grpSpPr>
        <a:xfrm>
          <a:off x="0" y="0"/>
          <a:ext cx="0" cy="0"/>
          <a:chOff x="0" y="0"/>
          <a:chExt cx="0" cy="0"/>
        </a:xfrm>
      </p:grpSpPr>
      <p:sp>
        <p:nvSpPr>
          <p:cNvPr id="198" name="Google Shape;198;p28"/>
          <p:cNvSpPr txBox="1">
            <a:spLocks noGrp="1"/>
          </p:cNvSpPr>
          <p:nvPr>
            <p:ph type="title"/>
          </p:nvPr>
        </p:nvSpPr>
        <p:spPr>
          <a:xfrm>
            <a:off x="1799505" y="365125"/>
            <a:ext cx="95544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a:t>Arkansas LEA Capacity Building Strategy and Approach </a:t>
            </a:r>
            <a:endParaRPr/>
          </a:p>
        </p:txBody>
      </p:sp>
      <p:sp>
        <p:nvSpPr>
          <p:cNvPr id="199" name="Google Shape;199;p28"/>
          <p:cNvSpPr txBox="1">
            <a:spLocks noGrp="1"/>
          </p:cNvSpPr>
          <p:nvPr>
            <p:ph type="body" idx="1"/>
          </p:nvPr>
        </p:nvSpPr>
        <p:spPr>
          <a:xfrm>
            <a:off x="1799500" y="2180477"/>
            <a:ext cx="5559600" cy="32031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1700" b="1"/>
              <a:t>R.I.S.E. Arkansas: Transforming Literacy Outcomes</a:t>
            </a:r>
            <a:endParaRPr sz="1700" b="1"/>
          </a:p>
          <a:p>
            <a:pPr marL="457200" lvl="0" indent="-336550" algn="l" rtl="0">
              <a:lnSpc>
                <a:spcPct val="90000"/>
              </a:lnSpc>
              <a:spcBef>
                <a:spcPts val="1200"/>
              </a:spcBef>
              <a:spcAft>
                <a:spcPts val="0"/>
              </a:spcAft>
              <a:buClr>
                <a:schemeClr val="dk1"/>
              </a:buClr>
              <a:buSzPts val="1700"/>
              <a:buChar char="●"/>
            </a:pPr>
            <a:r>
              <a:rPr lang="en-US" sz="1700" b="1"/>
              <a:t>The "L" in LEARNS:</a:t>
            </a:r>
            <a:r>
              <a:rPr lang="en-US" sz="1700"/>
              <a:t> As Governor Sanders noted, literacy is the foundation of the public school crisis; if we don’t address this, we won't improve schools.</a:t>
            </a:r>
            <a:endParaRPr sz="1700" b="1"/>
          </a:p>
          <a:p>
            <a:pPr marL="457200" lvl="0" indent="-336550" algn="l" rtl="0">
              <a:lnSpc>
                <a:spcPct val="115000"/>
              </a:lnSpc>
              <a:spcBef>
                <a:spcPts val="0"/>
              </a:spcBef>
              <a:spcAft>
                <a:spcPts val="0"/>
              </a:spcAft>
              <a:buClr>
                <a:schemeClr val="dk1"/>
              </a:buClr>
              <a:buSzPts val="1700"/>
              <a:buChar char="●"/>
            </a:pPr>
            <a:r>
              <a:rPr lang="en-US" sz="1700" b="1"/>
              <a:t>The Science of Reading focusing on  </a:t>
            </a:r>
            <a:r>
              <a:rPr lang="en-US" sz="1700"/>
              <a:t>evidence-based literacy instruction.</a:t>
            </a:r>
            <a:endParaRPr sz="1700"/>
          </a:p>
          <a:p>
            <a:pPr marL="457200" lvl="0" indent="-336550" algn="l" rtl="0">
              <a:lnSpc>
                <a:spcPct val="115000"/>
              </a:lnSpc>
              <a:spcBef>
                <a:spcPts val="0"/>
              </a:spcBef>
              <a:spcAft>
                <a:spcPts val="0"/>
              </a:spcAft>
              <a:buClr>
                <a:schemeClr val="dk1"/>
              </a:buClr>
              <a:buSzPts val="1700"/>
              <a:buChar char="●"/>
            </a:pPr>
            <a:r>
              <a:rPr lang="en-US" sz="1700" b="1"/>
              <a:t>120 literacy coaches</a:t>
            </a:r>
            <a:r>
              <a:rPr lang="en-US" sz="1700"/>
              <a:t> in districts and grant resources directly to their students who are currently below grade level.</a:t>
            </a:r>
            <a:endParaRPr sz="1700"/>
          </a:p>
          <a:p>
            <a:pPr marL="457200" lvl="0" indent="-336550" algn="l" rtl="0">
              <a:lnSpc>
                <a:spcPct val="115000"/>
              </a:lnSpc>
              <a:spcBef>
                <a:spcPts val="0"/>
              </a:spcBef>
              <a:spcAft>
                <a:spcPts val="0"/>
              </a:spcAft>
              <a:buClr>
                <a:schemeClr val="dk1"/>
              </a:buClr>
              <a:buSzPts val="1700"/>
              <a:buChar char="●"/>
            </a:pPr>
            <a:r>
              <a:rPr lang="en-US" sz="1700"/>
              <a:t>Direct-to-family literacy </a:t>
            </a:r>
            <a:r>
              <a:rPr lang="en-US" sz="1700" b="1"/>
              <a:t>tutoring grants</a:t>
            </a:r>
            <a:r>
              <a:rPr lang="en-US" sz="1700"/>
              <a:t>.</a:t>
            </a:r>
            <a:endParaRPr sz="1700"/>
          </a:p>
        </p:txBody>
      </p:sp>
      <p:sp>
        <p:nvSpPr>
          <p:cNvPr id="200" name="Google Shape;200;p28"/>
          <p:cNvSpPr txBox="1">
            <a:spLocks noGrp="1"/>
          </p:cNvSpPr>
          <p:nvPr>
            <p:ph type="sldNum" idx="12"/>
          </p:nvPr>
        </p:nvSpPr>
        <p:spPr>
          <a:xfrm>
            <a:off x="10915650" y="6356350"/>
            <a:ext cx="4383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200"/>
              <a:buFont typeface="Arial"/>
              <a:buNone/>
            </a:pPr>
            <a:fld id="{00000000-1234-1234-1234-123412341234}" type="slidenum">
              <a:rPr lang="en-US"/>
              <a:t>14</a:t>
            </a:fld>
            <a:endParaRPr/>
          </a:p>
        </p:txBody>
      </p:sp>
      <p:pic>
        <p:nvPicPr>
          <p:cNvPr id="201" name="Google Shape;201;p28">
            <a:hlinkClick r:id="rId3"/>
          </p:cNvPr>
          <p:cNvPicPr preferRelativeResize="0"/>
          <p:nvPr/>
        </p:nvPicPr>
        <p:blipFill rotWithShape="1">
          <a:blip r:embed="rId4">
            <a:alphaModFix/>
          </a:blip>
          <a:srcRect/>
          <a:stretch/>
        </p:blipFill>
        <p:spPr>
          <a:xfrm>
            <a:off x="8222225" y="2410427"/>
            <a:ext cx="2781300" cy="2743200"/>
          </a:xfrm>
          <a:prstGeom prst="rect">
            <a:avLst/>
          </a:prstGeom>
          <a:noFill/>
          <a:ln w="38100" cap="flat" cmpd="sng">
            <a:solidFill>
              <a:schemeClr val="dk2"/>
            </a:solidFill>
            <a:prstDash val="solid"/>
            <a:round/>
            <a:headEnd type="none" w="sm" len="sm"/>
            <a:tailEnd type="none" w="sm" len="sm"/>
          </a:ln>
        </p:spPr>
      </p:pic>
      <p:sp>
        <p:nvSpPr>
          <p:cNvPr id="202" name="Google Shape;202;p28"/>
          <p:cNvSpPr txBox="1"/>
          <p:nvPr/>
        </p:nvSpPr>
        <p:spPr>
          <a:xfrm>
            <a:off x="2681050" y="5603627"/>
            <a:ext cx="7791300" cy="6546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1200"/>
              </a:spcBef>
              <a:spcAft>
                <a:spcPts val="1200"/>
              </a:spcAft>
              <a:buClr>
                <a:srgbClr val="FF0000"/>
              </a:buClr>
              <a:buSzPts val="1800"/>
              <a:buFont typeface="Arial"/>
              <a:buNone/>
            </a:pPr>
            <a:r>
              <a:rPr lang="en-US" sz="1800" b="1" i="0" u="none" strike="noStrike" cap="none">
                <a:solidFill>
                  <a:srgbClr val="FF0000"/>
                </a:solidFill>
                <a:latin typeface="Arial"/>
                <a:ea typeface="Arial"/>
                <a:cs typeface="Arial"/>
                <a:sym typeface="Arial"/>
              </a:rPr>
              <a:t>2,700 additional students</a:t>
            </a:r>
            <a:r>
              <a:rPr lang="en-US" sz="1800" b="0" i="0" u="none" strike="noStrike" cap="none">
                <a:solidFill>
                  <a:srgbClr val="FF0000"/>
                </a:solidFill>
                <a:latin typeface="Arial"/>
                <a:ea typeface="Arial"/>
                <a:cs typeface="Arial"/>
                <a:sym typeface="Arial"/>
              </a:rPr>
              <a:t> reached or exceeded reading proficiency.</a:t>
            </a:r>
            <a:endParaRPr sz="3000" b="0" i="0" u="none" strike="noStrike" cap="none">
              <a:solidFill>
                <a:srgbClr val="FF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9"/>
          <p:cNvSpPr txBox="1">
            <a:spLocks noGrp="1"/>
          </p:cNvSpPr>
          <p:nvPr>
            <p:ph type="title"/>
          </p:nvPr>
        </p:nvSpPr>
        <p:spPr>
          <a:xfrm>
            <a:off x="1799505" y="365125"/>
            <a:ext cx="10015124"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a:t>State Systemic Improvement Plan (SSIP)</a:t>
            </a:r>
            <a:endParaRPr/>
          </a:p>
        </p:txBody>
      </p:sp>
      <p:sp>
        <p:nvSpPr>
          <p:cNvPr id="208" name="Google Shape;208;p29"/>
          <p:cNvSpPr txBox="1">
            <a:spLocks noGrp="1"/>
          </p:cNvSpPr>
          <p:nvPr>
            <p:ph type="body" idx="1"/>
          </p:nvPr>
        </p:nvSpPr>
        <p:spPr>
          <a:xfrm>
            <a:off x="1799500" y="2180477"/>
            <a:ext cx="9554450" cy="32031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None/>
            </a:pPr>
            <a:r>
              <a:rPr lang="en-US"/>
              <a:t>The State-identified Measurable Result (SiMR) for Arkansas is the percent of students with disabilities in grades 3-5, from targeted schools, whose value-added score in reading is moderate or high for the same subject and grade level in the state.</a:t>
            </a:r>
            <a:endParaRPr sz="1700"/>
          </a:p>
        </p:txBody>
      </p:sp>
      <p:sp>
        <p:nvSpPr>
          <p:cNvPr id="209" name="Google Shape;209;p29"/>
          <p:cNvSpPr txBox="1">
            <a:spLocks noGrp="1"/>
          </p:cNvSpPr>
          <p:nvPr>
            <p:ph type="sldNum" idx="12"/>
          </p:nvPr>
        </p:nvSpPr>
        <p:spPr>
          <a:xfrm>
            <a:off x="10915650" y="6356350"/>
            <a:ext cx="4383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200"/>
              <a:buFont typeface="Arial"/>
              <a:buNone/>
            </a:pPr>
            <a:fld id="{00000000-1234-1234-1234-123412341234}" type="slidenum">
              <a:rPr lang="en-US"/>
              <a:t>15</a:t>
            </a:fld>
            <a:endParaRPr/>
          </a:p>
        </p:txBody>
      </p:sp>
      <p:sp>
        <p:nvSpPr>
          <p:cNvPr id="210" name="Google Shape;210;p29"/>
          <p:cNvSpPr txBox="1"/>
          <p:nvPr/>
        </p:nvSpPr>
        <p:spPr>
          <a:xfrm>
            <a:off x="2681050" y="5603627"/>
            <a:ext cx="7791300" cy="6546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1200"/>
              </a:spcBef>
              <a:spcAft>
                <a:spcPts val="1200"/>
              </a:spcAft>
              <a:buClr>
                <a:schemeClr val="dk1"/>
              </a:buClr>
              <a:buSzPts val="3000"/>
              <a:buFont typeface="Arial"/>
              <a:buNone/>
            </a:pPr>
            <a:endParaRPr sz="3000" b="0" i="0" u="none" strike="noStrike" cap="none">
              <a:solidFill>
                <a:srgbClr val="FF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15"/>
        <p:cNvGrpSpPr/>
        <p:nvPr/>
      </p:nvGrpSpPr>
      <p:grpSpPr>
        <a:xfrm>
          <a:off x="0" y="0"/>
          <a:ext cx="0" cy="0"/>
          <a:chOff x="0" y="0"/>
          <a:chExt cx="0" cy="0"/>
        </a:xfrm>
      </p:grpSpPr>
      <p:sp>
        <p:nvSpPr>
          <p:cNvPr id="216" name="Google Shape;216;p30"/>
          <p:cNvSpPr/>
          <p:nvPr/>
        </p:nvSpPr>
        <p:spPr>
          <a:xfrm rot="5400000">
            <a:off x="9820304" y="0"/>
            <a:ext cx="2371800" cy="2371800"/>
          </a:xfrm>
          <a:prstGeom prst="diagStripe">
            <a:avLst>
              <a:gd name="adj" fmla="val 50000"/>
            </a:avLst>
          </a:prstGeom>
          <a:solidFill>
            <a:srgbClr val="EDFAF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17" name="Google Shape;217;p30"/>
          <p:cNvSpPr txBox="1"/>
          <p:nvPr/>
        </p:nvSpPr>
        <p:spPr>
          <a:xfrm rot="2700000">
            <a:off x="9620400" y="514953"/>
            <a:ext cx="3335140" cy="778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b="1">
                <a:solidFill>
                  <a:srgbClr val="198038"/>
                </a:solidFill>
                <a:latin typeface="Inter"/>
                <a:ea typeface="Inter"/>
                <a:cs typeface="Inter"/>
                <a:sym typeface="Inter"/>
              </a:rPr>
              <a:t>Do not edit</a:t>
            </a:r>
            <a:endParaRPr sz="1200" b="1">
              <a:solidFill>
                <a:srgbClr val="198038"/>
              </a:solidFill>
              <a:latin typeface="Inter"/>
              <a:ea typeface="Inter"/>
              <a:cs typeface="Inter"/>
              <a:sym typeface="Inter"/>
            </a:endParaRPr>
          </a:p>
          <a:p>
            <a:pPr marL="0" lvl="0" indent="0" algn="ctr" rtl="0">
              <a:spcBef>
                <a:spcPts val="0"/>
              </a:spcBef>
              <a:spcAft>
                <a:spcPts val="0"/>
              </a:spcAft>
              <a:buNone/>
            </a:pPr>
            <a:r>
              <a:rPr lang="en-US" sz="1200" u="sng">
                <a:solidFill>
                  <a:srgbClr val="198038"/>
                </a:solidFill>
                <a:latin typeface="Inter"/>
                <a:ea typeface="Inter"/>
                <a:cs typeface="Inter"/>
                <a:sym typeface="Inter"/>
                <a:hlinkClick r:id="rId3">
                  <a:extLst>
                    <a:ext uri="{A12FA001-AC4F-418D-AE19-62706E023703}">
                      <ahyp:hlinkClr xmlns:ahyp="http://schemas.microsoft.com/office/drawing/2018/hyperlinkcolor" val="tx"/>
                    </a:ext>
                  </a:extLst>
                </a:hlinkClick>
              </a:rPr>
              <a:t>How to change the design</a:t>
            </a:r>
            <a:endParaRPr sz="1200">
              <a:solidFill>
                <a:srgbClr val="198038"/>
              </a:solidFill>
              <a:latin typeface="Inter"/>
              <a:ea typeface="Inter"/>
              <a:cs typeface="Inter"/>
              <a:sym typeface="Inter"/>
            </a:endParaRPr>
          </a:p>
        </p:txBody>
      </p:sp>
      <p:pic>
        <p:nvPicPr>
          <p:cNvPr id="218" name="Google Shape;218;p30" descr="poll-type-id">
            <a:hlinkClick r:id="rId4"/>
          </p:cNvPr>
          <p:cNvPicPr preferRelativeResize="0"/>
          <p:nvPr/>
        </p:nvPicPr>
        <p:blipFill>
          <a:blip r:embed="rId5">
            <a:alphaModFix/>
          </a:blip>
          <a:stretch>
            <a:fillRect/>
          </a:stretch>
        </p:blipFill>
        <p:spPr>
          <a:xfrm>
            <a:off x="444693" y="1742703"/>
            <a:ext cx="2371697" cy="2371697"/>
          </a:xfrm>
          <a:prstGeom prst="rect">
            <a:avLst/>
          </a:prstGeom>
          <a:noFill/>
          <a:ln>
            <a:noFill/>
          </a:ln>
        </p:spPr>
      </p:pic>
      <p:sp>
        <p:nvSpPr>
          <p:cNvPr id="219" name="Google Shape;219;p30" descr="title-id"/>
          <p:cNvSpPr txBox="1"/>
          <p:nvPr/>
        </p:nvSpPr>
        <p:spPr>
          <a:xfrm>
            <a:off x="3112851" y="1760838"/>
            <a:ext cx="8486100" cy="2335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2400" b="1">
                <a:solidFill>
                  <a:srgbClr val="5B5B5B"/>
                </a:solidFill>
                <a:latin typeface="Inter"/>
                <a:ea typeface="Inter"/>
                <a:cs typeface="Inter"/>
                <a:sym typeface="Inter"/>
              </a:rPr>
              <a:t>In one word, what is the biggest challenge your district/state faces when using IDEA Part B data for decision-making?</a:t>
            </a:r>
            <a:endParaRPr sz="2400" b="1">
              <a:solidFill>
                <a:srgbClr val="5B5B5B"/>
              </a:solidFill>
              <a:latin typeface="Inter"/>
              <a:ea typeface="Inter"/>
              <a:cs typeface="Inter"/>
              <a:sym typeface="Inter"/>
            </a:endParaRPr>
          </a:p>
        </p:txBody>
      </p:sp>
      <p:sp>
        <p:nvSpPr>
          <p:cNvPr id="220" name="Google Shape;220;p30"/>
          <p:cNvSpPr/>
          <p:nvPr/>
        </p:nvSpPr>
        <p:spPr>
          <a:xfrm>
            <a:off x="0" y="5820032"/>
            <a:ext cx="12192000" cy="1038000"/>
          </a:xfrm>
          <a:prstGeom prst="rect">
            <a:avLst/>
          </a:prstGeom>
          <a:solidFill>
            <a:srgbClr val="19803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21" name="Google Shape;221;p30"/>
          <p:cNvSpPr txBox="1"/>
          <p:nvPr/>
        </p:nvSpPr>
        <p:spPr>
          <a:xfrm>
            <a:off x="741155" y="5820032"/>
            <a:ext cx="9264300" cy="1038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200">
                <a:solidFill>
                  <a:srgbClr val="FFFFFF"/>
                </a:solidFill>
                <a:latin typeface="Inter"/>
                <a:ea typeface="Inter"/>
                <a:cs typeface="Inter"/>
                <a:sym typeface="Inter"/>
              </a:rPr>
              <a:t>Presenting with animations, GIFs or speaker notes? Enable our </a:t>
            </a:r>
            <a:r>
              <a:rPr lang="en-US" sz="1200" u="sng">
                <a:solidFill>
                  <a:srgbClr val="FFFFFF"/>
                </a:solidFill>
                <a:latin typeface="Inter"/>
                <a:ea typeface="Inter"/>
                <a:cs typeface="Inter"/>
                <a:sym typeface="Inter"/>
                <a:hlinkClick r:id="rId6">
                  <a:extLst>
                    <a:ext uri="{A12FA001-AC4F-418D-AE19-62706E023703}">
                      <ahyp:hlinkClr xmlns:ahyp="http://schemas.microsoft.com/office/drawing/2018/hyperlinkcolor" val="tx"/>
                    </a:ext>
                  </a:extLst>
                </a:hlinkClick>
              </a:rPr>
              <a:t>Chrome extension</a:t>
            </a:r>
            <a:endParaRPr sz="1200">
              <a:solidFill>
                <a:srgbClr val="FFFFFF"/>
              </a:solidFill>
              <a:latin typeface="Inter"/>
              <a:ea typeface="Inter"/>
              <a:cs typeface="Inter"/>
              <a:sym typeface="Inter"/>
            </a:endParaRPr>
          </a:p>
        </p:txBody>
      </p:sp>
      <p:pic>
        <p:nvPicPr>
          <p:cNvPr id="222" name="Google Shape;222;p30"/>
          <p:cNvPicPr preferRelativeResize="0"/>
          <p:nvPr/>
        </p:nvPicPr>
        <p:blipFill>
          <a:blip r:embed="rId7">
            <a:alphaModFix/>
          </a:blip>
          <a:stretch>
            <a:fillRect/>
          </a:stretch>
        </p:blipFill>
        <p:spPr>
          <a:xfrm>
            <a:off x="296462" y="6190785"/>
            <a:ext cx="296462" cy="296462"/>
          </a:xfrm>
          <a:prstGeom prst="rect">
            <a:avLst/>
          </a:prstGeom>
          <a:noFill/>
          <a:ln>
            <a:noFill/>
          </a:ln>
        </p:spPr>
      </p:pic>
      <p:pic>
        <p:nvPicPr>
          <p:cNvPr id="223" name="Google Shape;223;p30" descr="logo-id">
            <a:hlinkClick r:id="rId8"/>
          </p:cNvPr>
          <p:cNvPicPr preferRelativeResize="0"/>
          <p:nvPr/>
        </p:nvPicPr>
        <p:blipFill>
          <a:blip r:embed="rId9">
            <a:alphaModFix/>
          </a:blip>
          <a:stretch>
            <a:fillRect/>
          </a:stretch>
        </p:blipFill>
        <p:spPr>
          <a:xfrm>
            <a:off x="10561459" y="5968439"/>
            <a:ext cx="1482310" cy="74115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Shape 227"/>
        <p:cNvGrpSpPr/>
        <p:nvPr/>
      </p:nvGrpSpPr>
      <p:grpSpPr>
        <a:xfrm>
          <a:off x="0" y="0"/>
          <a:ext cx="0" cy="0"/>
          <a:chOff x="0" y="0"/>
          <a:chExt cx="0" cy="0"/>
        </a:xfrm>
      </p:grpSpPr>
      <p:sp>
        <p:nvSpPr>
          <p:cNvPr id="228" name="Google Shape;228;p31"/>
          <p:cNvSpPr txBox="1">
            <a:spLocks noGrp="1"/>
          </p:cNvSpPr>
          <p:nvPr>
            <p:ph type="title"/>
          </p:nvPr>
        </p:nvSpPr>
        <p:spPr>
          <a:xfrm>
            <a:off x="1799505" y="365125"/>
            <a:ext cx="95544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a:t>Arkansas LEA Capacity Building Strategy and Approach </a:t>
            </a:r>
            <a:endParaRPr/>
          </a:p>
        </p:txBody>
      </p:sp>
      <p:sp>
        <p:nvSpPr>
          <p:cNvPr id="229" name="Google Shape;229;p31"/>
          <p:cNvSpPr txBox="1">
            <a:spLocks noGrp="1"/>
          </p:cNvSpPr>
          <p:nvPr>
            <p:ph type="body" idx="1"/>
          </p:nvPr>
        </p:nvSpPr>
        <p:spPr>
          <a:xfrm>
            <a:off x="1799500" y="3434850"/>
            <a:ext cx="9554400" cy="2764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Clr>
                <a:schemeClr val="dk1"/>
              </a:buClr>
              <a:buSzPts val="1100"/>
              <a:buFont typeface="Arial"/>
              <a:buNone/>
            </a:pPr>
            <a:r>
              <a:rPr lang="en-US" sz="1700" b="1"/>
              <a:t>ATLAS (Arkansas Teaching &amp; Learning Assessment System) for statewide testing.</a:t>
            </a:r>
            <a:endParaRPr sz="1700" b="1"/>
          </a:p>
          <a:p>
            <a:pPr marL="457200" lvl="0" indent="-336550" algn="l" rtl="0">
              <a:lnSpc>
                <a:spcPct val="90000"/>
              </a:lnSpc>
              <a:spcBef>
                <a:spcPts val="1000"/>
              </a:spcBef>
              <a:spcAft>
                <a:spcPts val="0"/>
              </a:spcAft>
              <a:buClr>
                <a:schemeClr val="dk1"/>
              </a:buClr>
              <a:buSzPts val="1700"/>
              <a:buChar char="●"/>
            </a:pPr>
            <a:r>
              <a:rPr lang="en-US" sz="1700"/>
              <a:t>The portal provides immediate, transparent </a:t>
            </a:r>
            <a:r>
              <a:rPr lang="en-US" sz="1700" b="1"/>
              <a:t>access </a:t>
            </a:r>
            <a:r>
              <a:rPr lang="en-US" sz="1700"/>
              <a:t>to student performance metrics.</a:t>
            </a:r>
            <a:endParaRPr sz="1700"/>
          </a:p>
          <a:p>
            <a:pPr marL="914400" lvl="1" indent="-336550" algn="l" rtl="0">
              <a:lnSpc>
                <a:spcPct val="90000"/>
              </a:lnSpc>
              <a:spcBef>
                <a:spcPts val="0"/>
              </a:spcBef>
              <a:spcAft>
                <a:spcPts val="0"/>
              </a:spcAft>
              <a:buClr>
                <a:schemeClr val="dk1"/>
              </a:buClr>
              <a:buSzPts val="1700"/>
              <a:buChar char="○"/>
            </a:pPr>
            <a:r>
              <a:rPr lang="en-US" sz="1700"/>
              <a:t>View scores</a:t>
            </a:r>
            <a:endParaRPr sz="1700"/>
          </a:p>
          <a:p>
            <a:pPr marL="914400" lvl="1" indent="-336550" algn="l" rtl="0">
              <a:lnSpc>
                <a:spcPct val="90000"/>
              </a:lnSpc>
              <a:spcBef>
                <a:spcPts val="0"/>
              </a:spcBef>
              <a:spcAft>
                <a:spcPts val="0"/>
              </a:spcAft>
              <a:buClr>
                <a:schemeClr val="dk1"/>
              </a:buClr>
              <a:buSzPts val="1700"/>
              <a:buChar char="○"/>
            </a:pPr>
            <a:r>
              <a:rPr lang="en-US" sz="1700"/>
              <a:t>Identify specific areas for intervention</a:t>
            </a:r>
            <a:endParaRPr sz="1700"/>
          </a:p>
          <a:p>
            <a:pPr marL="0" lvl="0" indent="0" algn="l" rtl="0">
              <a:lnSpc>
                <a:spcPct val="90000"/>
              </a:lnSpc>
              <a:spcBef>
                <a:spcPts val="1000"/>
              </a:spcBef>
              <a:spcAft>
                <a:spcPts val="0"/>
              </a:spcAft>
              <a:buClr>
                <a:schemeClr val="dk1"/>
              </a:buClr>
              <a:buSzPts val="1700"/>
              <a:buNone/>
            </a:pPr>
            <a:r>
              <a:rPr lang="en-US" sz="1700"/>
              <a:t>During the data retreats, participants </a:t>
            </a:r>
            <a:r>
              <a:rPr lang="en-US" sz="1700" b="1"/>
              <a:t>logged into ATLAS </a:t>
            </a:r>
            <a:r>
              <a:rPr lang="en-US" sz="1700"/>
              <a:t>to </a:t>
            </a:r>
            <a:endParaRPr sz="1700"/>
          </a:p>
          <a:p>
            <a:pPr marL="457200" lvl="0" indent="-336550" algn="l" rtl="0">
              <a:lnSpc>
                <a:spcPct val="90000"/>
              </a:lnSpc>
              <a:spcBef>
                <a:spcPts val="1000"/>
              </a:spcBef>
              <a:spcAft>
                <a:spcPts val="0"/>
              </a:spcAft>
              <a:buClr>
                <a:schemeClr val="dk1"/>
              </a:buClr>
              <a:buSzPts val="1700"/>
              <a:buChar char="●"/>
            </a:pPr>
            <a:r>
              <a:rPr lang="en-US" sz="1700"/>
              <a:t>research trends for indicator 3 district APR </a:t>
            </a:r>
            <a:endParaRPr sz="1700"/>
          </a:p>
          <a:p>
            <a:pPr marL="457200" lvl="0" indent="-336550" algn="l" rtl="0">
              <a:lnSpc>
                <a:spcPct val="90000"/>
              </a:lnSpc>
              <a:spcBef>
                <a:spcPts val="0"/>
              </a:spcBef>
              <a:spcAft>
                <a:spcPts val="0"/>
              </a:spcAft>
              <a:buClr>
                <a:schemeClr val="dk1"/>
              </a:buClr>
              <a:buSzPts val="1700"/>
              <a:buChar char="●"/>
            </a:pPr>
            <a:r>
              <a:rPr lang="en-US" sz="1700"/>
              <a:t>connect site-specific improvements and individualized education programs.</a:t>
            </a:r>
            <a:endParaRPr sz="1700"/>
          </a:p>
        </p:txBody>
      </p:sp>
      <p:sp>
        <p:nvSpPr>
          <p:cNvPr id="230" name="Google Shape;230;p31"/>
          <p:cNvSpPr txBox="1">
            <a:spLocks noGrp="1"/>
          </p:cNvSpPr>
          <p:nvPr>
            <p:ph type="sldNum" idx="12"/>
          </p:nvPr>
        </p:nvSpPr>
        <p:spPr>
          <a:xfrm>
            <a:off x="10915650" y="6356350"/>
            <a:ext cx="4383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200"/>
              <a:buFont typeface="Arial"/>
              <a:buNone/>
            </a:pPr>
            <a:fld id="{00000000-1234-1234-1234-123412341234}" type="slidenum">
              <a:rPr lang="en-US"/>
              <a:t>17</a:t>
            </a:fld>
            <a:endParaRPr/>
          </a:p>
        </p:txBody>
      </p:sp>
      <p:pic>
        <p:nvPicPr>
          <p:cNvPr id="231" name="Google Shape;231;p31"/>
          <p:cNvPicPr preferRelativeResize="0"/>
          <p:nvPr/>
        </p:nvPicPr>
        <p:blipFill rotWithShape="1">
          <a:blip r:embed="rId3">
            <a:alphaModFix/>
          </a:blip>
          <a:srcRect/>
          <a:stretch/>
        </p:blipFill>
        <p:spPr>
          <a:xfrm>
            <a:off x="3567100" y="1838913"/>
            <a:ext cx="5057775" cy="1133475"/>
          </a:xfrm>
          <a:prstGeom prst="rect">
            <a:avLst/>
          </a:prstGeom>
          <a:noFill/>
          <a:ln w="38100" cap="flat" cmpd="sng">
            <a:solidFill>
              <a:schemeClr val="dk2"/>
            </a:solidFill>
            <a:prstDash val="solid"/>
            <a:round/>
            <a:headEnd type="none" w="sm" len="sm"/>
            <a:tailEnd type="none" w="sm" len="sm"/>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2"/>
          <p:cNvSpPr txBox="1">
            <a:spLocks noGrp="1"/>
          </p:cNvSpPr>
          <p:nvPr>
            <p:ph type="title"/>
          </p:nvPr>
        </p:nvSpPr>
        <p:spPr>
          <a:xfrm>
            <a:off x="1799505" y="365125"/>
            <a:ext cx="95544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a:t>Arkansas LEA Capacity Building Strategy and Approach </a:t>
            </a:r>
            <a:endParaRPr/>
          </a:p>
        </p:txBody>
      </p:sp>
      <p:sp>
        <p:nvSpPr>
          <p:cNvPr id="237" name="Google Shape;237;p32"/>
          <p:cNvSpPr txBox="1">
            <a:spLocks noGrp="1"/>
          </p:cNvSpPr>
          <p:nvPr>
            <p:ph type="body" idx="1"/>
          </p:nvPr>
        </p:nvSpPr>
        <p:spPr>
          <a:xfrm>
            <a:off x="1799504" y="1847850"/>
            <a:ext cx="9554400" cy="4351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Clr>
                <a:schemeClr val="dk1"/>
              </a:buClr>
              <a:buSzPts val="2800"/>
              <a:buNone/>
            </a:pPr>
            <a:endParaRPr b="1"/>
          </a:p>
          <a:p>
            <a:pPr marL="0" lvl="0" indent="0" algn="l" rtl="0">
              <a:lnSpc>
                <a:spcPct val="90000"/>
              </a:lnSpc>
              <a:spcBef>
                <a:spcPts val="1000"/>
              </a:spcBef>
              <a:spcAft>
                <a:spcPts val="0"/>
              </a:spcAft>
              <a:buClr>
                <a:schemeClr val="dk1"/>
              </a:buClr>
              <a:buSzPts val="2800"/>
              <a:buNone/>
            </a:pPr>
            <a:r>
              <a:rPr lang="en-US" b="1"/>
              <a:t>Spring </a:t>
            </a:r>
            <a:r>
              <a:rPr lang="en-US" b="1">
                <a:solidFill>
                  <a:srgbClr val="FF0000"/>
                </a:solidFill>
              </a:rPr>
              <a:t>2025</a:t>
            </a:r>
            <a:r>
              <a:rPr lang="en-US" b="1"/>
              <a:t> data summits:</a:t>
            </a:r>
            <a:endParaRPr b="1"/>
          </a:p>
          <a:p>
            <a:pPr marL="457200" lvl="0" indent="-342900" algn="l" rtl="0">
              <a:lnSpc>
                <a:spcPct val="115000"/>
              </a:lnSpc>
              <a:spcBef>
                <a:spcPts val="1000"/>
              </a:spcBef>
              <a:spcAft>
                <a:spcPts val="0"/>
              </a:spcAft>
              <a:buClr>
                <a:schemeClr val="dk1"/>
              </a:buClr>
              <a:buSzPts val="1800"/>
              <a:buChar char="●"/>
            </a:pPr>
            <a:r>
              <a:rPr lang="en-US"/>
              <a:t>Day after Sig Dispro conference</a:t>
            </a:r>
            <a:endParaRPr/>
          </a:p>
          <a:p>
            <a:pPr marL="457200" lvl="0" indent="-342900" algn="l" rtl="0">
              <a:lnSpc>
                <a:spcPct val="115000"/>
              </a:lnSpc>
              <a:spcBef>
                <a:spcPts val="0"/>
              </a:spcBef>
              <a:spcAft>
                <a:spcPts val="0"/>
              </a:spcAft>
              <a:buClr>
                <a:schemeClr val="dk1"/>
              </a:buClr>
              <a:buSzPts val="1800"/>
              <a:buChar char="●"/>
            </a:pPr>
            <a:r>
              <a:rPr lang="en-US"/>
              <a:t>All day session </a:t>
            </a:r>
            <a:endParaRPr/>
          </a:p>
          <a:p>
            <a:pPr marL="457200" lvl="0" indent="-342900" algn="l" rtl="0">
              <a:lnSpc>
                <a:spcPct val="115000"/>
              </a:lnSpc>
              <a:spcBef>
                <a:spcPts val="0"/>
              </a:spcBef>
              <a:spcAft>
                <a:spcPts val="0"/>
              </a:spcAft>
              <a:buClr>
                <a:schemeClr val="dk1"/>
              </a:buClr>
              <a:buSzPts val="1800"/>
              <a:buChar char="●"/>
            </a:pPr>
            <a:r>
              <a:rPr lang="en-US"/>
              <a:t>Morning was Kahoot of eSchool </a:t>
            </a:r>
            <a:endParaRPr/>
          </a:p>
          <a:p>
            <a:pPr marL="457200" lvl="0" indent="-342900" algn="l" rtl="0">
              <a:lnSpc>
                <a:spcPct val="115000"/>
              </a:lnSpc>
              <a:spcBef>
                <a:spcPts val="0"/>
              </a:spcBef>
              <a:spcAft>
                <a:spcPts val="0"/>
              </a:spcAft>
              <a:buClr>
                <a:schemeClr val="dk1"/>
              </a:buClr>
              <a:buSzPts val="1800"/>
              <a:buChar char="●"/>
            </a:pPr>
            <a:r>
              <a:rPr lang="en-US"/>
              <a:t>Afternoon was data vi</a:t>
            </a:r>
            <a:r>
              <a:rPr lang="en-US" b="1"/>
              <a:t>s</a:t>
            </a:r>
            <a:r>
              <a:rPr lang="en-US"/>
              <a:t>ualization</a:t>
            </a:r>
            <a:endParaRPr>
              <a:highlight>
                <a:srgbClr val="FFFF00"/>
              </a:highlight>
            </a:endParaRPr>
          </a:p>
        </p:txBody>
      </p:sp>
      <p:sp>
        <p:nvSpPr>
          <p:cNvPr id="238" name="Google Shape;238;p32"/>
          <p:cNvSpPr txBox="1">
            <a:spLocks noGrp="1"/>
          </p:cNvSpPr>
          <p:nvPr>
            <p:ph type="sldNum" idx="12"/>
          </p:nvPr>
        </p:nvSpPr>
        <p:spPr>
          <a:xfrm>
            <a:off x="10915650" y="6356350"/>
            <a:ext cx="4383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200"/>
              <a:buFont typeface="Arial"/>
              <a:buNone/>
            </a:pPr>
            <a:fld id="{00000000-1234-1234-1234-123412341234}" type="slidenum">
              <a:rPr lang="en-US"/>
              <a:t>18</a:t>
            </a:fld>
            <a:endParaRPr/>
          </a:p>
        </p:txBody>
      </p:sp>
      <p:pic>
        <p:nvPicPr>
          <p:cNvPr id="239" name="Google Shape;239;p32"/>
          <p:cNvPicPr preferRelativeResize="0"/>
          <p:nvPr/>
        </p:nvPicPr>
        <p:blipFill rotWithShape="1">
          <a:blip r:embed="rId3">
            <a:alphaModFix/>
          </a:blip>
          <a:srcRect/>
          <a:stretch/>
        </p:blipFill>
        <p:spPr>
          <a:xfrm>
            <a:off x="8839675" y="2847925"/>
            <a:ext cx="2857500" cy="1600200"/>
          </a:xfrm>
          <a:prstGeom prst="rect">
            <a:avLst/>
          </a:prstGeom>
          <a:noFill/>
          <a:ln w="38100" cap="flat" cmpd="sng">
            <a:solidFill>
              <a:schemeClr val="dk2"/>
            </a:solidFill>
            <a:prstDash val="solid"/>
            <a:round/>
            <a:headEnd type="none" w="sm" len="sm"/>
            <a:tailEnd type="none" w="sm" len="sm"/>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3"/>
          <p:cNvSpPr txBox="1">
            <a:spLocks noGrp="1"/>
          </p:cNvSpPr>
          <p:nvPr>
            <p:ph type="title"/>
          </p:nvPr>
        </p:nvSpPr>
        <p:spPr>
          <a:xfrm>
            <a:off x="1799505" y="365125"/>
            <a:ext cx="95544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a:t>Arkansas LEA Capacity Building Strategy and Approach </a:t>
            </a:r>
            <a:endParaRPr/>
          </a:p>
        </p:txBody>
      </p:sp>
      <p:sp>
        <p:nvSpPr>
          <p:cNvPr id="245" name="Google Shape;245;p33"/>
          <p:cNvSpPr txBox="1">
            <a:spLocks noGrp="1"/>
          </p:cNvSpPr>
          <p:nvPr>
            <p:ph type="body" idx="1"/>
          </p:nvPr>
        </p:nvSpPr>
        <p:spPr>
          <a:xfrm>
            <a:off x="1799500" y="1847850"/>
            <a:ext cx="9554400" cy="4728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Clr>
                <a:schemeClr val="dk1"/>
              </a:buClr>
              <a:buSzPts val="2400"/>
              <a:buNone/>
            </a:pPr>
            <a:r>
              <a:rPr lang="en-US" sz="2400" b="1"/>
              <a:t>Feedback from the </a:t>
            </a:r>
            <a:r>
              <a:rPr lang="en-US" sz="2400" b="1">
                <a:solidFill>
                  <a:srgbClr val="FF0000"/>
                </a:solidFill>
              </a:rPr>
              <a:t>2025</a:t>
            </a:r>
            <a:r>
              <a:rPr lang="en-US" sz="2400" b="1"/>
              <a:t> Data Summit</a:t>
            </a:r>
            <a:endParaRPr sz="2400" b="1"/>
          </a:p>
          <a:p>
            <a:pPr marL="457200" lvl="0" indent="-327025" algn="l" rtl="0">
              <a:lnSpc>
                <a:spcPct val="115000"/>
              </a:lnSpc>
              <a:spcBef>
                <a:spcPts val="1100"/>
              </a:spcBef>
              <a:spcAft>
                <a:spcPts val="0"/>
              </a:spcAft>
              <a:buClr>
                <a:schemeClr val="dk1"/>
              </a:buClr>
              <a:buSzPts val="1550"/>
              <a:buChar char="●"/>
            </a:pPr>
            <a:r>
              <a:rPr lang="en-US" sz="1550"/>
              <a:t>Requests for </a:t>
            </a:r>
            <a:r>
              <a:rPr lang="en-US" sz="1550" b="1">
                <a:solidFill>
                  <a:srgbClr val="FF0000"/>
                </a:solidFill>
              </a:rPr>
              <a:t>format change</a:t>
            </a:r>
            <a:r>
              <a:rPr lang="en-US" sz="1550"/>
              <a:t>:</a:t>
            </a:r>
            <a:endParaRPr sz="1550"/>
          </a:p>
          <a:p>
            <a:pPr marL="914400" lvl="1" indent="-327025" algn="l" rtl="0">
              <a:lnSpc>
                <a:spcPct val="115000"/>
              </a:lnSpc>
              <a:spcBef>
                <a:spcPts val="0"/>
              </a:spcBef>
              <a:spcAft>
                <a:spcPts val="0"/>
              </a:spcAft>
              <a:buClr>
                <a:schemeClr val="dk1"/>
              </a:buClr>
              <a:buSzPts val="1550"/>
              <a:buChar char="○"/>
            </a:pPr>
            <a:r>
              <a:rPr lang="en-US" sz="1550" b="1"/>
              <a:t>Introductory sessions</a:t>
            </a:r>
            <a:r>
              <a:rPr lang="en-US" sz="1550"/>
              <a:t> for new administrators and data staff</a:t>
            </a:r>
            <a:endParaRPr sz="1550"/>
          </a:p>
          <a:p>
            <a:pPr marL="914400" lvl="1" indent="-327025" algn="l" rtl="0">
              <a:lnSpc>
                <a:spcPct val="115000"/>
              </a:lnSpc>
              <a:spcBef>
                <a:spcPts val="0"/>
              </a:spcBef>
              <a:spcAft>
                <a:spcPts val="0"/>
              </a:spcAft>
              <a:buClr>
                <a:schemeClr val="dk1"/>
              </a:buClr>
              <a:buSzPts val="1550"/>
              <a:buChar char="○"/>
            </a:pPr>
            <a:r>
              <a:rPr lang="en-US" sz="1550"/>
              <a:t>More hands‑on, LEA‑specific work time</a:t>
            </a:r>
            <a:endParaRPr sz="1550"/>
          </a:p>
          <a:p>
            <a:pPr marL="914400" lvl="1" indent="-327025" algn="l" rtl="0">
              <a:lnSpc>
                <a:spcPct val="115000"/>
              </a:lnSpc>
              <a:spcBef>
                <a:spcPts val="0"/>
              </a:spcBef>
              <a:spcAft>
                <a:spcPts val="0"/>
              </a:spcAft>
              <a:buClr>
                <a:schemeClr val="dk1"/>
              </a:buClr>
              <a:buSzPts val="1550"/>
              <a:buChar char="○"/>
            </a:pPr>
            <a:r>
              <a:rPr lang="en-US" sz="1550" b="1"/>
              <a:t>Deeper </a:t>
            </a:r>
            <a:r>
              <a:rPr lang="en-US" sz="1550"/>
              <a:t>dives into </a:t>
            </a:r>
            <a:r>
              <a:rPr lang="en-US" sz="1550" b="1"/>
              <a:t>fewer </a:t>
            </a:r>
            <a:r>
              <a:rPr lang="en-US" sz="1550"/>
              <a:t>topics</a:t>
            </a:r>
            <a:endParaRPr sz="1550"/>
          </a:p>
          <a:p>
            <a:pPr marL="914400" lvl="1" indent="-327025" algn="l" rtl="0">
              <a:lnSpc>
                <a:spcPct val="115000"/>
              </a:lnSpc>
              <a:spcBef>
                <a:spcPts val="0"/>
              </a:spcBef>
              <a:spcAft>
                <a:spcPts val="0"/>
              </a:spcAft>
              <a:buClr>
                <a:schemeClr val="dk1"/>
              </a:buClr>
              <a:buSzPts val="1550"/>
              <a:buChar char="○"/>
            </a:pPr>
            <a:r>
              <a:rPr lang="en-US" sz="1550"/>
              <a:t>Less time on games (e.g., Kahoot)</a:t>
            </a:r>
            <a:endParaRPr sz="1550"/>
          </a:p>
          <a:p>
            <a:pPr marL="457200" lvl="0" indent="-327025" algn="l" rtl="0">
              <a:lnSpc>
                <a:spcPct val="142857"/>
              </a:lnSpc>
              <a:spcBef>
                <a:spcPts val="0"/>
              </a:spcBef>
              <a:spcAft>
                <a:spcPts val="0"/>
              </a:spcAft>
              <a:buClr>
                <a:schemeClr val="dk1"/>
              </a:buClr>
              <a:buSzPts val="1550"/>
              <a:buChar char="●"/>
            </a:pPr>
            <a:r>
              <a:rPr lang="en-US" sz="1550"/>
              <a:t>Requested </a:t>
            </a:r>
            <a:r>
              <a:rPr lang="en-US" sz="1550" b="1">
                <a:solidFill>
                  <a:srgbClr val="FF0000"/>
                </a:solidFill>
              </a:rPr>
              <a:t>future topics</a:t>
            </a:r>
            <a:r>
              <a:rPr lang="en-US" sz="1550"/>
              <a:t> include:</a:t>
            </a:r>
            <a:endParaRPr sz="1550"/>
          </a:p>
          <a:p>
            <a:pPr marL="914400" lvl="1" indent="-327025" algn="l" rtl="0">
              <a:lnSpc>
                <a:spcPct val="115000"/>
              </a:lnSpc>
              <a:spcBef>
                <a:spcPts val="0"/>
              </a:spcBef>
              <a:spcAft>
                <a:spcPts val="0"/>
              </a:spcAft>
              <a:buClr>
                <a:schemeClr val="dk1"/>
              </a:buClr>
              <a:buSzPts val="1550"/>
              <a:buFont typeface="Arial"/>
              <a:buChar char="○"/>
            </a:pPr>
            <a:r>
              <a:rPr lang="en-US" sz="1550"/>
              <a:t>Explore </a:t>
            </a:r>
            <a:r>
              <a:rPr lang="en-US" sz="1550" b="1"/>
              <a:t>their own district or LEA‑specific data</a:t>
            </a:r>
            <a:endParaRPr sz="1550" b="1"/>
          </a:p>
          <a:p>
            <a:pPr marL="914400" lvl="1" indent="-327025" algn="l" rtl="0">
              <a:lnSpc>
                <a:spcPct val="115000"/>
              </a:lnSpc>
              <a:spcBef>
                <a:spcPts val="0"/>
              </a:spcBef>
              <a:spcAft>
                <a:spcPts val="0"/>
              </a:spcAft>
              <a:buClr>
                <a:schemeClr val="dk1"/>
              </a:buClr>
              <a:buSzPts val="1550"/>
              <a:buFont typeface="Arial"/>
              <a:buChar char="○"/>
            </a:pPr>
            <a:r>
              <a:rPr lang="en-US" sz="1550"/>
              <a:t>Practice using </a:t>
            </a:r>
            <a:r>
              <a:rPr lang="en-US" sz="1550" b="1"/>
              <a:t>eSchool, MySPED, LEA Insights</a:t>
            </a:r>
            <a:endParaRPr sz="1550" b="1"/>
          </a:p>
          <a:p>
            <a:pPr marL="914400" lvl="1" indent="-327025" algn="l" rtl="0">
              <a:lnSpc>
                <a:spcPct val="115000"/>
              </a:lnSpc>
              <a:spcBef>
                <a:spcPts val="0"/>
              </a:spcBef>
              <a:spcAft>
                <a:spcPts val="0"/>
              </a:spcAft>
              <a:buClr>
                <a:schemeClr val="dk1"/>
              </a:buClr>
              <a:buSzPts val="1550"/>
              <a:buFont typeface="Arial"/>
              <a:buChar char="○"/>
            </a:pPr>
            <a:r>
              <a:rPr lang="en-US" sz="1550"/>
              <a:t>Disaggregating and using </a:t>
            </a:r>
            <a:r>
              <a:rPr lang="en-US" sz="1550" b="1"/>
              <a:t>Indicator 3 (Assessment) data</a:t>
            </a:r>
            <a:endParaRPr sz="1550" b="1"/>
          </a:p>
          <a:p>
            <a:pPr marL="457200" lvl="0" indent="-327025" algn="l" rtl="0">
              <a:lnSpc>
                <a:spcPct val="142857"/>
              </a:lnSpc>
              <a:spcBef>
                <a:spcPts val="0"/>
              </a:spcBef>
              <a:spcAft>
                <a:spcPts val="0"/>
              </a:spcAft>
              <a:buClr>
                <a:schemeClr val="dk1"/>
              </a:buClr>
              <a:buSzPts val="1550"/>
              <a:buChar char="●"/>
            </a:pPr>
            <a:r>
              <a:rPr lang="en-US" sz="1550"/>
              <a:t>Participants expressed </a:t>
            </a:r>
            <a:r>
              <a:rPr lang="en-US" sz="1550" b="1">
                <a:solidFill>
                  <a:srgbClr val="FF0000"/>
                </a:solidFill>
              </a:rPr>
              <a:t>frustration </a:t>
            </a:r>
            <a:r>
              <a:rPr lang="en-US" sz="1550"/>
              <a:t>with:</a:t>
            </a:r>
            <a:endParaRPr sz="1550"/>
          </a:p>
          <a:p>
            <a:pPr marL="914400" lvl="0" indent="-327025" algn="l" rtl="0">
              <a:lnSpc>
                <a:spcPct val="115000"/>
              </a:lnSpc>
              <a:spcBef>
                <a:spcPts val="0"/>
              </a:spcBef>
              <a:spcAft>
                <a:spcPts val="0"/>
              </a:spcAft>
              <a:buClr>
                <a:schemeClr val="dk1"/>
              </a:buClr>
              <a:buSzPts val="1550"/>
              <a:buChar char="●"/>
            </a:pPr>
            <a:r>
              <a:rPr lang="en-US" sz="1550"/>
              <a:t>Multiple, non‑integrated </a:t>
            </a:r>
            <a:r>
              <a:rPr lang="en-US" sz="1550" b="1"/>
              <a:t>data systems</a:t>
            </a:r>
            <a:endParaRPr sz="1550" b="1"/>
          </a:p>
          <a:p>
            <a:pPr marL="914400" lvl="0" indent="-327025" algn="l" rtl="0">
              <a:lnSpc>
                <a:spcPct val="115000"/>
              </a:lnSpc>
              <a:spcBef>
                <a:spcPts val="0"/>
              </a:spcBef>
              <a:spcAft>
                <a:spcPts val="0"/>
              </a:spcAft>
              <a:buClr>
                <a:schemeClr val="dk1"/>
              </a:buClr>
              <a:buSzPts val="1550"/>
              <a:buChar char="●"/>
            </a:pPr>
            <a:r>
              <a:rPr lang="en-US" sz="1550"/>
              <a:t>Desire for clearer guidance on:</a:t>
            </a:r>
            <a:endParaRPr sz="1550"/>
          </a:p>
          <a:p>
            <a:pPr marL="1371600" lvl="1" indent="-327025" algn="l" rtl="0">
              <a:lnSpc>
                <a:spcPct val="115000"/>
              </a:lnSpc>
              <a:spcBef>
                <a:spcPts val="0"/>
              </a:spcBef>
              <a:spcAft>
                <a:spcPts val="0"/>
              </a:spcAft>
              <a:buClr>
                <a:schemeClr val="dk1"/>
              </a:buClr>
              <a:buSzPts val="1550"/>
              <a:buChar char="○"/>
            </a:pPr>
            <a:r>
              <a:rPr lang="en-US" sz="1550" b="1"/>
              <a:t>How </a:t>
            </a:r>
            <a:r>
              <a:rPr lang="en-US" sz="1550"/>
              <a:t>systems connect</a:t>
            </a:r>
            <a:endParaRPr sz="1550"/>
          </a:p>
          <a:p>
            <a:pPr marL="1371600" lvl="1" indent="-327025" algn="l" rtl="0">
              <a:lnSpc>
                <a:spcPct val="115000"/>
              </a:lnSpc>
              <a:spcBef>
                <a:spcPts val="0"/>
              </a:spcBef>
              <a:spcAft>
                <a:spcPts val="0"/>
              </a:spcAft>
              <a:buClr>
                <a:schemeClr val="dk1"/>
              </a:buClr>
              <a:buSzPts val="1550"/>
              <a:buChar char="○"/>
            </a:pPr>
            <a:r>
              <a:rPr lang="en-US" sz="1550" b="1"/>
              <a:t>How </a:t>
            </a:r>
            <a:r>
              <a:rPr lang="en-US" sz="1550"/>
              <a:t>to streamline data sharing and reporting</a:t>
            </a:r>
            <a:endParaRPr sz="2900">
              <a:highlight>
                <a:srgbClr val="FFFF00"/>
              </a:highlight>
            </a:endParaRPr>
          </a:p>
        </p:txBody>
      </p:sp>
      <p:sp>
        <p:nvSpPr>
          <p:cNvPr id="246" name="Google Shape;246;p33"/>
          <p:cNvSpPr txBox="1">
            <a:spLocks noGrp="1"/>
          </p:cNvSpPr>
          <p:nvPr>
            <p:ph type="sldNum" idx="12"/>
          </p:nvPr>
        </p:nvSpPr>
        <p:spPr>
          <a:xfrm>
            <a:off x="10915650" y="6356350"/>
            <a:ext cx="4383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200"/>
              <a:buFont typeface="Arial"/>
              <a:buNone/>
            </a:pPr>
            <a:fld id="{00000000-1234-1234-1234-123412341234}" type="slidenum">
              <a:rPr lang="en-US"/>
              <a:t>19</a:t>
            </a:fld>
            <a:endParaRPr/>
          </a:p>
        </p:txBody>
      </p:sp>
      <p:pic>
        <p:nvPicPr>
          <p:cNvPr id="247" name="Google Shape;247;p33" descr="next (Provided by Getty Images)"/>
          <p:cNvPicPr preferRelativeResize="0"/>
          <p:nvPr/>
        </p:nvPicPr>
        <p:blipFill rotWithShape="1">
          <a:blip r:embed="rId3">
            <a:alphaModFix/>
          </a:blip>
          <a:srcRect/>
          <a:stretch/>
        </p:blipFill>
        <p:spPr>
          <a:xfrm>
            <a:off x="8956550" y="2634740"/>
            <a:ext cx="2777702" cy="2777702"/>
          </a:xfrm>
          <a:prstGeom prst="rect">
            <a:avLst/>
          </a:prstGeom>
          <a:noFill/>
          <a:ln w="38100" cap="flat" cmpd="sng">
            <a:solidFill>
              <a:schemeClr val="dk2"/>
            </a:solidFill>
            <a:prstDash val="solid"/>
            <a:round/>
            <a:headEnd type="none" w="sm" len="sm"/>
            <a:tailEnd type="none" w="sm" len="sm"/>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6"/>
          <p:cNvSpPr txBox="1">
            <a:spLocks noGrp="1"/>
          </p:cNvSpPr>
          <p:nvPr>
            <p:ph type="title"/>
          </p:nvPr>
        </p:nvSpPr>
        <p:spPr>
          <a:xfrm>
            <a:off x="1799505" y="365125"/>
            <a:ext cx="9554295"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a:t>Agenda</a:t>
            </a:r>
            <a:endParaRPr/>
          </a:p>
        </p:txBody>
      </p:sp>
      <p:sp>
        <p:nvSpPr>
          <p:cNvPr id="102" name="Google Shape;102;p16"/>
          <p:cNvSpPr txBox="1">
            <a:spLocks noGrp="1"/>
          </p:cNvSpPr>
          <p:nvPr>
            <p:ph type="body" idx="1"/>
          </p:nvPr>
        </p:nvSpPr>
        <p:spPr>
          <a:xfrm>
            <a:off x="1799504" y="1847850"/>
            <a:ext cx="9554296" cy="4351338"/>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dk1"/>
              </a:buClr>
              <a:buSzPts val="2800"/>
              <a:buChar char="•"/>
            </a:pPr>
            <a:r>
              <a:rPr lang="en-US"/>
              <a:t>Welcome/Introductions </a:t>
            </a:r>
            <a:endParaRPr/>
          </a:p>
          <a:p>
            <a:pPr marL="228600" lvl="0" indent="-228600" algn="l" rtl="0">
              <a:lnSpc>
                <a:spcPct val="90000"/>
              </a:lnSpc>
              <a:spcBef>
                <a:spcPts val="1000"/>
              </a:spcBef>
              <a:spcAft>
                <a:spcPts val="0"/>
              </a:spcAft>
              <a:buClr>
                <a:schemeClr val="dk1"/>
              </a:buClr>
              <a:buSzPts val="2800"/>
              <a:buChar char="•"/>
            </a:pPr>
            <a:r>
              <a:rPr lang="en-US"/>
              <a:t>Setting the Context:  Why Building Data Capacity at the LEA Level Matters</a:t>
            </a:r>
            <a:endParaRPr/>
          </a:p>
          <a:p>
            <a:pPr marL="228600" lvl="0" indent="-228600" algn="l" rtl="0">
              <a:lnSpc>
                <a:spcPct val="90000"/>
              </a:lnSpc>
              <a:spcBef>
                <a:spcPts val="1000"/>
              </a:spcBef>
              <a:spcAft>
                <a:spcPts val="0"/>
              </a:spcAft>
              <a:buClr>
                <a:schemeClr val="dk1"/>
              </a:buClr>
              <a:buSzPts val="2800"/>
              <a:buChar char="•"/>
            </a:pPr>
            <a:r>
              <a:rPr lang="en-US"/>
              <a:t>Arkansas LEA Capacity Building Strategy and Approach</a:t>
            </a:r>
            <a:endParaRPr/>
          </a:p>
          <a:p>
            <a:pPr marL="228600" lvl="0" indent="-228600" algn="l" rtl="0">
              <a:lnSpc>
                <a:spcPct val="90000"/>
              </a:lnSpc>
              <a:spcBef>
                <a:spcPts val="1000"/>
              </a:spcBef>
              <a:spcAft>
                <a:spcPts val="0"/>
              </a:spcAft>
              <a:buClr>
                <a:schemeClr val="dk1"/>
              </a:buClr>
              <a:buSzPts val="2800"/>
              <a:buChar char="•"/>
            </a:pPr>
            <a:r>
              <a:rPr lang="en-US"/>
              <a:t>Arkansas LEA Data Summits:  What happened? </a:t>
            </a:r>
            <a:endParaRPr/>
          </a:p>
          <a:p>
            <a:pPr marL="228600" lvl="0" indent="-228600" algn="l" rtl="0">
              <a:lnSpc>
                <a:spcPct val="90000"/>
              </a:lnSpc>
              <a:spcBef>
                <a:spcPts val="1000"/>
              </a:spcBef>
              <a:spcAft>
                <a:spcPts val="0"/>
              </a:spcAft>
              <a:buClr>
                <a:schemeClr val="dk1"/>
              </a:buClr>
              <a:buSzPts val="2800"/>
              <a:buChar char="•"/>
            </a:pPr>
            <a:r>
              <a:rPr lang="en-US"/>
              <a:t>Outcomes, Lessons Learned, and Impact</a:t>
            </a:r>
            <a:endParaRPr/>
          </a:p>
          <a:p>
            <a:pPr marL="228600" lvl="0" indent="-228600" algn="l" rtl="0">
              <a:lnSpc>
                <a:spcPct val="90000"/>
              </a:lnSpc>
              <a:spcBef>
                <a:spcPts val="1000"/>
              </a:spcBef>
              <a:spcAft>
                <a:spcPts val="0"/>
              </a:spcAft>
              <a:buClr>
                <a:schemeClr val="dk1"/>
              </a:buClr>
              <a:buSzPts val="2800"/>
              <a:buChar char="•"/>
            </a:pPr>
            <a:r>
              <a:rPr lang="en-US"/>
              <a:t>Application and Discussion</a:t>
            </a:r>
            <a:endParaRPr/>
          </a:p>
          <a:p>
            <a:pPr marL="228600" lvl="0" indent="-228600" algn="l" rtl="0">
              <a:lnSpc>
                <a:spcPct val="90000"/>
              </a:lnSpc>
              <a:spcBef>
                <a:spcPts val="1000"/>
              </a:spcBef>
              <a:spcAft>
                <a:spcPts val="0"/>
              </a:spcAft>
              <a:buClr>
                <a:schemeClr val="dk1"/>
              </a:buClr>
              <a:buSzPts val="2800"/>
              <a:buChar char="•"/>
            </a:pPr>
            <a:r>
              <a:rPr lang="en-US"/>
              <a:t>Conclusions</a:t>
            </a:r>
            <a:endParaRPr/>
          </a:p>
          <a:p>
            <a:pPr marL="228600" lvl="0" indent="-50800" algn="l" rtl="0">
              <a:lnSpc>
                <a:spcPct val="90000"/>
              </a:lnSpc>
              <a:spcBef>
                <a:spcPts val="1000"/>
              </a:spcBef>
              <a:spcAft>
                <a:spcPts val="0"/>
              </a:spcAft>
              <a:buClr>
                <a:schemeClr val="dk1"/>
              </a:buClr>
              <a:buSzPts val="2800"/>
              <a:buNone/>
            </a:pPr>
            <a:endParaRPr/>
          </a:p>
        </p:txBody>
      </p:sp>
      <p:sp>
        <p:nvSpPr>
          <p:cNvPr id="103" name="Google Shape;103;p16"/>
          <p:cNvSpPr txBox="1">
            <a:spLocks noGrp="1"/>
          </p:cNvSpPr>
          <p:nvPr>
            <p:ph type="sldNum" idx="12"/>
          </p:nvPr>
        </p:nvSpPr>
        <p:spPr>
          <a:xfrm>
            <a:off x="10915650" y="6356350"/>
            <a:ext cx="43815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4"/>
          <p:cNvSpPr txBox="1">
            <a:spLocks noGrp="1"/>
          </p:cNvSpPr>
          <p:nvPr>
            <p:ph type="title"/>
          </p:nvPr>
        </p:nvSpPr>
        <p:spPr>
          <a:xfrm>
            <a:off x="1799505" y="365125"/>
            <a:ext cx="95544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a:t>Arkansas LEA Data Summits:  </a:t>
            </a:r>
            <a:br>
              <a:rPr lang="en-US"/>
            </a:br>
            <a:r>
              <a:rPr lang="en-US"/>
              <a:t>What happened? </a:t>
            </a:r>
            <a:endParaRPr/>
          </a:p>
        </p:txBody>
      </p:sp>
      <p:sp>
        <p:nvSpPr>
          <p:cNvPr id="253" name="Google Shape;253;p34"/>
          <p:cNvSpPr txBox="1">
            <a:spLocks noGrp="1"/>
          </p:cNvSpPr>
          <p:nvPr>
            <p:ph type="body" idx="1"/>
          </p:nvPr>
        </p:nvSpPr>
        <p:spPr>
          <a:xfrm>
            <a:off x="1799500" y="1847850"/>
            <a:ext cx="9640200" cy="43512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1000"/>
              </a:spcBef>
              <a:spcAft>
                <a:spcPts val="0"/>
              </a:spcAft>
              <a:buClr>
                <a:schemeClr val="dk1"/>
              </a:buClr>
              <a:buSzPts val="2800"/>
              <a:buNone/>
            </a:pPr>
            <a:r>
              <a:rPr lang="en-US"/>
              <a:t>Spring 2026 </a:t>
            </a:r>
            <a:r>
              <a:rPr lang="en-US" b="1"/>
              <a:t>presurvey</a:t>
            </a:r>
            <a:r>
              <a:rPr lang="en-US"/>
              <a:t>:</a:t>
            </a:r>
            <a:endParaRPr/>
          </a:p>
          <a:p>
            <a:pPr marL="457200" lvl="0" indent="-342900" algn="l" rtl="0">
              <a:lnSpc>
                <a:spcPct val="90000"/>
              </a:lnSpc>
              <a:spcBef>
                <a:spcPts val="1000"/>
              </a:spcBef>
              <a:spcAft>
                <a:spcPts val="0"/>
              </a:spcAft>
              <a:buClr>
                <a:schemeClr val="dk1"/>
              </a:buClr>
              <a:buSzPts val="1800"/>
              <a:buChar char="●"/>
            </a:pPr>
            <a:r>
              <a:rPr lang="en-US"/>
              <a:t>Attendee challenges/concerns:</a:t>
            </a:r>
            <a:endParaRPr/>
          </a:p>
          <a:p>
            <a:pPr marL="914400" marR="0" lvl="1" indent="-342900" algn="l" rtl="0">
              <a:lnSpc>
                <a:spcPct val="90000"/>
              </a:lnSpc>
              <a:spcBef>
                <a:spcPts val="0"/>
              </a:spcBef>
              <a:spcAft>
                <a:spcPts val="0"/>
              </a:spcAft>
              <a:buClr>
                <a:schemeClr val="dk1"/>
              </a:buClr>
              <a:buSzPts val="1800"/>
              <a:buChar char="○"/>
            </a:pPr>
            <a:r>
              <a:rPr lang="en-US" b="1"/>
              <a:t>New </a:t>
            </a:r>
            <a:r>
              <a:rPr lang="en-US"/>
              <a:t>to IDEA data reports or their roles.</a:t>
            </a:r>
            <a:endParaRPr/>
          </a:p>
          <a:p>
            <a:pPr marL="914400" marR="0" lvl="1" indent="-342900" algn="l" rtl="0">
              <a:lnSpc>
                <a:spcPct val="90000"/>
              </a:lnSpc>
              <a:spcBef>
                <a:spcPts val="0"/>
              </a:spcBef>
              <a:spcAft>
                <a:spcPts val="0"/>
              </a:spcAft>
              <a:buClr>
                <a:schemeClr val="dk1"/>
              </a:buClr>
              <a:buSzPts val="1800"/>
              <a:buChar char="○"/>
            </a:pPr>
            <a:r>
              <a:rPr lang="en-US" b="1"/>
              <a:t>Lack confidence </a:t>
            </a:r>
            <a:r>
              <a:rPr lang="en-US"/>
              <a:t>in using published reports effectively.</a:t>
            </a:r>
            <a:endParaRPr/>
          </a:p>
          <a:p>
            <a:pPr marL="914400" marR="0" lvl="1" indent="-342900" algn="l" rtl="0">
              <a:lnSpc>
                <a:spcPct val="90000"/>
              </a:lnSpc>
              <a:spcBef>
                <a:spcPts val="0"/>
              </a:spcBef>
              <a:spcAft>
                <a:spcPts val="0"/>
              </a:spcAft>
              <a:buClr>
                <a:schemeClr val="dk1"/>
              </a:buClr>
              <a:buSzPts val="1800"/>
              <a:buChar char="○"/>
            </a:pPr>
            <a:r>
              <a:rPr lang="en-US"/>
              <a:t>Want guidance on translating data into </a:t>
            </a:r>
            <a:r>
              <a:rPr lang="en-US" b="1"/>
              <a:t>actionable steps and goals.</a:t>
            </a:r>
            <a:br>
              <a:rPr lang="en-US"/>
            </a:br>
            <a:endParaRPr sz="2250"/>
          </a:p>
          <a:p>
            <a:pPr marL="457200" lvl="0" indent="-342900" algn="l" rtl="0">
              <a:lnSpc>
                <a:spcPct val="90000"/>
              </a:lnSpc>
              <a:spcBef>
                <a:spcPts val="0"/>
              </a:spcBef>
              <a:spcAft>
                <a:spcPts val="0"/>
              </a:spcAft>
              <a:buClr>
                <a:schemeClr val="dk1"/>
              </a:buClr>
              <a:buSzPts val="1800"/>
              <a:buChar char="●"/>
            </a:pPr>
            <a:r>
              <a:rPr lang="en-US"/>
              <a:t>How to use State SPED Reports:</a:t>
            </a:r>
            <a:endParaRPr/>
          </a:p>
          <a:p>
            <a:pPr marL="914400" lvl="1" indent="-342900" algn="l" rtl="0">
              <a:lnSpc>
                <a:spcPct val="90000"/>
              </a:lnSpc>
              <a:spcBef>
                <a:spcPts val="0"/>
              </a:spcBef>
              <a:spcAft>
                <a:spcPts val="0"/>
              </a:spcAft>
              <a:buClr>
                <a:schemeClr val="dk1"/>
              </a:buClr>
              <a:buSzPts val="1800"/>
              <a:buChar char="○"/>
            </a:pPr>
            <a:r>
              <a:rPr lang="en-US" b="1"/>
              <a:t>School Board</a:t>
            </a:r>
            <a:r>
              <a:rPr lang="en-US"/>
              <a:t> presentations</a:t>
            </a:r>
            <a:endParaRPr/>
          </a:p>
          <a:p>
            <a:pPr marL="914400" lvl="1" indent="-342900" algn="l" rtl="0">
              <a:lnSpc>
                <a:spcPct val="90000"/>
              </a:lnSpc>
              <a:spcBef>
                <a:spcPts val="0"/>
              </a:spcBef>
              <a:spcAft>
                <a:spcPts val="0"/>
              </a:spcAft>
              <a:buClr>
                <a:schemeClr val="dk1"/>
              </a:buClr>
              <a:buSzPts val="1800"/>
              <a:buChar char="○"/>
            </a:pPr>
            <a:r>
              <a:rPr lang="en-US"/>
              <a:t>District </a:t>
            </a:r>
            <a:r>
              <a:rPr lang="en-US" b="1"/>
              <a:t>annual reports</a:t>
            </a:r>
            <a:endParaRPr b="1"/>
          </a:p>
          <a:p>
            <a:pPr marL="914400" lvl="1" indent="-342900" algn="l" rtl="0">
              <a:lnSpc>
                <a:spcPct val="90000"/>
              </a:lnSpc>
              <a:spcBef>
                <a:spcPts val="0"/>
              </a:spcBef>
              <a:spcAft>
                <a:spcPts val="0"/>
              </a:spcAft>
              <a:buClr>
                <a:schemeClr val="dk1"/>
              </a:buClr>
              <a:buSzPts val="1800"/>
              <a:buChar char="○"/>
            </a:pPr>
            <a:r>
              <a:rPr lang="en-US"/>
              <a:t>District </a:t>
            </a:r>
            <a:r>
              <a:rPr lang="en-US" b="1"/>
              <a:t>administrative reviews</a:t>
            </a:r>
            <a:endParaRPr b="1"/>
          </a:p>
          <a:p>
            <a:pPr marL="914400" lvl="1" indent="-342900" algn="l" rtl="0">
              <a:lnSpc>
                <a:spcPct val="90000"/>
              </a:lnSpc>
              <a:spcBef>
                <a:spcPts val="0"/>
              </a:spcBef>
              <a:spcAft>
                <a:spcPts val="0"/>
              </a:spcAft>
              <a:buClr>
                <a:schemeClr val="dk1"/>
              </a:buClr>
              <a:buSzPts val="1800"/>
              <a:buChar char="○"/>
            </a:pPr>
            <a:r>
              <a:rPr lang="en-US"/>
              <a:t>Prepare for SPED </a:t>
            </a:r>
            <a:r>
              <a:rPr lang="en-US" b="1"/>
              <a:t>monitoring</a:t>
            </a:r>
            <a:r>
              <a:rPr lang="en-US"/>
              <a:t>, audits, and corrective action requirements. </a:t>
            </a:r>
            <a:endParaRPr/>
          </a:p>
        </p:txBody>
      </p:sp>
      <p:sp>
        <p:nvSpPr>
          <p:cNvPr id="254" name="Google Shape;254;p34"/>
          <p:cNvSpPr txBox="1">
            <a:spLocks noGrp="1"/>
          </p:cNvSpPr>
          <p:nvPr>
            <p:ph type="sldNum" idx="12"/>
          </p:nvPr>
        </p:nvSpPr>
        <p:spPr>
          <a:xfrm>
            <a:off x="10915650" y="6356350"/>
            <a:ext cx="4383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200"/>
              <a:buFont typeface="Arial"/>
              <a:buNone/>
            </a:pPr>
            <a:fld id="{00000000-1234-1234-1234-123412341234}" type="slidenum">
              <a:rPr lang="en-US"/>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35"/>
          <p:cNvSpPr txBox="1">
            <a:spLocks noGrp="1"/>
          </p:cNvSpPr>
          <p:nvPr>
            <p:ph type="title"/>
          </p:nvPr>
        </p:nvSpPr>
        <p:spPr>
          <a:xfrm>
            <a:off x="1799505" y="365125"/>
            <a:ext cx="95544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a:t>Arkansas LEA Data Summits:  </a:t>
            </a:r>
            <a:br>
              <a:rPr lang="en-US"/>
            </a:br>
            <a:r>
              <a:rPr lang="en-US"/>
              <a:t>What happened? </a:t>
            </a:r>
            <a:endParaRPr/>
          </a:p>
        </p:txBody>
      </p:sp>
      <p:sp>
        <p:nvSpPr>
          <p:cNvPr id="260" name="Google Shape;260;p35"/>
          <p:cNvSpPr txBox="1">
            <a:spLocks noGrp="1"/>
          </p:cNvSpPr>
          <p:nvPr>
            <p:ph type="body" idx="1"/>
          </p:nvPr>
        </p:nvSpPr>
        <p:spPr>
          <a:xfrm>
            <a:off x="1799500" y="1847850"/>
            <a:ext cx="5460600" cy="43512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1000"/>
              </a:spcBef>
              <a:spcAft>
                <a:spcPts val="0"/>
              </a:spcAft>
              <a:buClr>
                <a:schemeClr val="dk1"/>
              </a:buClr>
              <a:buSzPts val="1800"/>
              <a:buChar char="•"/>
            </a:pPr>
            <a:r>
              <a:rPr lang="en-US"/>
              <a:t>Five Regional Summits</a:t>
            </a:r>
            <a:br>
              <a:rPr lang="en-US"/>
            </a:br>
            <a:endParaRPr/>
          </a:p>
          <a:p>
            <a:pPr marL="228600" lvl="0" indent="-228600" algn="l" rtl="0">
              <a:lnSpc>
                <a:spcPct val="90000"/>
              </a:lnSpc>
              <a:spcBef>
                <a:spcPts val="1000"/>
              </a:spcBef>
              <a:spcAft>
                <a:spcPts val="0"/>
              </a:spcAft>
              <a:buClr>
                <a:schemeClr val="dk1"/>
              </a:buClr>
              <a:buSzPts val="1800"/>
              <a:buChar char="•"/>
            </a:pPr>
            <a:r>
              <a:rPr lang="en-US"/>
              <a:t>February - March 2026</a:t>
            </a:r>
            <a:br>
              <a:rPr lang="en-US"/>
            </a:br>
            <a:endParaRPr/>
          </a:p>
          <a:p>
            <a:pPr marL="228600" lvl="0" indent="-228600" algn="l" rtl="0">
              <a:lnSpc>
                <a:spcPct val="90000"/>
              </a:lnSpc>
              <a:spcBef>
                <a:spcPts val="1000"/>
              </a:spcBef>
              <a:spcAft>
                <a:spcPts val="0"/>
              </a:spcAft>
              <a:buClr>
                <a:schemeClr val="dk1"/>
              </a:buClr>
              <a:buSzPts val="1800"/>
              <a:buChar char="•"/>
            </a:pPr>
            <a:r>
              <a:rPr lang="en-US"/>
              <a:t>Each District was allowed to bring up to </a:t>
            </a:r>
            <a:r>
              <a:rPr lang="en-US" b="1"/>
              <a:t>5 team members</a:t>
            </a:r>
            <a:endParaRPr b="1"/>
          </a:p>
          <a:p>
            <a:pPr marL="685800" lvl="1" indent="-228600" algn="l" rtl="0">
              <a:lnSpc>
                <a:spcPct val="90000"/>
              </a:lnSpc>
              <a:spcBef>
                <a:spcPts val="1000"/>
              </a:spcBef>
              <a:spcAft>
                <a:spcPts val="0"/>
              </a:spcAft>
              <a:buClr>
                <a:schemeClr val="dk1"/>
              </a:buClr>
              <a:buSzPts val="1800"/>
              <a:buChar char="–"/>
            </a:pPr>
            <a:r>
              <a:rPr lang="en-US"/>
              <a:t>LEA SPED Supervisors</a:t>
            </a:r>
            <a:endParaRPr/>
          </a:p>
          <a:p>
            <a:pPr marL="685800" lvl="1" indent="-228600" algn="l" rtl="0">
              <a:lnSpc>
                <a:spcPct val="90000"/>
              </a:lnSpc>
              <a:spcBef>
                <a:spcPts val="1000"/>
              </a:spcBef>
              <a:spcAft>
                <a:spcPts val="0"/>
              </a:spcAft>
              <a:buClr>
                <a:schemeClr val="dk1"/>
              </a:buClr>
              <a:buSzPts val="1800"/>
              <a:buChar char="–"/>
            </a:pPr>
            <a:r>
              <a:rPr lang="en-US"/>
              <a:t>Data entry personnel</a:t>
            </a:r>
            <a:endParaRPr/>
          </a:p>
          <a:p>
            <a:pPr marL="685800" lvl="1" indent="-228600" algn="l" rtl="0">
              <a:lnSpc>
                <a:spcPct val="90000"/>
              </a:lnSpc>
              <a:spcBef>
                <a:spcPts val="1000"/>
              </a:spcBef>
              <a:spcAft>
                <a:spcPts val="0"/>
              </a:spcAft>
              <a:buClr>
                <a:schemeClr val="dk1"/>
              </a:buClr>
              <a:buSzPts val="1800"/>
              <a:buChar char="–"/>
            </a:pPr>
            <a:r>
              <a:rPr lang="en-US"/>
              <a:t>EC providers</a:t>
            </a:r>
            <a:endParaRPr/>
          </a:p>
        </p:txBody>
      </p:sp>
      <p:sp>
        <p:nvSpPr>
          <p:cNvPr id="261" name="Google Shape;261;p35"/>
          <p:cNvSpPr txBox="1">
            <a:spLocks noGrp="1"/>
          </p:cNvSpPr>
          <p:nvPr>
            <p:ph type="sldNum" idx="12"/>
          </p:nvPr>
        </p:nvSpPr>
        <p:spPr>
          <a:xfrm>
            <a:off x="10915650" y="6356350"/>
            <a:ext cx="4383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200"/>
              <a:buFont typeface="Arial"/>
              <a:buNone/>
            </a:pPr>
            <a:fld id="{00000000-1234-1234-1234-123412341234}" type="slidenum">
              <a:rPr lang="en-US"/>
              <a:t>21</a:t>
            </a:fld>
            <a:endParaRPr/>
          </a:p>
        </p:txBody>
      </p:sp>
      <p:pic>
        <p:nvPicPr>
          <p:cNvPr id="262" name="Google Shape;262;p35"/>
          <p:cNvPicPr preferRelativeResize="0"/>
          <p:nvPr/>
        </p:nvPicPr>
        <p:blipFill rotWithShape="1">
          <a:blip r:embed="rId3">
            <a:alphaModFix/>
          </a:blip>
          <a:srcRect l="3986" t="7393" r="4380" b="7918"/>
          <a:stretch/>
        </p:blipFill>
        <p:spPr>
          <a:xfrm>
            <a:off x="7098399" y="1847988"/>
            <a:ext cx="4708200" cy="4351200"/>
          </a:xfrm>
          <a:prstGeom prst="rect">
            <a:avLst/>
          </a:prstGeom>
          <a:noFill/>
          <a:ln w="38100" cap="flat" cmpd="sng">
            <a:solidFill>
              <a:schemeClr val="dk2"/>
            </a:solidFill>
            <a:prstDash val="solid"/>
            <a:round/>
            <a:headEnd type="none" w="sm" len="sm"/>
            <a:tailEnd type="none" w="sm" len="sm"/>
          </a:ln>
        </p:spPr>
      </p:pic>
      <p:sp>
        <p:nvSpPr>
          <p:cNvPr id="263" name="Google Shape;263;p35"/>
          <p:cNvSpPr txBox="1"/>
          <p:nvPr/>
        </p:nvSpPr>
        <p:spPr>
          <a:xfrm>
            <a:off x="3060150" y="6199200"/>
            <a:ext cx="7197000" cy="36510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rgbClr val="002F87"/>
              </a:buClr>
              <a:buSzPts val="3300"/>
              <a:buFont typeface="Arial"/>
              <a:buNone/>
            </a:pPr>
            <a:r>
              <a:rPr lang="en-US" sz="3000" b="1" i="0" u="sng" strike="noStrike" cap="none">
                <a:solidFill>
                  <a:srgbClr val="CA003D"/>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https://tinyurl.com/IDEA-2026slides</a:t>
            </a:r>
            <a:endParaRPr sz="2800" b="0" i="0" u="none" strike="noStrike" cap="none">
              <a:solidFill>
                <a:schemeClr val="dk1"/>
              </a:solidFill>
              <a:latin typeface="Arial"/>
              <a:ea typeface="Arial"/>
              <a:cs typeface="Arial"/>
              <a:sym typeface="Arial"/>
            </a:endParaRPr>
          </a:p>
        </p:txBody>
      </p:sp>
      <p:pic>
        <p:nvPicPr>
          <p:cNvPr id="264" name="Google Shape;264;p35" descr="Gold star glitter on transparent background 27296798 PNG"/>
          <p:cNvPicPr preferRelativeResize="0"/>
          <p:nvPr/>
        </p:nvPicPr>
        <p:blipFill rotWithShape="1">
          <a:blip r:embed="rId5">
            <a:alphaModFix/>
          </a:blip>
          <a:srcRect/>
          <a:stretch/>
        </p:blipFill>
        <p:spPr>
          <a:xfrm>
            <a:off x="8868294" y="3628595"/>
            <a:ext cx="789709" cy="789709"/>
          </a:xfrm>
          <a:prstGeom prst="rect">
            <a:avLst/>
          </a:prstGeom>
          <a:noFill/>
          <a:ln>
            <a:noFill/>
          </a:ln>
        </p:spPr>
      </p:pic>
      <p:pic>
        <p:nvPicPr>
          <p:cNvPr id="265" name="Google Shape;265;p35" descr="Gold star glitter on transparent background 27296798 PNG"/>
          <p:cNvPicPr preferRelativeResize="0"/>
          <p:nvPr/>
        </p:nvPicPr>
        <p:blipFill rotWithShape="1">
          <a:blip r:embed="rId5">
            <a:alphaModFix/>
          </a:blip>
          <a:srcRect/>
          <a:stretch/>
        </p:blipFill>
        <p:spPr>
          <a:xfrm>
            <a:off x="8137702" y="4418304"/>
            <a:ext cx="789709" cy="789709"/>
          </a:xfrm>
          <a:prstGeom prst="rect">
            <a:avLst/>
          </a:prstGeom>
          <a:noFill/>
          <a:ln>
            <a:noFill/>
          </a:ln>
        </p:spPr>
      </p:pic>
      <p:pic>
        <p:nvPicPr>
          <p:cNvPr id="266" name="Google Shape;266;p35" descr="Gold star glitter on transparent background 27296798 PNG"/>
          <p:cNvPicPr preferRelativeResize="0"/>
          <p:nvPr/>
        </p:nvPicPr>
        <p:blipFill rotWithShape="1">
          <a:blip r:embed="rId5">
            <a:alphaModFix/>
          </a:blip>
          <a:srcRect/>
          <a:stretch/>
        </p:blipFill>
        <p:spPr>
          <a:xfrm>
            <a:off x="9410158" y="4762592"/>
            <a:ext cx="789709" cy="789709"/>
          </a:xfrm>
          <a:prstGeom prst="rect">
            <a:avLst/>
          </a:prstGeom>
          <a:noFill/>
          <a:ln>
            <a:noFill/>
          </a:ln>
        </p:spPr>
      </p:pic>
      <p:pic>
        <p:nvPicPr>
          <p:cNvPr id="267" name="Google Shape;267;p35" descr="Gold star glitter on transparent background 27296798 PNG"/>
          <p:cNvPicPr preferRelativeResize="0"/>
          <p:nvPr/>
        </p:nvPicPr>
        <p:blipFill rotWithShape="1">
          <a:blip r:embed="rId5">
            <a:alphaModFix/>
          </a:blip>
          <a:srcRect/>
          <a:stretch/>
        </p:blipFill>
        <p:spPr>
          <a:xfrm>
            <a:off x="7129113" y="2207034"/>
            <a:ext cx="789709" cy="789709"/>
          </a:xfrm>
          <a:prstGeom prst="rect">
            <a:avLst/>
          </a:prstGeom>
          <a:noFill/>
          <a:ln>
            <a:noFill/>
          </a:ln>
        </p:spPr>
      </p:pic>
      <p:pic>
        <p:nvPicPr>
          <p:cNvPr id="268" name="Google Shape;268;p35" descr="Gold star glitter on transparent background 27296798 PNG"/>
          <p:cNvPicPr preferRelativeResize="0"/>
          <p:nvPr/>
        </p:nvPicPr>
        <p:blipFill rotWithShape="1">
          <a:blip r:embed="rId5">
            <a:alphaModFix/>
          </a:blip>
          <a:srcRect/>
          <a:stretch/>
        </p:blipFill>
        <p:spPr>
          <a:xfrm>
            <a:off x="10257150" y="2516681"/>
            <a:ext cx="789709" cy="78970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6"/>
          <p:cNvSpPr txBox="1">
            <a:spLocks noGrp="1"/>
          </p:cNvSpPr>
          <p:nvPr>
            <p:ph type="title"/>
          </p:nvPr>
        </p:nvSpPr>
        <p:spPr>
          <a:xfrm>
            <a:off x="1799505" y="365125"/>
            <a:ext cx="95544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a:t>Arkansas LEA Capacity Building Strategy and Approach </a:t>
            </a:r>
            <a:endParaRPr/>
          </a:p>
        </p:txBody>
      </p:sp>
      <p:sp>
        <p:nvSpPr>
          <p:cNvPr id="274" name="Google Shape;274;p36"/>
          <p:cNvSpPr txBox="1">
            <a:spLocks noGrp="1"/>
          </p:cNvSpPr>
          <p:nvPr>
            <p:ph type="body" idx="1"/>
          </p:nvPr>
        </p:nvSpPr>
        <p:spPr>
          <a:xfrm>
            <a:off x="1799500" y="1847850"/>
            <a:ext cx="7419000" cy="4351200"/>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115000"/>
              </a:lnSpc>
              <a:spcBef>
                <a:spcPts val="1100"/>
              </a:spcBef>
              <a:spcAft>
                <a:spcPts val="0"/>
              </a:spcAft>
              <a:buClr>
                <a:schemeClr val="dk1"/>
              </a:buClr>
              <a:buSzPct val="100000"/>
              <a:buNone/>
            </a:pPr>
            <a:r>
              <a:rPr lang="en-US" sz="2400" b="1"/>
              <a:t>Plan for 2026 Data Retreat</a:t>
            </a:r>
            <a:endParaRPr sz="2400" b="1"/>
          </a:p>
          <a:p>
            <a:pPr marL="457200" lvl="0" indent="0" algn="l" rtl="0">
              <a:lnSpc>
                <a:spcPct val="115000"/>
              </a:lnSpc>
              <a:spcBef>
                <a:spcPts val="1100"/>
              </a:spcBef>
              <a:spcAft>
                <a:spcPts val="0"/>
              </a:spcAft>
              <a:buClr>
                <a:schemeClr val="dk1"/>
              </a:buClr>
              <a:buSzPct val="100000"/>
              <a:buNone/>
            </a:pPr>
            <a:r>
              <a:rPr lang="en-US" sz="2400"/>
              <a:t>Worked with IDC to redesign</a:t>
            </a:r>
            <a:endParaRPr sz="2400"/>
          </a:p>
          <a:p>
            <a:pPr marL="914400" lvl="0" indent="-369570" algn="l" rtl="0">
              <a:lnSpc>
                <a:spcPct val="115000"/>
              </a:lnSpc>
              <a:spcBef>
                <a:spcPts val="1100"/>
              </a:spcBef>
              <a:spcAft>
                <a:spcPts val="0"/>
              </a:spcAft>
              <a:buClr>
                <a:schemeClr val="dk1"/>
              </a:buClr>
              <a:buSzPct val="100000"/>
              <a:buAutoNum type="arabicPeriod"/>
            </a:pPr>
            <a:r>
              <a:rPr lang="en-US" sz="2400"/>
              <a:t>Location, Location, Location</a:t>
            </a:r>
            <a:endParaRPr sz="2400"/>
          </a:p>
          <a:p>
            <a:pPr marL="914400" lvl="0" indent="-369570" algn="l" rtl="0">
              <a:lnSpc>
                <a:spcPct val="115000"/>
              </a:lnSpc>
              <a:spcBef>
                <a:spcPts val="0"/>
              </a:spcBef>
              <a:spcAft>
                <a:spcPts val="0"/>
              </a:spcAft>
              <a:buClr>
                <a:schemeClr val="dk1"/>
              </a:buClr>
              <a:buSzPct val="100000"/>
              <a:buAutoNum type="arabicPeriod"/>
            </a:pPr>
            <a:r>
              <a:rPr lang="en-US" sz="2400"/>
              <a:t>Starting with </a:t>
            </a:r>
            <a:r>
              <a:rPr lang="en-US" sz="2400" b="1"/>
              <a:t>purpose</a:t>
            </a:r>
            <a:r>
              <a:rPr lang="en-US" sz="2400"/>
              <a:t>- an overview of Indicators </a:t>
            </a:r>
            <a:endParaRPr sz="2400"/>
          </a:p>
          <a:p>
            <a:pPr marL="914400" lvl="0" indent="-369570" algn="l" rtl="0">
              <a:lnSpc>
                <a:spcPct val="115000"/>
              </a:lnSpc>
              <a:spcBef>
                <a:spcPts val="0"/>
              </a:spcBef>
              <a:spcAft>
                <a:spcPts val="0"/>
              </a:spcAft>
              <a:buClr>
                <a:schemeClr val="dk1"/>
              </a:buClr>
              <a:buSzPct val="100000"/>
              <a:buAutoNum type="arabicPeriod"/>
            </a:pPr>
            <a:r>
              <a:rPr lang="en-US" sz="2400"/>
              <a:t>Data </a:t>
            </a:r>
            <a:r>
              <a:rPr lang="en-US" sz="2400" b="1"/>
              <a:t>accuracy</a:t>
            </a:r>
            <a:r>
              <a:rPr lang="en-US" sz="2400"/>
              <a:t>- eSchool/MySPED</a:t>
            </a:r>
            <a:endParaRPr sz="2400"/>
          </a:p>
          <a:p>
            <a:pPr marL="914400" lvl="0" indent="-369570" algn="l" rtl="0">
              <a:lnSpc>
                <a:spcPct val="115000"/>
              </a:lnSpc>
              <a:spcBef>
                <a:spcPts val="0"/>
              </a:spcBef>
              <a:spcAft>
                <a:spcPts val="0"/>
              </a:spcAft>
              <a:buClr>
                <a:schemeClr val="dk1"/>
              </a:buClr>
              <a:buSzPct val="100000"/>
              <a:buAutoNum type="arabicPeriod"/>
            </a:pPr>
            <a:r>
              <a:rPr lang="en-US" sz="2400"/>
              <a:t>Elephant in the Room</a:t>
            </a:r>
            <a:endParaRPr sz="2400"/>
          </a:p>
          <a:p>
            <a:pPr marL="914400" lvl="0" indent="-369570" algn="l" rtl="0">
              <a:lnSpc>
                <a:spcPct val="115000"/>
              </a:lnSpc>
              <a:spcBef>
                <a:spcPts val="0"/>
              </a:spcBef>
              <a:spcAft>
                <a:spcPts val="0"/>
              </a:spcAft>
              <a:buClr>
                <a:schemeClr val="dk1"/>
              </a:buClr>
              <a:buSzPct val="100000"/>
              <a:buAutoNum type="arabicPeriod"/>
            </a:pPr>
            <a:r>
              <a:rPr lang="en-US" sz="2400" b="1"/>
              <a:t>Regional LEA </a:t>
            </a:r>
            <a:r>
              <a:rPr lang="en-US" sz="2400"/>
              <a:t>Rockstars presented</a:t>
            </a:r>
            <a:endParaRPr sz="2400"/>
          </a:p>
          <a:p>
            <a:pPr marL="914400" lvl="0" indent="-369570" algn="l" rtl="0">
              <a:lnSpc>
                <a:spcPct val="115000"/>
              </a:lnSpc>
              <a:spcBef>
                <a:spcPts val="0"/>
              </a:spcBef>
              <a:spcAft>
                <a:spcPts val="0"/>
              </a:spcAft>
              <a:buClr>
                <a:schemeClr val="dk1"/>
              </a:buClr>
              <a:buSzPct val="100000"/>
              <a:buAutoNum type="arabicPeriod"/>
            </a:pPr>
            <a:r>
              <a:rPr lang="en-US" sz="2400"/>
              <a:t>I do - We do - </a:t>
            </a:r>
            <a:r>
              <a:rPr lang="en-US" sz="2400" b="1"/>
              <a:t>You do</a:t>
            </a:r>
            <a:endParaRPr sz="2400" b="1"/>
          </a:p>
          <a:p>
            <a:pPr marL="914400" lvl="0" indent="-369570" algn="l" rtl="0">
              <a:lnSpc>
                <a:spcPct val="115000"/>
              </a:lnSpc>
              <a:spcBef>
                <a:spcPts val="0"/>
              </a:spcBef>
              <a:spcAft>
                <a:spcPts val="0"/>
              </a:spcAft>
              <a:buClr>
                <a:schemeClr val="dk1"/>
              </a:buClr>
              <a:buSzPct val="100000"/>
              <a:buAutoNum type="arabicPeriod"/>
            </a:pPr>
            <a:r>
              <a:rPr lang="en-US" sz="2400"/>
              <a:t>Data Viz</a:t>
            </a:r>
            <a:endParaRPr sz="2400"/>
          </a:p>
          <a:p>
            <a:pPr marL="1371600" lvl="1" indent="-369570" algn="l" rtl="0">
              <a:lnSpc>
                <a:spcPct val="115000"/>
              </a:lnSpc>
              <a:spcBef>
                <a:spcPts val="0"/>
              </a:spcBef>
              <a:spcAft>
                <a:spcPts val="0"/>
              </a:spcAft>
              <a:buClr>
                <a:schemeClr val="dk1"/>
              </a:buClr>
              <a:buSzPct val="100000"/>
              <a:buAutoNum type="alphaLcPeriod"/>
            </a:pPr>
            <a:r>
              <a:rPr lang="en-US"/>
              <a:t>P</a:t>
            </a:r>
            <a:r>
              <a:rPr lang="en-US" sz="2400"/>
              <a:t>resenting </a:t>
            </a:r>
            <a:r>
              <a:rPr lang="en-US" sz="2400" b="1"/>
              <a:t>your data</a:t>
            </a:r>
            <a:r>
              <a:rPr lang="en-US" sz="2400"/>
              <a:t>- know your audience</a:t>
            </a:r>
            <a:endParaRPr sz="2400"/>
          </a:p>
          <a:p>
            <a:pPr marL="1371600" lvl="1" indent="-369570" algn="l" rtl="0">
              <a:lnSpc>
                <a:spcPct val="115000"/>
              </a:lnSpc>
              <a:spcBef>
                <a:spcPts val="0"/>
              </a:spcBef>
              <a:spcAft>
                <a:spcPts val="0"/>
              </a:spcAft>
              <a:buClr>
                <a:schemeClr val="dk1"/>
              </a:buClr>
              <a:buSzPct val="100000"/>
              <a:buAutoNum type="alphaLcPeriod"/>
            </a:pPr>
            <a:r>
              <a:rPr lang="en-US"/>
              <a:t>Continued learning</a:t>
            </a:r>
            <a:endParaRPr/>
          </a:p>
        </p:txBody>
      </p:sp>
      <p:sp>
        <p:nvSpPr>
          <p:cNvPr id="275" name="Google Shape;275;p36"/>
          <p:cNvSpPr txBox="1">
            <a:spLocks noGrp="1"/>
          </p:cNvSpPr>
          <p:nvPr>
            <p:ph type="sldNum" idx="12"/>
          </p:nvPr>
        </p:nvSpPr>
        <p:spPr>
          <a:xfrm>
            <a:off x="10915650" y="6356350"/>
            <a:ext cx="4383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200"/>
              <a:buFont typeface="Arial"/>
              <a:buNone/>
            </a:pPr>
            <a:fld id="{00000000-1234-1234-1234-123412341234}" type="slidenum">
              <a:rPr lang="en-US"/>
              <a:t>22</a:t>
            </a:fld>
            <a:endParaRPr/>
          </a:p>
        </p:txBody>
      </p:sp>
      <p:pic>
        <p:nvPicPr>
          <p:cNvPr id="276" name="Google Shape;276;p36">
            <a:hlinkClick r:id="rId3"/>
          </p:cNvPr>
          <p:cNvPicPr preferRelativeResize="0"/>
          <p:nvPr/>
        </p:nvPicPr>
        <p:blipFill rotWithShape="1">
          <a:blip r:embed="rId4">
            <a:alphaModFix/>
          </a:blip>
          <a:srcRect t="32470" r="42598" b="19017"/>
          <a:stretch/>
        </p:blipFill>
        <p:spPr>
          <a:xfrm>
            <a:off x="9094000" y="2472163"/>
            <a:ext cx="2790900" cy="2743451"/>
          </a:xfrm>
          <a:prstGeom prst="rect">
            <a:avLst/>
          </a:prstGeom>
          <a:noFill/>
          <a:ln w="38100" cap="flat" cmpd="sng">
            <a:solidFill>
              <a:srgbClr val="002F87"/>
            </a:solidFill>
            <a:prstDash val="solid"/>
            <a:round/>
            <a:headEnd type="none" w="sm" len="sm"/>
            <a:tailEnd type="none" w="sm" len="sm"/>
          </a:ln>
          <a:effectLst>
            <a:outerShdw blurRad="57150" dist="19050" dir="5400000" algn="bl" rotWithShape="0">
              <a:srgbClr val="000000">
                <a:alpha val="50196"/>
              </a:srgbClr>
            </a:outerShdw>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37"/>
          <p:cNvSpPr txBox="1">
            <a:spLocks noGrp="1"/>
          </p:cNvSpPr>
          <p:nvPr>
            <p:ph type="title"/>
          </p:nvPr>
        </p:nvSpPr>
        <p:spPr>
          <a:xfrm>
            <a:off x="1799505" y="365125"/>
            <a:ext cx="9554295"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a:t>Arkansas LEA Data Summits:  </a:t>
            </a:r>
            <a:br>
              <a:rPr lang="en-US"/>
            </a:br>
            <a:r>
              <a:rPr lang="en-US"/>
              <a:t>What happened? </a:t>
            </a:r>
            <a:endParaRPr/>
          </a:p>
        </p:txBody>
      </p:sp>
      <p:sp>
        <p:nvSpPr>
          <p:cNvPr id="282" name="Google Shape;282;p37"/>
          <p:cNvSpPr txBox="1">
            <a:spLocks noGrp="1"/>
          </p:cNvSpPr>
          <p:nvPr>
            <p:ph type="body" idx="1"/>
          </p:nvPr>
        </p:nvSpPr>
        <p:spPr>
          <a:xfrm>
            <a:off x="1799500" y="1847850"/>
            <a:ext cx="6117000" cy="4762200"/>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90000"/>
              </a:lnSpc>
              <a:spcBef>
                <a:spcPts val="1000"/>
              </a:spcBef>
              <a:spcAft>
                <a:spcPts val="0"/>
              </a:spcAft>
              <a:buClr>
                <a:schemeClr val="dk1"/>
              </a:buClr>
              <a:buSzPct val="100000"/>
              <a:buNone/>
            </a:pPr>
            <a:r>
              <a:rPr lang="en-US" b="1"/>
              <a:t>Morning Session:</a:t>
            </a:r>
            <a:endParaRPr b="1"/>
          </a:p>
          <a:p>
            <a:pPr marL="228600" lvl="0" indent="-202883" algn="l" rtl="0">
              <a:lnSpc>
                <a:spcPct val="90000"/>
              </a:lnSpc>
              <a:spcBef>
                <a:spcPts val="1000"/>
              </a:spcBef>
              <a:spcAft>
                <a:spcPts val="0"/>
              </a:spcAft>
              <a:buClr>
                <a:schemeClr val="dk1"/>
              </a:buClr>
              <a:buSzPct val="64286"/>
              <a:buChar char="•"/>
            </a:pPr>
            <a:r>
              <a:rPr lang="en-US" b="1"/>
              <a:t>Norms Setting and Overview</a:t>
            </a:r>
            <a:endParaRPr b="1"/>
          </a:p>
          <a:p>
            <a:pPr marL="685800" lvl="1" indent="-202882" algn="l" rtl="0">
              <a:lnSpc>
                <a:spcPct val="90000"/>
              </a:lnSpc>
              <a:spcBef>
                <a:spcPts val="1000"/>
              </a:spcBef>
              <a:spcAft>
                <a:spcPts val="0"/>
              </a:spcAft>
              <a:buClr>
                <a:schemeClr val="dk1"/>
              </a:buClr>
              <a:buSzPct val="75000"/>
              <a:buChar char="–"/>
            </a:pPr>
            <a:r>
              <a:rPr lang="en-US"/>
              <a:t>Review </a:t>
            </a:r>
            <a:r>
              <a:rPr lang="en-US" b="1"/>
              <a:t>THEIR </a:t>
            </a:r>
            <a:r>
              <a:rPr lang="en-US"/>
              <a:t>district data</a:t>
            </a:r>
            <a:endParaRPr/>
          </a:p>
          <a:p>
            <a:pPr marL="685800" lvl="1" indent="-202882" algn="l" rtl="0">
              <a:lnSpc>
                <a:spcPct val="115000"/>
              </a:lnSpc>
              <a:spcBef>
                <a:spcPts val="1000"/>
              </a:spcBef>
              <a:spcAft>
                <a:spcPts val="0"/>
              </a:spcAft>
              <a:buClr>
                <a:schemeClr val="dk1"/>
              </a:buClr>
              <a:buSzPct val="75000"/>
              <a:buChar char="–"/>
            </a:pPr>
            <a:r>
              <a:rPr lang="en-US"/>
              <a:t>Reflecting on multiple </a:t>
            </a:r>
            <a:r>
              <a:rPr lang="en-US" b="1"/>
              <a:t>lenses </a:t>
            </a:r>
            <a:r>
              <a:rPr lang="en-US"/>
              <a:t>and </a:t>
            </a:r>
            <a:br>
              <a:rPr lang="en-US"/>
            </a:br>
            <a:r>
              <a:rPr lang="en-US" b="1"/>
              <a:t>data entry</a:t>
            </a:r>
            <a:r>
              <a:rPr lang="en-US"/>
              <a:t> requirements</a:t>
            </a:r>
            <a:endParaRPr/>
          </a:p>
          <a:p>
            <a:pPr marL="228600" lvl="0" indent="-202883" algn="l" rtl="0">
              <a:lnSpc>
                <a:spcPct val="100000"/>
              </a:lnSpc>
              <a:spcBef>
                <a:spcPts val="1000"/>
              </a:spcBef>
              <a:spcAft>
                <a:spcPts val="0"/>
              </a:spcAft>
              <a:buClr>
                <a:schemeClr val="dk1"/>
              </a:buClr>
              <a:buSzPct val="64286"/>
              <a:buChar char="•"/>
            </a:pPr>
            <a:r>
              <a:rPr lang="en-US" b="1"/>
              <a:t>Review Presurvey Results</a:t>
            </a:r>
            <a:endParaRPr b="1"/>
          </a:p>
          <a:p>
            <a:pPr marL="685800" lvl="1" indent="-202882" algn="l" rtl="0">
              <a:lnSpc>
                <a:spcPct val="115000"/>
              </a:lnSpc>
              <a:spcBef>
                <a:spcPts val="1000"/>
              </a:spcBef>
              <a:spcAft>
                <a:spcPts val="0"/>
              </a:spcAft>
              <a:buClr>
                <a:schemeClr val="dk1"/>
              </a:buClr>
              <a:buSzPct val="75000"/>
              <a:buChar char="–"/>
            </a:pPr>
            <a:r>
              <a:rPr lang="en-US" b="1"/>
              <a:t>Familiar with Indicators</a:t>
            </a:r>
            <a:r>
              <a:rPr lang="en-US"/>
              <a:t> </a:t>
            </a:r>
            <a:br>
              <a:rPr lang="en-US"/>
            </a:br>
            <a:r>
              <a:rPr lang="en-US"/>
              <a:t>11 (Child Find)</a:t>
            </a:r>
            <a:br>
              <a:rPr lang="en-US"/>
            </a:br>
            <a:r>
              <a:rPr lang="en-US"/>
              <a:t>8 (Parental Involvement)</a:t>
            </a:r>
            <a:br>
              <a:rPr lang="en-US"/>
            </a:br>
            <a:r>
              <a:rPr lang="en-US"/>
              <a:t>9 &amp;10 (Disp. Representation)</a:t>
            </a:r>
            <a:endParaRPr/>
          </a:p>
          <a:p>
            <a:pPr marL="685800" lvl="1" indent="-202882" algn="l" rtl="0">
              <a:lnSpc>
                <a:spcPct val="115000"/>
              </a:lnSpc>
              <a:spcBef>
                <a:spcPts val="1000"/>
              </a:spcBef>
              <a:spcAft>
                <a:spcPts val="0"/>
              </a:spcAft>
              <a:buClr>
                <a:schemeClr val="dk1"/>
              </a:buClr>
              <a:buSzPct val="75000"/>
              <a:buChar char="–"/>
            </a:pPr>
            <a:r>
              <a:rPr lang="en-US" b="1"/>
              <a:t>Not </a:t>
            </a:r>
            <a:r>
              <a:rPr lang="en-US"/>
              <a:t>familiar with Indicators</a:t>
            </a:r>
            <a:br>
              <a:rPr lang="en-US"/>
            </a:br>
            <a:r>
              <a:rPr lang="en-US"/>
              <a:t>6 (Preschool Environment)</a:t>
            </a:r>
            <a:br>
              <a:rPr lang="en-US"/>
            </a:br>
            <a:r>
              <a:rPr lang="en-US"/>
              <a:t>7 (Preschool Outcomes)</a:t>
            </a:r>
            <a:br>
              <a:rPr lang="en-US"/>
            </a:br>
            <a:r>
              <a:rPr lang="en-US"/>
              <a:t>17 (State Systemic Improvement Plan- SSIP)</a:t>
            </a:r>
            <a:endParaRPr/>
          </a:p>
        </p:txBody>
      </p:sp>
      <p:sp>
        <p:nvSpPr>
          <p:cNvPr id="283" name="Google Shape;283;p37"/>
          <p:cNvSpPr txBox="1">
            <a:spLocks noGrp="1"/>
          </p:cNvSpPr>
          <p:nvPr>
            <p:ph type="sldNum" idx="12"/>
          </p:nvPr>
        </p:nvSpPr>
        <p:spPr>
          <a:xfrm>
            <a:off x="10915650" y="6356350"/>
            <a:ext cx="43815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200"/>
              <a:buFont typeface="Arial"/>
              <a:buNone/>
            </a:pPr>
            <a:fld id="{00000000-1234-1234-1234-123412341234}" type="slidenum">
              <a:rPr lang="en-US"/>
              <a:t>23</a:t>
            </a:fld>
            <a:endParaRPr/>
          </a:p>
        </p:txBody>
      </p:sp>
      <p:pic>
        <p:nvPicPr>
          <p:cNvPr id="284" name="Google Shape;284;p37"/>
          <p:cNvPicPr preferRelativeResize="0"/>
          <p:nvPr/>
        </p:nvPicPr>
        <p:blipFill rotWithShape="1">
          <a:blip r:embed="rId3">
            <a:alphaModFix/>
          </a:blip>
          <a:srcRect/>
          <a:stretch/>
        </p:blipFill>
        <p:spPr>
          <a:xfrm>
            <a:off x="7846400" y="1690698"/>
            <a:ext cx="4242749" cy="4219674"/>
          </a:xfrm>
          <a:prstGeom prst="rect">
            <a:avLst/>
          </a:prstGeom>
          <a:noFill/>
          <a:ln w="38100" cap="flat" cmpd="sng">
            <a:solidFill>
              <a:srgbClr val="002F87"/>
            </a:solidFill>
            <a:prstDash val="solid"/>
            <a:round/>
            <a:headEnd type="none" w="sm" len="sm"/>
            <a:tailEnd type="none" w="sm" len="sm"/>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38"/>
          <p:cNvSpPr txBox="1">
            <a:spLocks noGrp="1"/>
          </p:cNvSpPr>
          <p:nvPr>
            <p:ph type="title"/>
          </p:nvPr>
        </p:nvSpPr>
        <p:spPr>
          <a:xfrm>
            <a:off x="1799505" y="365125"/>
            <a:ext cx="95544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a:t>Arkansas LEA Data Summits:  </a:t>
            </a:r>
            <a:br>
              <a:rPr lang="en-US"/>
            </a:br>
            <a:r>
              <a:rPr lang="en-US"/>
              <a:t>What happened? </a:t>
            </a:r>
            <a:endParaRPr/>
          </a:p>
        </p:txBody>
      </p:sp>
      <p:sp>
        <p:nvSpPr>
          <p:cNvPr id="290" name="Google Shape;290;p38"/>
          <p:cNvSpPr txBox="1">
            <a:spLocks noGrp="1"/>
          </p:cNvSpPr>
          <p:nvPr>
            <p:ph type="body" idx="1"/>
          </p:nvPr>
        </p:nvSpPr>
        <p:spPr>
          <a:xfrm>
            <a:off x="1799500" y="1847850"/>
            <a:ext cx="5090100" cy="50103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Clr>
                <a:schemeClr val="dk1"/>
              </a:buClr>
              <a:buSzPts val="2800"/>
              <a:buNone/>
            </a:pPr>
            <a:r>
              <a:rPr lang="en-US" b="1"/>
              <a:t>Morning Session continued,</a:t>
            </a:r>
            <a:endParaRPr b="1"/>
          </a:p>
          <a:p>
            <a:pPr marL="228600" lvl="0" indent="-228600" algn="l" rtl="0">
              <a:lnSpc>
                <a:spcPct val="90000"/>
              </a:lnSpc>
              <a:spcBef>
                <a:spcPts val="1000"/>
              </a:spcBef>
              <a:spcAft>
                <a:spcPts val="0"/>
              </a:spcAft>
              <a:buClr>
                <a:schemeClr val="dk1"/>
              </a:buClr>
              <a:buSzPts val="1800"/>
              <a:buChar char="•"/>
            </a:pPr>
            <a:r>
              <a:rPr lang="en-US" b="1"/>
              <a:t>Why </a:t>
            </a:r>
            <a:r>
              <a:rPr lang="en-US"/>
              <a:t>districts are required to submit. </a:t>
            </a:r>
            <a:endParaRPr/>
          </a:p>
          <a:p>
            <a:pPr marL="685800" lvl="1" indent="-228600" algn="l" rtl="0">
              <a:lnSpc>
                <a:spcPct val="90000"/>
              </a:lnSpc>
              <a:spcBef>
                <a:spcPts val="1000"/>
              </a:spcBef>
              <a:spcAft>
                <a:spcPts val="0"/>
              </a:spcAft>
              <a:buClr>
                <a:schemeClr val="dk1"/>
              </a:buClr>
              <a:buSzPts val="1800"/>
              <a:buChar char="–"/>
            </a:pPr>
            <a:r>
              <a:rPr lang="en-US"/>
              <a:t>Federal requirements</a:t>
            </a:r>
            <a:endParaRPr/>
          </a:p>
          <a:p>
            <a:pPr marL="1143000" lvl="2" indent="-228600" algn="l" rtl="0">
              <a:lnSpc>
                <a:spcPct val="90000"/>
              </a:lnSpc>
              <a:spcBef>
                <a:spcPts val="1000"/>
              </a:spcBef>
              <a:spcAft>
                <a:spcPts val="0"/>
              </a:spcAft>
              <a:buClr>
                <a:schemeClr val="dk1"/>
              </a:buClr>
              <a:buSzPts val="1800"/>
              <a:buChar char="▪"/>
            </a:pPr>
            <a:r>
              <a:rPr lang="en-US" b="1"/>
              <a:t>SPP/APR</a:t>
            </a:r>
            <a:endParaRPr b="1"/>
          </a:p>
          <a:p>
            <a:pPr marL="1143000" lvl="2" indent="-228600" algn="l" rtl="0">
              <a:lnSpc>
                <a:spcPct val="90000"/>
              </a:lnSpc>
              <a:spcBef>
                <a:spcPts val="1000"/>
              </a:spcBef>
              <a:spcAft>
                <a:spcPts val="0"/>
              </a:spcAft>
              <a:buClr>
                <a:schemeClr val="dk1"/>
              </a:buClr>
              <a:buSzPts val="1800"/>
              <a:buChar char="▪"/>
            </a:pPr>
            <a:r>
              <a:rPr lang="en-US" sz="2000" b="1"/>
              <a:t>IDEA </a:t>
            </a:r>
            <a:r>
              <a:rPr lang="en-US" sz="2000"/>
              <a:t>requirements</a:t>
            </a:r>
            <a:endParaRPr sz="2000"/>
          </a:p>
          <a:p>
            <a:pPr marL="685800" lvl="1" indent="-228600" algn="l" rtl="0">
              <a:lnSpc>
                <a:spcPct val="90000"/>
              </a:lnSpc>
              <a:spcBef>
                <a:spcPts val="1000"/>
              </a:spcBef>
              <a:spcAft>
                <a:spcPts val="0"/>
              </a:spcAft>
              <a:buClr>
                <a:schemeClr val="dk1"/>
              </a:buClr>
              <a:buSzPts val="1800"/>
              <a:buChar char="–"/>
            </a:pPr>
            <a:r>
              <a:rPr lang="en-US"/>
              <a:t>State requirements</a:t>
            </a:r>
            <a:endParaRPr/>
          </a:p>
          <a:p>
            <a:pPr marL="1143000" lvl="2" indent="-228600" algn="l" rtl="0">
              <a:lnSpc>
                <a:spcPct val="90000"/>
              </a:lnSpc>
              <a:spcBef>
                <a:spcPts val="1000"/>
              </a:spcBef>
              <a:spcAft>
                <a:spcPts val="0"/>
              </a:spcAft>
              <a:buClr>
                <a:schemeClr val="dk1"/>
              </a:buClr>
              <a:buSzPts val="1800"/>
              <a:buChar char="▪"/>
            </a:pPr>
            <a:r>
              <a:rPr lang="en-US" b="1"/>
              <a:t>eSchool </a:t>
            </a:r>
            <a:r>
              <a:rPr lang="en-US"/>
              <a:t>(SIS cycles deadlines)</a:t>
            </a:r>
            <a:endParaRPr/>
          </a:p>
          <a:p>
            <a:pPr marL="1143000" lvl="2" indent="-228600" algn="l" rtl="0">
              <a:lnSpc>
                <a:spcPct val="90000"/>
              </a:lnSpc>
              <a:spcBef>
                <a:spcPts val="1000"/>
              </a:spcBef>
              <a:spcAft>
                <a:spcPts val="0"/>
              </a:spcAft>
              <a:buClr>
                <a:schemeClr val="dk1"/>
              </a:buClr>
              <a:buSzPts val="1800"/>
              <a:buChar char="▪"/>
            </a:pPr>
            <a:r>
              <a:rPr lang="en-US" b="1"/>
              <a:t>MySPED </a:t>
            </a:r>
            <a:r>
              <a:rPr lang="en-US"/>
              <a:t>cycle review period</a:t>
            </a:r>
            <a:endParaRPr/>
          </a:p>
        </p:txBody>
      </p:sp>
      <p:sp>
        <p:nvSpPr>
          <p:cNvPr id="291" name="Google Shape;291;p38"/>
          <p:cNvSpPr txBox="1">
            <a:spLocks noGrp="1"/>
          </p:cNvSpPr>
          <p:nvPr>
            <p:ph type="sldNum" idx="12"/>
          </p:nvPr>
        </p:nvSpPr>
        <p:spPr>
          <a:xfrm>
            <a:off x="10915650" y="6356350"/>
            <a:ext cx="4383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200"/>
              <a:buFont typeface="Arial"/>
              <a:buNone/>
            </a:pPr>
            <a:fld id="{00000000-1234-1234-1234-123412341234}" type="slidenum">
              <a:rPr lang="en-US"/>
              <a:t>24</a:t>
            </a:fld>
            <a:endParaRPr/>
          </a:p>
        </p:txBody>
      </p:sp>
      <p:pic>
        <p:nvPicPr>
          <p:cNvPr id="292" name="Google Shape;292;p38"/>
          <p:cNvPicPr preferRelativeResize="0"/>
          <p:nvPr/>
        </p:nvPicPr>
        <p:blipFill rotWithShape="1">
          <a:blip r:embed="rId3">
            <a:alphaModFix/>
          </a:blip>
          <a:srcRect t="12629" b="23620"/>
          <a:stretch/>
        </p:blipFill>
        <p:spPr>
          <a:xfrm>
            <a:off x="7206125" y="1387600"/>
            <a:ext cx="4552724" cy="3561600"/>
          </a:xfrm>
          <a:prstGeom prst="rect">
            <a:avLst/>
          </a:prstGeom>
          <a:noFill/>
          <a:ln w="38100" cap="flat" cmpd="sng">
            <a:solidFill>
              <a:srgbClr val="002F87"/>
            </a:solidFill>
            <a:prstDash val="solid"/>
            <a:round/>
            <a:headEnd type="none" w="sm" len="sm"/>
            <a:tailEnd type="none" w="sm" len="sm"/>
          </a:ln>
        </p:spPr>
      </p:pic>
      <p:sp>
        <p:nvSpPr>
          <p:cNvPr id="293" name="Google Shape;293;p38"/>
          <p:cNvSpPr/>
          <p:nvPr/>
        </p:nvSpPr>
        <p:spPr>
          <a:xfrm>
            <a:off x="8093099" y="2112100"/>
            <a:ext cx="3803556" cy="5308162"/>
          </a:xfrm>
          <a:custGeom>
            <a:avLst/>
            <a:gdLst/>
            <a:ahLst/>
            <a:cxnLst/>
            <a:rect l="l" t="t" r="r" b="b"/>
            <a:pathLst>
              <a:path w="4845294" h="7372447" extrusionOk="0">
                <a:moveTo>
                  <a:pt x="0" y="0"/>
                </a:moveTo>
                <a:lnTo>
                  <a:pt x="4845294" y="0"/>
                </a:lnTo>
                <a:lnTo>
                  <a:pt x="4845294" y="7372447"/>
                </a:lnTo>
                <a:lnTo>
                  <a:pt x="0" y="7372447"/>
                </a:lnTo>
                <a:lnTo>
                  <a:pt x="0" y="0"/>
                </a:lnTo>
                <a:close/>
              </a:path>
            </a:pathLst>
          </a:custGeom>
          <a:blipFill rotWithShape="1">
            <a:blip r:embed="rId4">
              <a:alphaModFix/>
            </a:blip>
            <a:stretch>
              <a:fillRect/>
            </a:stretch>
          </a:blipFill>
          <a:ln w="25400" cap="sq" cmpd="sng">
            <a:solidFill>
              <a:srgbClr val="000000"/>
            </a:solidFill>
            <a:prstDash val="solid"/>
            <a:miter lim="8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294" name="Google Shape;294;p38">
            <a:hlinkClick r:id="rId5"/>
          </p:cNvPr>
          <p:cNvPicPr preferRelativeResize="0"/>
          <p:nvPr/>
        </p:nvPicPr>
        <p:blipFill rotWithShape="1">
          <a:blip r:embed="rId6">
            <a:alphaModFix/>
          </a:blip>
          <a:srcRect t="21641" r="41294" b="19456"/>
          <a:stretch/>
        </p:blipFill>
        <p:spPr>
          <a:xfrm>
            <a:off x="6889475" y="3383025"/>
            <a:ext cx="2547725" cy="2973324"/>
          </a:xfrm>
          <a:prstGeom prst="rect">
            <a:avLst/>
          </a:prstGeom>
          <a:noFill/>
          <a:ln w="38100" cap="flat" cmpd="sng">
            <a:solidFill>
              <a:srgbClr val="002F87"/>
            </a:solidFill>
            <a:prstDash val="solid"/>
            <a:round/>
            <a:headEnd type="none" w="sm" len="sm"/>
            <a:tailEnd type="none" w="sm" len="sm"/>
          </a:ln>
          <a:effectLst>
            <a:outerShdw blurRad="57150" dist="19050" dir="5400000" algn="bl" rotWithShape="0">
              <a:srgbClr val="000000">
                <a:alpha val="50196"/>
              </a:srgbClr>
            </a:outerShdw>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Shape 298"/>
        <p:cNvGrpSpPr/>
        <p:nvPr/>
      </p:nvGrpSpPr>
      <p:grpSpPr>
        <a:xfrm>
          <a:off x="0" y="0"/>
          <a:ext cx="0" cy="0"/>
          <a:chOff x="0" y="0"/>
          <a:chExt cx="0" cy="0"/>
        </a:xfrm>
      </p:grpSpPr>
      <p:sp>
        <p:nvSpPr>
          <p:cNvPr id="299" name="Google Shape;299;p39"/>
          <p:cNvSpPr txBox="1">
            <a:spLocks noGrp="1"/>
          </p:cNvSpPr>
          <p:nvPr>
            <p:ph type="title"/>
          </p:nvPr>
        </p:nvSpPr>
        <p:spPr>
          <a:xfrm>
            <a:off x="1799505" y="365125"/>
            <a:ext cx="95544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a:t>Arkansas LEA Data Summits:  </a:t>
            </a:r>
            <a:br>
              <a:rPr lang="en-US"/>
            </a:br>
            <a:r>
              <a:rPr lang="en-US"/>
              <a:t>What happened? </a:t>
            </a:r>
            <a:endParaRPr/>
          </a:p>
        </p:txBody>
      </p:sp>
      <p:sp>
        <p:nvSpPr>
          <p:cNvPr id="300" name="Google Shape;300;p39"/>
          <p:cNvSpPr txBox="1">
            <a:spLocks noGrp="1"/>
          </p:cNvSpPr>
          <p:nvPr>
            <p:ph type="body" idx="1"/>
          </p:nvPr>
        </p:nvSpPr>
        <p:spPr>
          <a:xfrm>
            <a:off x="1799500" y="1847850"/>
            <a:ext cx="5090100" cy="50103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Clr>
                <a:schemeClr val="dk1"/>
              </a:buClr>
              <a:buSzPts val="2800"/>
              <a:buNone/>
            </a:pPr>
            <a:r>
              <a:rPr lang="en-US" b="1"/>
              <a:t>Morning Session continued,</a:t>
            </a:r>
            <a:endParaRPr b="1"/>
          </a:p>
          <a:p>
            <a:pPr marL="228600" lvl="0" indent="-228600" algn="l" rtl="0">
              <a:lnSpc>
                <a:spcPct val="90000"/>
              </a:lnSpc>
              <a:spcBef>
                <a:spcPts val="1000"/>
              </a:spcBef>
              <a:spcAft>
                <a:spcPts val="0"/>
              </a:spcAft>
              <a:buClr>
                <a:schemeClr val="dk1"/>
              </a:buClr>
              <a:buSzPts val="1800"/>
              <a:buChar char="•"/>
            </a:pPr>
            <a:r>
              <a:rPr lang="en-US"/>
              <a:t>Elephant in the Room</a:t>
            </a:r>
            <a:endParaRPr/>
          </a:p>
          <a:p>
            <a:pPr marL="228600" lvl="0" indent="-228600" algn="l" rtl="0">
              <a:lnSpc>
                <a:spcPct val="90000"/>
              </a:lnSpc>
              <a:spcBef>
                <a:spcPts val="1000"/>
              </a:spcBef>
              <a:spcAft>
                <a:spcPts val="0"/>
              </a:spcAft>
              <a:buClr>
                <a:schemeClr val="dk1"/>
              </a:buClr>
              <a:buSzPts val="1800"/>
              <a:buChar char="•"/>
            </a:pPr>
            <a:r>
              <a:rPr lang="en-US"/>
              <a:t>Data Blindfold</a:t>
            </a:r>
            <a:endParaRPr/>
          </a:p>
          <a:p>
            <a:pPr marL="228600" lvl="0" indent="-228600" algn="l" rtl="0">
              <a:lnSpc>
                <a:spcPct val="90000"/>
              </a:lnSpc>
              <a:spcBef>
                <a:spcPts val="1000"/>
              </a:spcBef>
              <a:spcAft>
                <a:spcPts val="0"/>
              </a:spcAft>
              <a:buClr>
                <a:schemeClr val="dk1"/>
              </a:buClr>
              <a:buSzPts val="1800"/>
              <a:buChar char="•"/>
            </a:pPr>
            <a:r>
              <a:rPr lang="en-US"/>
              <a:t>Mistaken Certainty</a:t>
            </a:r>
            <a:endParaRPr/>
          </a:p>
          <a:p>
            <a:pPr marL="228600" lvl="0" indent="-228600" algn="l" rtl="0">
              <a:lnSpc>
                <a:spcPct val="90000"/>
              </a:lnSpc>
              <a:spcBef>
                <a:spcPts val="1000"/>
              </a:spcBef>
              <a:spcAft>
                <a:spcPts val="0"/>
              </a:spcAft>
              <a:buClr>
                <a:schemeClr val="dk1"/>
              </a:buClr>
              <a:buSzPts val="1800"/>
              <a:buChar char="•"/>
            </a:pPr>
            <a:r>
              <a:rPr lang="en-US"/>
              <a:t>Focus on the whole, </a:t>
            </a:r>
            <a:br>
              <a:rPr lang="en-US"/>
            </a:br>
            <a:r>
              <a:rPr lang="en-US"/>
              <a:t>not the part</a:t>
            </a:r>
            <a:endParaRPr/>
          </a:p>
          <a:p>
            <a:pPr marL="228600" lvl="0" indent="-228600" algn="l" rtl="0">
              <a:lnSpc>
                <a:spcPct val="90000"/>
              </a:lnSpc>
              <a:spcBef>
                <a:spcPts val="1000"/>
              </a:spcBef>
              <a:spcAft>
                <a:spcPts val="0"/>
              </a:spcAft>
              <a:buClr>
                <a:schemeClr val="dk1"/>
              </a:buClr>
              <a:buSzPts val="1800"/>
              <a:buChar char="•"/>
            </a:pPr>
            <a:r>
              <a:rPr lang="en-US"/>
              <a:t>Overcoming the blindfold</a:t>
            </a:r>
            <a:endParaRPr/>
          </a:p>
          <a:p>
            <a:pPr marL="22860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p:txBody>
      </p:sp>
      <p:sp>
        <p:nvSpPr>
          <p:cNvPr id="301" name="Google Shape;301;p39"/>
          <p:cNvSpPr txBox="1">
            <a:spLocks noGrp="1"/>
          </p:cNvSpPr>
          <p:nvPr>
            <p:ph type="sldNum" idx="12"/>
          </p:nvPr>
        </p:nvSpPr>
        <p:spPr>
          <a:xfrm>
            <a:off x="10915650" y="6356350"/>
            <a:ext cx="4383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200"/>
              <a:buFont typeface="Arial"/>
              <a:buNone/>
            </a:pPr>
            <a:fld id="{00000000-1234-1234-1234-123412341234}" type="slidenum">
              <a:rPr lang="en-US"/>
              <a:t>25</a:t>
            </a:fld>
            <a:endParaRPr/>
          </a:p>
        </p:txBody>
      </p:sp>
      <p:pic>
        <p:nvPicPr>
          <p:cNvPr id="302" name="Google Shape;302;p39"/>
          <p:cNvPicPr preferRelativeResize="0"/>
          <p:nvPr/>
        </p:nvPicPr>
        <p:blipFill rotWithShape="1">
          <a:blip r:embed="rId3">
            <a:alphaModFix/>
          </a:blip>
          <a:srcRect l="7800" t="21452"/>
          <a:stretch/>
        </p:blipFill>
        <p:spPr>
          <a:xfrm>
            <a:off x="7083225" y="2584325"/>
            <a:ext cx="4572124" cy="2704576"/>
          </a:xfrm>
          <a:prstGeom prst="rect">
            <a:avLst/>
          </a:prstGeom>
          <a:noFill/>
          <a:ln w="38100" cap="flat" cmpd="sng">
            <a:solidFill>
              <a:schemeClr val="dk2"/>
            </a:solidFill>
            <a:prstDash val="solid"/>
            <a:round/>
            <a:headEnd type="none" w="sm" len="sm"/>
            <a:tailEnd type="none" w="sm" len="sm"/>
          </a:ln>
        </p:spPr>
      </p:pic>
      <p:sp>
        <p:nvSpPr>
          <p:cNvPr id="303" name="Google Shape;303;p39"/>
          <p:cNvSpPr txBox="1"/>
          <p:nvPr/>
        </p:nvSpPr>
        <p:spPr>
          <a:xfrm>
            <a:off x="2320800" y="5620750"/>
            <a:ext cx="7713300" cy="7356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1000"/>
              </a:spcBef>
              <a:spcAft>
                <a:spcPts val="0"/>
              </a:spcAft>
              <a:buClr>
                <a:schemeClr val="dk1"/>
              </a:buClr>
              <a:buSzPts val="1100"/>
              <a:buFont typeface="Arial"/>
              <a:buNone/>
            </a:pPr>
            <a:r>
              <a:rPr lang="en-US" sz="2800">
                <a:solidFill>
                  <a:schemeClr val="dk1"/>
                </a:solidFill>
                <a:latin typeface="Arial"/>
                <a:ea typeface="Arial"/>
                <a:cs typeface="Arial"/>
                <a:sym typeface="Arial"/>
              </a:rPr>
              <a:t>“This retreat helped take </a:t>
            </a:r>
            <a:r>
              <a:rPr lang="en-US" sz="2800" b="1">
                <a:solidFill>
                  <a:schemeClr val="dk1"/>
                </a:solidFill>
                <a:latin typeface="Arial"/>
                <a:ea typeface="Arial"/>
                <a:cs typeface="Arial"/>
                <a:sym typeface="Arial"/>
              </a:rPr>
              <a:t>my blindfolds off</a:t>
            </a:r>
            <a:r>
              <a:rPr lang="en-US" sz="2800">
                <a:solidFill>
                  <a:schemeClr val="dk1"/>
                </a:solidFill>
                <a:latin typeface="Arial"/>
                <a:ea typeface="Arial"/>
                <a:cs typeface="Arial"/>
                <a:sym typeface="Arial"/>
              </a:rPr>
              <a:t>.”</a:t>
            </a:r>
            <a:endParaRPr sz="2800">
              <a:solidFill>
                <a:schemeClr val="dk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40"/>
          <p:cNvSpPr txBox="1">
            <a:spLocks noGrp="1"/>
          </p:cNvSpPr>
          <p:nvPr>
            <p:ph type="title"/>
          </p:nvPr>
        </p:nvSpPr>
        <p:spPr>
          <a:xfrm>
            <a:off x="1799505" y="365125"/>
            <a:ext cx="95544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a:t>Arkansas LEA Data Summits:  </a:t>
            </a:r>
            <a:br>
              <a:rPr lang="en-US"/>
            </a:br>
            <a:r>
              <a:rPr lang="en-US"/>
              <a:t>What happened? </a:t>
            </a:r>
            <a:endParaRPr/>
          </a:p>
        </p:txBody>
      </p:sp>
      <p:sp>
        <p:nvSpPr>
          <p:cNvPr id="309" name="Google Shape;309;p40"/>
          <p:cNvSpPr txBox="1">
            <a:spLocks noGrp="1"/>
          </p:cNvSpPr>
          <p:nvPr>
            <p:ph type="body" idx="1"/>
          </p:nvPr>
        </p:nvSpPr>
        <p:spPr>
          <a:xfrm>
            <a:off x="1799500" y="1847850"/>
            <a:ext cx="4848900" cy="50103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Clr>
                <a:schemeClr val="dk1"/>
              </a:buClr>
              <a:buSzPts val="2800"/>
              <a:buNone/>
            </a:pPr>
            <a:r>
              <a:rPr lang="en-US" b="1"/>
              <a:t>Morning Session continued,</a:t>
            </a:r>
            <a:endParaRPr b="1"/>
          </a:p>
          <a:p>
            <a:pPr marL="228600" lvl="0" indent="-228600" algn="l" rtl="0">
              <a:lnSpc>
                <a:spcPct val="90000"/>
              </a:lnSpc>
              <a:spcBef>
                <a:spcPts val="1000"/>
              </a:spcBef>
              <a:spcAft>
                <a:spcPts val="0"/>
              </a:spcAft>
              <a:buClr>
                <a:schemeClr val="dk1"/>
              </a:buClr>
              <a:buSzPts val="1800"/>
              <a:buChar char="•"/>
            </a:pPr>
            <a:r>
              <a:rPr lang="en-US" b="1"/>
              <a:t>LEA regional presenters</a:t>
            </a:r>
            <a:endParaRPr b="1"/>
          </a:p>
          <a:p>
            <a:pPr marL="685800" lvl="1" indent="-228600" algn="l" rtl="0">
              <a:lnSpc>
                <a:spcPct val="90000"/>
              </a:lnSpc>
              <a:spcBef>
                <a:spcPts val="1000"/>
              </a:spcBef>
              <a:spcAft>
                <a:spcPts val="0"/>
              </a:spcAft>
              <a:buClr>
                <a:schemeClr val="dk1"/>
              </a:buClr>
              <a:buSzPts val="1800"/>
              <a:buChar char="–"/>
            </a:pPr>
            <a:r>
              <a:rPr lang="en-US" b="1"/>
              <a:t>Rockstars </a:t>
            </a:r>
            <a:r>
              <a:rPr lang="en-US"/>
              <a:t>and boots-on-the-ground.</a:t>
            </a:r>
            <a:endParaRPr/>
          </a:p>
          <a:p>
            <a:pPr marL="685800" lvl="1" indent="-228600" algn="l" rtl="0">
              <a:lnSpc>
                <a:spcPct val="90000"/>
              </a:lnSpc>
              <a:spcBef>
                <a:spcPts val="1000"/>
              </a:spcBef>
              <a:spcAft>
                <a:spcPts val="0"/>
              </a:spcAft>
              <a:buClr>
                <a:schemeClr val="dk1"/>
              </a:buClr>
              <a:buSzPts val="1800"/>
              <a:buChar char="–"/>
            </a:pPr>
            <a:r>
              <a:rPr lang="en-US"/>
              <a:t>Focus on how </a:t>
            </a:r>
            <a:r>
              <a:rPr lang="en-US" b="1"/>
              <a:t>they use </a:t>
            </a:r>
            <a:r>
              <a:rPr lang="en-US"/>
              <a:t>the reports.</a:t>
            </a:r>
            <a:endParaRPr/>
          </a:p>
          <a:p>
            <a:pPr marL="685800" lvl="1" indent="-228600" algn="l" rtl="0">
              <a:lnSpc>
                <a:spcPct val="90000"/>
              </a:lnSpc>
              <a:spcBef>
                <a:spcPts val="1000"/>
              </a:spcBef>
              <a:spcAft>
                <a:spcPts val="0"/>
              </a:spcAft>
              <a:buClr>
                <a:schemeClr val="dk1"/>
              </a:buClr>
              <a:buSzPts val="1800"/>
              <a:buChar char="–"/>
            </a:pPr>
            <a:r>
              <a:rPr lang="en-US"/>
              <a:t>Walked through the reports State publishes and </a:t>
            </a:r>
            <a:r>
              <a:rPr lang="en-US" b="1"/>
              <a:t>how they use</a:t>
            </a:r>
            <a:r>
              <a:rPr lang="en-US"/>
              <a:t> them.</a:t>
            </a:r>
            <a:endParaRPr/>
          </a:p>
          <a:p>
            <a:pPr marL="685800" lvl="1" indent="-228600" algn="l" rtl="0">
              <a:lnSpc>
                <a:spcPct val="90000"/>
              </a:lnSpc>
              <a:spcBef>
                <a:spcPts val="1000"/>
              </a:spcBef>
              <a:spcAft>
                <a:spcPts val="0"/>
              </a:spcAft>
              <a:buClr>
                <a:schemeClr val="dk1"/>
              </a:buClr>
              <a:buSzPts val="1800"/>
              <a:buChar char="–"/>
            </a:pPr>
            <a:r>
              <a:rPr lang="en-US"/>
              <a:t>Shared guides and resources.</a:t>
            </a:r>
            <a:endParaRPr/>
          </a:p>
        </p:txBody>
      </p:sp>
      <p:sp>
        <p:nvSpPr>
          <p:cNvPr id="310" name="Google Shape;310;p40"/>
          <p:cNvSpPr txBox="1">
            <a:spLocks noGrp="1"/>
          </p:cNvSpPr>
          <p:nvPr>
            <p:ph type="sldNum" idx="12"/>
          </p:nvPr>
        </p:nvSpPr>
        <p:spPr>
          <a:xfrm>
            <a:off x="10915650" y="6356350"/>
            <a:ext cx="4383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200"/>
              <a:buFont typeface="Arial"/>
              <a:buNone/>
            </a:pPr>
            <a:fld id="{00000000-1234-1234-1234-123412341234}" type="slidenum">
              <a:rPr lang="en-US"/>
              <a:t>26</a:t>
            </a:fld>
            <a:endParaRPr/>
          </a:p>
        </p:txBody>
      </p:sp>
      <p:pic>
        <p:nvPicPr>
          <p:cNvPr id="311" name="Google Shape;311;p40"/>
          <p:cNvPicPr preferRelativeResize="0"/>
          <p:nvPr/>
        </p:nvPicPr>
        <p:blipFill rotWithShape="1">
          <a:blip r:embed="rId3">
            <a:alphaModFix/>
          </a:blip>
          <a:srcRect l="22649"/>
          <a:stretch/>
        </p:blipFill>
        <p:spPr>
          <a:xfrm>
            <a:off x="6565450" y="3460900"/>
            <a:ext cx="3315450" cy="2809875"/>
          </a:xfrm>
          <a:prstGeom prst="rect">
            <a:avLst/>
          </a:prstGeom>
          <a:noFill/>
          <a:ln w="38100" cap="flat" cmpd="sng">
            <a:solidFill>
              <a:schemeClr val="dk2"/>
            </a:solidFill>
            <a:prstDash val="solid"/>
            <a:round/>
            <a:headEnd type="none" w="sm" len="sm"/>
            <a:tailEnd type="none" w="sm" len="sm"/>
          </a:ln>
        </p:spPr>
      </p:pic>
      <p:pic>
        <p:nvPicPr>
          <p:cNvPr id="312" name="Google Shape;312;p40"/>
          <p:cNvPicPr preferRelativeResize="0"/>
          <p:nvPr/>
        </p:nvPicPr>
        <p:blipFill rotWithShape="1">
          <a:blip r:embed="rId4">
            <a:alphaModFix/>
          </a:blip>
          <a:srcRect t="8383"/>
          <a:stretch/>
        </p:blipFill>
        <p:spPr>
          <a:xfrm>
            <a:off x="8360525" y="1285200"/>
            <a:ext cx="3543300" cy="2809875"/>
          </a:xfrm>
          <a:prstGeom prst="rect">
            <a:avLst/>
          </a:prstGeom>
          <a:noFill/>
          <a:ln w="38100" cap="flat" cmpd="sng">
            <a:solidFill>
              <a:schemeClr val="dk2"/>
            </a:solidFill>
            <a:prstDash val="solid"/>
            <a:round/>
            <a:headEnd type="none" w="sm" len="sm"/>
            <a:tailEnd type="none" w="sm" len="sm"/>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41"/>
          <p:cNvSpPr txBox="1">
            <a:spLocks noGrp="1"/>
          </p:cNvSpPr>
          <p:nvPr>
            <p:ph type="title"/>
          </p:nvPr>
        </p:nvSpPr>
        <p:spPr>
          <a:xfrm>
            <a:off x="1799505" y="365125"/>
            <a:ext cx="95544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a:t>Arkansas LEA Capacity Building Strategy and Approach </a:t>
            </a:r>
            <a:endParaRPr/>
          </a:p>
        </p:txBody>
      </p:sp>
      <p:sp>
        <p:nvSpPr>
          <p:cNvPr id="318" name="Google Shape;318;p41"/>
          <p:cNvSpPr txBox="1">
            <a:spLocks noGrp="1"/>
          </p:cNvSpPr>
          <p:nvPr>
            <p:ph type="body" idx="1"/>
          </p:nvPr>
        </p:nvSpPr>
        <p:spPr>
          <a:xfrm>
            <a:off x="1799501" y="1847850"/>
            <a:ext cx="7363800" cy="4351200"/>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1000"/>
              </a:spcBef>
              <a:spcAft>
                <a:spcPts val="0"/>
              </a:spcAft>
              <a:buClr>
                <a:schemeClr val="dk1"/>
              </a:buClr>
              <a:buSzPts val="1100"/>
              <a:buFont typeface="Arial"/>
              <a:buNone/>
            </a:pPr>
            <a:r>
              <a:rPr lang="en-US" b="1"/>
              <a:t>Afternoon activity: </a:t>
            </a:r>
            <a:endParaRPr b="1"/>
          </a:p>
          <a:p>
            <a:pPr marL="914400" lvl="1" indent="-342900" algn="l" rtl="0">
              <a:lnSpc>
                <a:spcPct val="115000"/>
              </a:lnSpc>
              <a:spcBef>
                <a:spcPts val="1000"/>
              </a:spcBef>
              <a:spcAft>
                <a:spcPts val="0"/>
              </a:spcAft>
              <a:buClr>
                <a:schemeClr val="dk1"/>
              </a:buClr>
              <a:buSzPts val="1800"/>
              <a:buChar char="○"/>
            </a:pPr>
            <a:r>
              <a:rPr lang="en-US"/>
              <a:t>I do (state data </a:t>
            </a:r>
            <a:r>
              <a:rPr lang="en-US" b="1"/>
              <a:t>modeled</a:t>
            </a:r>
            <a:r>
              <a:rPr lang="en-US"/>
              <a:t>)</a:t>
            </a:r>
            <a:endParaRPr/>
          </a:p>
          <a:p>
            <a:pPr marL="914400" lvl="1" indent="-342900" algn="l" rtl="0">
              <a:lnSpc>
                <a:spcPct val="115000"/>
              </a:lnSpc>
              <a:spcBef>
                <a:spcPts val="0"/>
              </a:spcBef>
              <a:spcAft>
                <a:spcPts val="0"/>
              </a:spcAft>
              <a:buClr>
                <a:schemeClr val="dk1"/>
              </a:buClr>
              <a:buSzPts val="1800"/>
              <a:buChar char="○"/>
            </a:pPr>
            <a:r>
              <a:rPr lang="en-US"/>
              <a:t>We do (mock district data- </a:t>
            </a:r>
            <a:r>
              <a:rPr lang="en-US" b="1"/>
              <a:t>guided practice</a:t>
            </a:r>
            <a:r>
              <a:rPr lang="en-US"/>
              <a:t>)</a:t>
            </a:r>
            <a:endParaRPr/>
          </a:p>
          <a:p>
            <a:pPr marL="914400" lvl="1" indent="-342900" algn="l" rtl="0">
              <a:lnSpc>
                <a:spcPct val="115000"/>
              </a:lnSpc>
              <a:spcBef>
                <a:spcPts val="0"/>
              </a:spcBef>
              <a:spcAft>
                <a:spcPts val="0"/>
              </a:spcAft>
              <a:buClr>
                <a:schemeClr val="dk1"/>
              </a:buClr>
              <a:buSzPts val="1800"/>
              <a:buChar char="○"/>
            </a:pPr>
            <a:r>
              <a:rPr lang="en-US"/>
              <a:t>You do (their district data- </a:t>
            </a:r>
            <a:r>
              <a:rPr lang="en-US" b="1"/>
              <a:t>independent application</a:t>
            </a:r>
            <a:r>
              <a:rPr lang="en-US"/>
              <a:t>)</a:t>
            </a:r>
            <a:br>
              <a:rPr lang="en-US"/>
            </a:br>
            <a:endParaRPr>
              <a:highlight>
                <a:srgbClr val="FFFF00"/>
              </a:highlight>
            </a:endParaRPr>
          </a:p>
        </p:txBody>
      </p:sp>
      <p:sp>
        <p:nvSpPr>
          <p:cNvPr id="319" name="Google Shape;319;p41"/>
          <p:cNvSpPr txBox="1">
            <a:spLocks noGrp="1"/>
          </p:cNvSpPr>
          <p:nvPr>
            <p:ph type="sldNum" idx="12"/>
          </p:nvPr>
        </p:nvSpPr>
        <p:spPr>
          <a:xfrm>
            <a:off x="10915650" y="6356350"/>
            <a:ext cx="4383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200"/>
              <a:buFont typeface="Arial"/>
              <a:buNone/>
            </a:pPr>
            <a:fld id="{00000000-1234-1234-1234-123412341234}" type="slidenum">
              <a:rPr lang="en-US"/>
              <a:t>27</a:t>
            </a:fld>
            <a:endParaRPr/>
          </a:p>
        </p:txBody>
      </p:sp>
      <p:pic>
        <p:nvPicPr>
          <p:cNvPr id="320" name="Google Shape;320;p41"/>
          <p:cNvPicPr preferRelativeResize="0"/>
          <p:nvPr/>
        </p:nvPicPr>
        <p:blipFill rotWithShape="1">
          <a:blip r:embed="rId3">
            <a:alphaModFix/>
          </a:blip>
          <a:srcRect/>
          <a:stretch/>
        </p:blipFill>
        <p:spPr>
          <a:xfrm>
            <a:off x="6695625" y="-3990487"/>
            <a:ext cx="5257800" cy="3933825"/>
          </a:xfrm>
          <a:prstGeom prst="rect">
            <a:avLst/>
          </a:prstGeom>
          <a:noFill/>
          <a:ln>
            <a:noFill/>
          </a:ln>
        </p:spPr>
      </p:pic>
      <p:pic>
        <p:nvPicPr>
          <p:cNvPr id="321" name="Google Shape;321;p41"/>
          <p:cNvPicPr preferRelativeResize="0"/>
          <p:nvPr/>
        </p:nvPicPr>
        <p:blipFill rotWithShape="1">
          <a:blip r:embed="rId4">
            <a:alphaModFix/>
          </a:blip>
          <a:srcRect/>
          <a:stretch/>
        </p:blipFill>
        <p:spPr>
          <a:xfrm>
            <a:off x="2750100" y="7137338"/>
            <a:ext cx="3638550" cy="2733675"/>
          </a:xfrm>
          <a:prstGeom prst="rect">
            <a:avLst/>
          </a:prstGeom>
          <a:noFill/>
          <a:ln>
            <a:noFill/>
          </a:ln>
        </p:spPr>
      </p:pic>
      <p:pic>
        <p:nvPicPr>
          <p:cNvPr id="322" name="Google Shape;322;p41"/>
          <p:cNvPicPr preferRelativeResize="0"/>
          <p:nvPr/>
        </p:nvPicPr>
        <p:blipFill rotWithShape="1">
          <a:blip r:embed="rId5">
            <a:alphaModFix/>
          </a:blip>
          <a:srcRect/>
          <a:stretch/>
        </p:blipFill>
        <p:spPr>
          <a:xfrm>
            <a:off x="9679049" y="1994988"/>
            <a:ext cx="2025550" cy="2868024"/>
          </a:xfrm>
          <a:prstGeom prst="rect">
            <a:avLst/>
          </a:prstGeom>
          <a:noFill/>
          <a:ln w="38100" cap="flat" cmpd="sng">
            <a:solidFill>
              <a:schemeClr val="dk2"/>
            </a:solidFill>
            <a:prstDash val="solid"/>
            <a:round/>
            <a:headEnd type="none" w="sm" len="sm"/>
            <a:tailEnd type="none" w="sm" len="sm"/>
          </a:ln>
        </p:spPr>
      </p:pic>
      <p:pic>
        <p:nvPicPr>
          <p:cNvPr id="323" name="Google Shape;323;p41"/>
          <p:cNvPicPr preferRelativeResize="0"/>
          <p:nvPr/>
        </p:nvPicPr>
        <p:blipFill rotWithShape="1">
          <a:blip r:embed="rId6">
            <a:alphaModFix/>
          </a:blip>
          <a:srcRect t="7987"/>
          <a:stretch/>
        </p:blipFill>
        <p:spPr>
          <a:xfrm>
            <a:off x="5049025" y="4100100"/>
            <a:ext cx="4058925" cy="2450875"/>
          </a:xfrm>
          <a:prstGeom prst="rect">
            <a:avLst/>
          </a:prstGeom>
          <a:noFill/>
          <a:ln w="38100" cap="flat" cmpd="sng">
            <a:solidFill>
              <a:schemeClr val="dk2"/>
            </a:solidFill>
            <a:prstDash val="solid"/>
            <a:round/>
            <a:headEnd type="none" w="sm" len="sm"/>
            <a:tailEnd type="none" w="sm" len="sm"/>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42"/>
          <p:cNvSpPr txBox="1">
            <a:spLocks noGrp="1"/>
          </p:cNvSpPr>
          <p:nvPr>
            <p:ph type="title"/>
          </p:nvPr>
        </p:nvSpPr>
        <p:spPr>
          <a:xfrm>
            <a:off x="1799505" y="365125"/>
            <a:ext cx="95544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a:t>Arkansas LEA Data Summits:  </a:t>
            </a:r>
            <a:br>
              <a:rPr lang="en-US"/>
            </a:br>
            <a:r>
              <a:rPr lang="en-US"/>
              <a:t>What happened? </a:t>
            </a:r>
            <a:endParaRPr/>
          </a:p>
        </p:txBody>
      </p:sp>
      <p:sp>
        <p:nvSpPr>
          <p:cNvPr id="329" name="Google Shape;329;p42"/>
          <p:cNvSpPr txBox="1">
            <a:spLocks noGrp="1"/>
          </p:cNvSpPr>
          <p:nvPr>
            <p:ph type="body" idx="1"/>
          </p:nvPr>
        </p:nvSpPr>
        <p:spPr>
          <a:xfrm>
            <a:off x="1799500" y="1847850"/>
            <a:ext cx="7234200" cy="5010300"/>
          </a:xfrm>
          <a:prstGeom prst="rect">
            <a:avLst/>
          </a:prstGeom>
          <a:noFill/>
          <a:ln>
            <a:noFill/>
          </a:ln>
        </p:spPr>
        <p:txBody>
          <a:bodyPr spcFirstLastPara="1" wrap="square" lIns="91425" tIns="45700" rIns="91425" bIns="45700" anchor="t" anchorCtr="0">
            <a:normAutofit lnSpcReduction="20000"/>
          </a:bodyPr>
          <a:lstStyle/>
          <a:p>
            <a:pPr marL="0" lvl="0" indent="0" algn="l" rtl="0">
              <a:lnSpc>
                <a:spcPct val="115000"/>
              </a:lnSpc>
              <a:spcBef>
                <a:spcPts val="1000"/>
              </a:spcBef>
              <a:spcAft>
                <a:spcPts val="0"/>
              </a:spcAft>
              <a:buClr>
                <a:schemeClr val="dk1"/>
              </a:buClr>
              <a:buSzPts val="2800"/>
              <a:buNone/>
            </a:pPr>
            <a:r>
              <a:rPr lang="en-US" b="1"/>
              <a:t>Wrap up:</a:t>
            </a:r>
            <a:endParaRPr b="1"/>
          </a:p>
          <a:p>
            <a:pPr marL="457200" lvl="0" indent="-342900" algn="l" rtl="0">
              <a:lnSpc>
                <a:spcPct val="115000"/>
              </a:lnSpc>
              <a:spcBef>
                <a:spcPts val="1000"/>
              </a:spcBef>
              <a:spcAft>
                <a:spcPts val="0"/>
              </a:spcAft>
              <a:buClr>
                <a:schemeClr val="dk1"/>
              </a:buClr>
              <a:buSzPts val="1800"/>
              <a:buChar char="●"/>
            </a:pPr>
            <a:r>
              <a:rPr lang="en-US" b="1"/>
              <a:t>Data Visualization</a:t>
            </a:r>
            <a:r>
              <a:rPr lang="en-US"/>
              <a:t> resources </a:t>
            </a:r>
            <a:endParaRPr/>
          </a:p>
          <a:p>
            <a:pPr marL="457200" lvl="0" indent="-342900" algn="l" rtl="0">
              <a:lnSpc>
                <a:spcPct val="115000"/>
              </a:lnSpc>
              <a:spcBef>
                <a:spcPts val="0"/>
              </a:spcBef>
              <a:spcAft>
                <a:spcPts val="0"/>
              </a:spcAft>
              <a:buClr>
                <a:schemeClr val="dk1"/>
              </a:buClr>
              <a:buSzPts val="1800"/>
              <a:buChar char="●"/>
            </a:pPr>
            <a:r>
              <a:rPr lang="en-US"/>
              <a:t>Knowing your </a:t>
            </a:r>
            <a:r>
              <a:rPr lang="en-US" b="1"/>
              <a:t>audience</a:t>
            </a:r>
            <a:endParaRPr b="1"/>
          </a:p>
          <a:p>
            <a:pPr marL="457200" lvl="0" indent="-342900" algn="l" rtl="0">
              <a:lnSpc>
                <a:spcPct val="115000"/>
              </a:lnSpc>
              <a:spcBef>
                <a:spcPts val="0"/>
              </a:spcBef>
              <a:spcAft>
                <a:spcPts val="0"/>
              </a:spcAft>
              <a:buClr>
                <a:schemeClr val="dk1"/>
              </a:buClr>
              <a:buSzPts val="1800"/>
              <a:buChar char="●"/>
            </a:pPr>
            <a:r>
              <a:rPr lang="en-US" b="1"/>
              <a:t>Simplify </a:t>
            </a:r>
            <a:r>
              <a:rPr lang="en-US"/>
              <a:t>and Focus </a:t>
            </a:r>
            <a:endParaRPr/>
          </a:p>
          <a:p>
            <a:pPr marL="457200" lvl="0" indent="-342900" algn="l" rtl="0">
              <a:lnSpc>
                <a:spcPct val="115000"/>
              </a:lnSpc>
              <a:spcBef>
                <a:spcPts val="0"/>
              </a:spcBef>
              <a:spcAft>
                <a:spcPts val="0"/>
              </a:spcAft>
              <a:buClr>
                <a:schemeClr val="dk1"/>
              </a:buClr>
              <a:buSzPts val="1800"/>
              <a:buChar char="●"/>
            </a:pPr>
            <a:r>
              <a:rPr lang="en-US"/>
              <a:t>AI Chat Prompt guides </a:t>
            </a:r>
            <a:br>
              <a:rPr lang="en-US"/>
            </a:br>
            <a:r>
              <a:rPr lang="en-US"/>
              <a:t>&amp; Data viz resources to take home</a:t>
            </a: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r>
              <a:rPr lang="en-US"/>
              <a:t>We </a:t>
            </a:r>
            <a:r>
              <a:rPr lang="en-US" b="1"/>
              <a:t>gave </a:t>
            </a:r>
            <a:r>
              <a:rPr lang="en-US"/>
              <a:t>our LEA’s the tools for their spring </a:t>
            </a:r>
            <a:r>
              <a:rPr lang="en-US" b="1"/>
              <a:t>school board</a:t>
            </a:r>
            <a:r>
              <a:rPr lang="en-US"/>
              <a:t> presentations. </a:t>
            </a:r>
            <a:endParaRPr/>
          </a:p>
          <a:p>
            <a:pPr marL="457200" lvl="0" indent="-342900" algn="l" rtl="0">
              <a:lnSpc>
                <a:spcPct val="115000"/>
              </a:lnSpc>
              <a:spcBef>
                <a:spcPts val="0"/>
              </a:spcBef>
              <a:spcAft>
                <a:spcPts val="0"/>
              </a:spcAft>
              <a:buSzPts val="1800"/>
              <a:buChar char="●"/>
            </a:pPr>
            <a:r>
              <a:rPr lang="en-US"/>
              <a:t>Placing LEA data in a </a:t>
            </a:r>
            <a:r>
              <a:rPr lang="en-US" b="1"/>
              <a:t>common </a:t>
            </a:r>
            <a:r>
              <a:rPr lang="en-US"/>
              <a:t>format and using common data visualizations. </a:t>
            </a:r>
            <a:endParaRPr/>
          </a:p>
        </p:txBody>
      </p:sp>
      <p:sp>
        <p:nvSpPr>
          <p:cNvPr id="330" name="Google Shape;330;p42"/>
          <p:cNvSpPr txBox="1">
            <a:spLocks noGrp="1"/>
          </p:cNvSpPr>
          <p:nvPr>
            <p:ph type="sldNum" idx="12"/>
          </p:nvPr>
        </p:nvSpPr>
        <p:spPr>
          <a:xfrm>
            <a:off x="10915650" y="6356350"/>
            <a:ext cx="4383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200"/>
              <a:buFont typeface="Arial"/>
              <a:buNone/>
            </a:pPr>
            <a:fld id="{00000000-1234-1234-1234-123412341234}" type="slidenum">
              <a:rPr lang="en-US"/>
              <a:t>28</a:t>
            </a:fld>
            <a:endParaRPr/>
          </a:p>
        </p:txBody>
      </p:sp>
      <p:pic>
        <p:nvPicPr>
          <p:cNvPr id="331" name="Google Shape;331;p42"/>
          <p:cNvPicPr preferRelativeResize="0"/>
          <p:nvPr/>
        </p:nvPicPr>
        <p:blipFill rotWithShape="1">
          <a:blip r:embed="rId3">
            <a:alphaModFix/>
          </a:blip>
          <a:srcRect/>
          <a:stretch/>
        </p:blipFill>
        <p:spPr>
          <a:xfrm>
            <a:off x="9033698" y="1549371"/>
            <a:ext cx="2474775" cy="3708175"/>
          </a:xfrm>
          <a:prstGeom prst="rect">
            <a:avLst/>
          </a:prstGeom>
          <a:noFill/>
          <a:ln w="38100" cap="flat" cmpd="sng">
            <a:solidFill>
              <a:srgbClr val="002F87"/>
            </a:solidFill>
            <a:prstDash val="solid"/>
            <a:round/>
            <a:headEnd type="none" w="sm" len="sm"/>
            <a:tailEnd type="none" w="sm" len="sm"/>
          </a:ln>
        </p:spPr>
      </p:pic>
      <p:pic>
        <p:nvPicPr>
          <p:cNvPr id="332" name="Google Shape;332;p42"/>
          <p:cNvPicPr preferRelativeResize="0"/>
          <p:nvPr/>
        </p:nvPicPr>
        <p:blipFill rotWithShape="1">
          <a:blip r:embed="rId4">
            <a:alphaModFix/>
          </a:blip>
          <a:srcRect/>
          <a:stretch/>
        </p:blipFill>
        <p:spPr>
          <a:xfrm>
            <a:off x="9501698" y="3079356"/>
            <a:ext cx="2474775" cy="3063628"/>
          </a:xfrm>
          <a:prstGeom prst="rect">
            <a:avLst/>
          </a:prstGeom>
          <a:noFill/>
          <a:ln w="38100" cap="flat" cmpd="sng">
            <a:solidFill>
              <a:srgbClr val="002F87"/>
            </a:solidFill>
            <a:prstDash val="solid"/>
            <a:round/>
            <a:headEnd type="none" w="sm" len="sm"/>
            <a:tailEnd type="none" w="sm" len="sm"/>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43"/>
          <p:cNvSpPr txBox="1">
            <a:spLocks noGrp="1"/>
          </p:cNvSpPr>
          <p:nvPr>
            <p:ph type="title"/>
          </p:nvPr>
        </p:nvSpPr>
        <p:spPr>
          <a:xfrm>
            <a:off x="1799505" y="365125"/>
            <a:ext cx="95544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a:t>Arkansas LEA Capacity Building Strategy and Approach </a:t>
            </a:r>
            <a:endParaRPr/>
          </a:p>
        </p:txBody>
      </p:sp>
      <p:sp>
        <p:nvSpPr>
          <p:cNvPr id="338" name="Google Shape;338;p43"/>
          <p:cNvSpPr txBox="1">
            <a:spLocks noGrp="1"/>
          </p:cNvSpPr>
          <p:nvPr>
            <p:ph type="body" idx="1"/>
          </p:nvPr>
        </p:nvSpPr>
        <p:spPr>
          <a:xfrm>
            <a:off x="1799500" y="1847850"/>
            <a:ext cx="9554400" cy="4873500"/>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l" rtl="0">
              <a:lnSpc>
                <a:spcPct val="90000"/>
              </a:lnSpc>
              <a:spcBef>
                <a:spcPts val="1000"/>
              </a:spcBef>
              <a:spcAft>
                <a:spcPts val="0"/>
              </a:spcAft>
              <a:buClr>
                <a:schemeClr val="dk1"/>
              </a:buClr>
              <a:buSzPct val="108108"/>
              <a:buChar char="•"/>
            </a:pPr>
            <a:r>
              <a:rPr lang="en-US"/>
              <a:t>Feedback from our February 2026 Data Retreats</a:t>
            </a:r>
            <a:br>
              <a:rPr lang="en-US"/>
            </a:br>
            <a:endParaRPr/>
          </a:p>
          <a:p>
            <a:pPr marL="228600" lvl="0" indent="-228600" algn="l" rtl="0">
              <a:lnSpc>
                <a:spcPct val="115000"/>
              </a:lnSpc>
              <a:spcBef>
                <a:spcPts val="0"/>
              </a:spcBef>
              <a:spcAft>
                <a:spcPts val="0"/>
              </a:spcAft>
              <a:buClr>
                <a:schemeClr val="dk1"/>
              </a:buClr>
              <a:buSzPct val="108108"/>
              <a:buChar char="•"/>
            </a:pPr>
            <a:r>
              <a:rPr lang="en-US"/>
              <a:t>Post-survey results- </a:t>
            </a:r>
            <a:r>
              <a:rPr lang="en-US">
                <a:solidFill>
                  <a:srgbClr val="0000FF"/>
                </a:solidFill>
              </a:rPr>
              <a:t>Most </a:t>
            </a:r>
            <a:r>
              <a:rPr lang="en-US" b="1">
                <a:solidFill>
                  <a:srgbClr val="0000FF"/>
                </a:solidFill>
              </a:rPr>
              <a:t>valuable </a:t>
            </a:r>
            <a:r>
              <a:rPr lang="en-US">
                <a:solidFill>
                  <a:srgbClr val="0000FF"/>
                </a:solidFill>
              </a:rPr>
              <a:t>components: </a:t>
            </a:r>
            <a:endParaRPr>
              <a:solidFill>
                <a:srgbClr val="0000FF"/>
              </a:solidFill>
            </a:endParaRPr>
          </a:p>
          <a:p>
            <a:pPr marL="685800" lvl="1" indent="-241300" algn="l" rtl="0">
              <a:lnSpc>
                <a:spcPct val="115000"/>
              </a:lnSpc>
              <a:spcBef>
                <a:spcPts val="0"/>
              </a:spcBef>
              <a:spcAft>
                <a:spcPts val="0"/>
              </a:spcAft>
              <a:buClr>
                <a:schemeClr val="dk1"/>
              </a:buClr>
              <a:buSzPct val="90090"/>
              <a:buChar char="–"/>
            </a:pPr>
            <a:r>
              <a:rPr lang="en-US" b="1"/>
              <a:t>LEA Supervisor</a:t>
            </a:r>
            <a:r>
              <a:rPr lang="en-US"/>
              <a:t> Presentations</a:t>
            </a:r>
            <a:endParaRPr/>
          </a:p>
          <a:p>
            <a:pPr marL="685800" lvl="1" indent="-241300" algn="l" rtl="0">
              <a:lnSpc>
                <a:spcPct val="115000"/>
              </a:lnSpc>
              <a:spcBef>
                <a:spcPts val="0"/>
              </a:spcBef>
              <a:spcAft>
                <a:spcPts val="0"/>
              </a:spcAft>
              <a:buClr>
                <a:schemeClr val="dk1"/>
              </a:buClr>
              <a:buSzPct val="90090"/>
              <a:buChar char="–"/>
            </a:pPr>
            <a:r>
              <a:rPr lang="en-US"/>
              <a:t>Understanding IDEA </a:t>
            </a:r>
            <a:r>
              <a:rPr lang="en-US" b="1"/>
              <a:t>Indicators</a:t>
            </a:r>
            <a:endParaRPr b="1"/>
          </a:p>
          <a:p>
            <a:pPr marL="685800" lvl="1" indent="-241300" algn="l" rtl="0">
              <a:lnSpc>
                <a:spcPct val="115000"/>
              </a:lnSpc>
              <a:spcBef>
                <a:spcPts val="0"/>
              </a:spcBef>
              <a:spcAft>
                <a:spcPts val="0"/>
              </a:spcAft>
              <a:buClr>
                <a:schemeClr val="dk1"/>
              </a:buClr>
              <a:buSzPct val="90090"/>
              <a:buChar char="–"/>
            </a:pPr>
            <a:r>
              <a:rPr lang="en-US"/>
              <a:t>Walking through data resources </a:t>
            </a:r>
            <a:br>
              <a:rPr lang="en-US"/>
            </a:br>
            <a:r>
              <a:rPr lang="en-US"/>
              <a:t>(</a:t>
            </a:r>
            <a:r>
              <a:rPr lang="en-US" b="1"/>
              <a:t>eSchool/MySPED</a:t>
            </a:r>
            <a:r>
              <a:rPr lang="en-US"/>
              <a:t>) </a:t>
            </a:r>
            <a:endParaRPr/>
          </a:p>
          <a:p>
            <a:pPr marL="685800" lvl="1" indent="-241300" algn="l" rtl="0">
              <a:lnSpc>
                <a:spcPct val="115000"/>
              </a:lnSpc>
              <a:spcBef>
                <a:spcPts val="0"/>
              </a:spcBef>
              <a:spcAft>
                <a:spcPts val="0"/>
              </a:spcAft>
              <a:buClr>
                <a:schemeClr val="dk1"/>
              </a:buClr>
              <a:buSzPct val="90090"/>
              <a:buChar char="–"/>
            </a:pPr>
            <a:r>
              <a:rPr lang="en-US"/>
              <a:t>Collaboration with </a:t>
            </a:r>
            <a:r>
              <a:rPr lang="en-US" b="1"/>
              <a:t>peers </a:t>
            </a:r>
            <a:br>
              <a:rPr lang="en-US" b="1"/>
            </a:br>
            <a:endParaRPr b="1"/>
          </a:p>
          <a:p>
            <a:pPr marL="457200" lvl="0" indent="-342900" algn="l" rtl="0">
              <a:lnSpc>
                <a:spcPct val="115000"/>
              </a:lnSpc>
              <a:spcBef>
                <a:spcPts val="0"/>
              </a:spcBef>
              <a:spcAft>
                <a:spcPts val="0"/>
              </a:spcAft>
              <a:buClr>
                <a:schemeClr val="dk1"/>
              </a:buClr>
              <a:buSzPct val="69498"/>
              <a:buChar char="●"/>
            </a:pPr>
            <a:r>
              <a:rPr lang="en-US" b="1"/>
              <a:t>Planning for next year:</a:t>
            </a:r>
            <a:endParaRPr b="1"/>
          </a:p>
          <a:p>
            <a:pPr marL="914400" lvl="0" indent="-323850" algn="l" rtl="0">
              <a:lnSpc>
                <a:spcPct val="115000"/>
              </a:lnSpc>
              <a:spcBef>
                <a:spcPts val="0"/>
              </a:spcBef>
              <a:spcAft>
                <a:spcPts val="0"/>
              </a:spcAft>
              <a:buClr>
                <a:schemeClr val="dk1"/>
              </a:buClr>
              <a:buSzPct val="67568"/>
              <a:buChar char="-"/>
            </a:pPr>
            <a:r>
              <a:rPr lang="en-US" sz="2400" b="1"/>
              <a:t>New area </a:t>
            </a:r>
            <a:r>
              <a:rPr lang="en-US" sz="2400"/>
              <a:t>LEA Supervisors</a:t>
            </a:r>
            <a:endParaRPr sz="2400"/>
          </a:p>
          <a:p>
            <a:pPr marL="914400" lvl="0" indent="-323850" algn="l" rtl="0">
              <a:lnSpc>
                <a:spcPct val="115000"/>
              </a:lnSpc>
              <a:spcBef>
                <a:spcPts val="0"/>
              </a:spcBef>
              <a:spcAft>
                <a:spcPts val="0"/>
              </a:spcAft>
              <a:buClr>
                <a:schemeClr val="dk1"/>
              </a:buClr>
              <a:buSzPct val="67568"/>
              <a:buChar char="-"/>
            </a:pPr>
            <a:r>
              <a:rPr lang="en-US" sz="2400"/>
              <a:t>More breakout time after </a:t>
            </a:r>
            <a:r>
              <a:rPr lang="en-US" sz="2400" b="1"/>
              <a:t>live </a:t>
            </a:r>
            <a:r>
              <a:rPr lang="en-US" sz="2400"/>
              <a:t>eSchool/MySPED </a:t>
            </a:r>
            <a:br>
              <a:rPr lang="en-US" sz="2400"/>
            </a:br>
            <a:r>
              <a:rPr lang="en-US" sz="2400"/>
              <a:t>&amp; “you” do section</a:t>
            </a:r>
            <a:endParaRPr sz="2500"/>
          </a:p>
        </p:txBody>
      </p:sp>
      <p:sp>
        <p:nvSpPr>
          <p:cNvPr id="339" name="Google Shape;339;p43"/>
          <p:cNvSpPr txBox="1">
            <a:spLocks noGrp="1"/>
          </p:cNvSpPr>
          <p:nvPr>
            <p:ph type="sldNum" idx="12"/>
          </p:nvPr>
        </p:nvSpPr>
        <p:spPr>
          <a:xfrm>
            <a:off x="10915650" y="6356350"/>
            <a:ext cx="4383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200"/>
              <a:buFont typeface="Arial"/>
              <a:buNone/>
            </a:pPr>
            <a:fld id="{00000000-1234-1234-1234-123412341234}" type="slidenum">
              <a:rPr lang="en-US"/>
              <a:t>29</a:t>
            </a:fld>
            <a:endParaRPr/>
          </a:p>
        </p:txBody>
      </p:sp>
      <p:pic>
        <p:nvPicPr>
          <p:cNvPr id="340" name="Google Shape;340;p43"/>
          <p:cNvPicPr preferRelativeResize="0"/>
          <p:nvPr/>
        </p:nvPicPr>
        <p:blipFill rotWithShape="1">
          <a:blip r:embed="rId3">
            <a:alphaModFix/>
          </a:blip>
          <a:srcRect/>
          <a:stretch/>
        </p:blipFill>
        <p:spPr>
          <a:xfrm>
            <a:off x="8698977" y="3065427"/>
            <a:ext cx="3074000" cy="2045600"/>
          </a:xfrm>
          <a:prstGeom prst="rect">
            <a:avLst/>
          </a:prstGeom>
          <a:noFill/>
          <a:ln w="38100" cap="flat" cmpd="sng">
            <a:solidFill>
              <a:schemeClr val="dk2"/>
            </a:solidFill>
            <a:prstDash val="solid"/>
            <a:round/>
            <a:headEnd type="none" w="sm" len="sm"/>
            <a:tailEnd type="none" w="sm" len="sm"/>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838200" y="1185863"/>
            <a:ext cx="10515600" cy="285273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6000"/>
              <a:buFont typeface="Play"/>
              <a:buNone/>
            </a:pPr>
            <a:r>
              <a:rPr lang="en-US"/>
              <a:t>Why Building Data Capacity at the LEA Matters</a:t>
            </a:r>
            <a:endParaRPr/>
          </a:p>
        </p:txBody>
      </p:sp>
      <p:sp>
        <p:nvSpPr>
          <p:cNvPr id="110" name="Google Shape;110;p17"/>
          <p:cNvSpPr txBox="1">
            <a:spLocks noGrp="1"/>
          </p:cNvSpPr>
          <p:nvPr>
            <p:ph type="sldNum" idx="12"/>
          </p:nvPr>
        </p:nvSpPr>
        <p:spPr>
          <a:xfrm>
            <a:off x="10915650" y="6356350"/>
            <a:ext cx="43815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45"/>
        <p:cNvGrpSpPr/>
        <p:nvPr/>
      </p:nvGrpSpPr>
      <p:grpSpPr>
        <a:xfrm>
          <a:off x="0" y="0"/>
          <a:ext cx="0" cy="0"/>
          <a:chOff x="0" y="0"/>
          <a:chExt cx="0" cy="0"/>
        </a:xfrm>
      </p:grpSpPr>
      <p:sp>
        <p:nvSpPr>
          <p:cNvPr id="346" name="Google Shape;346;p44"/>
          <p:cNvSpPr/>
          <p:nvPr/>
        </p:nvSpPr>
        <p:spPr>
          <a:xfrm rot="5400000">
            <a:off x="9820304" y="0"/>
            <a:ext cx="2371800" cy="2371800"/>
          </a:xfrm>
          <a:prstGeom prst="diagStripe">
            <a:avLst>
              <a:gd name="adj" fmla="val 50000"/>
            </a:avLst>
          </a:prstGeom>
          <a:solidFill>
            <a:srgbClr val="EDFAF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47" name="Google Shape;347;p44"/>
          <p:cNvSpPr txBox="1"/>
          <p:nvPr/>
        </p:nvSpPr>
        <p:spPr>
          <a:xfrm rot="2700000">
            <a:off x="9620400" y="514953"/>
            <a:ext cx="3335140" cy="778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b="1">
                <a:solidFill>
                  <a:srgbClr val="198038"/>
                </a:solidFill>
                <a:latin typeface="Inter"/>
                <a:ea typeface="Inter"/>
                <a:cs typeface="Inter"/>
                <a:sym typeface="Inter"/>
              </a:rPr>
              <a:t>Do not edit</a:t>
            </a:r>
            <a:endParaRPr sz="1200" b="1">
              <a:solidFill>
                <a:srgbClr val="198038"/>
              </a:solidFill>
              <a:latin typeface="Inter"/>
              <a:ea typeface="Inter"/>
              <a:cs typeface="Inter"/>
              <a:sym typeface="Inter"/>
            </a:endParaRPr>
          </a:p>
          <a:p>
            <a:pPr marL="0" lvl="0" indent="0" algn="ctr" rtl="0">
              <a:spcBef>
                <a:spcPts val="0"/>
              </a:spcBef>
              <a:spcAft>
                <a:spcPts val="0"/>
              </a:spcAft>
              <a:buNone/>
            </a:pPr>
            <a:r>
              <a:rPr lang="en-US" sz="1200" u="sng">
                <a:solidFill>
                  <a:srgbClr val="198038"/>
                </a:solidFill>
                <a:latin typeface="Inter"/>
                <a:ea typeface="Inter"/>
                <a:cs typeface="Inter"/>
                <a:sym typeface="Inter"/>
                <a:hlinkClick r:id="rId3">
                  <a:extLst>
                    <a:ext uri="{A12FA001-AC4F-418D-AE19-62706E023703}">
                      <ahyp:hlinkClr xmlns:ahyp="http://schemas.microsoft.com/office/drawing/2018/hyperlinkcolor" val="tx"/>
                    </a:ext>
                  </a:extLst>
                </a:hlinkClick>
              </a:rPr>
              <a:t>How to change the design</a:t>
            </a:r>
            <a:endParaRPr sz="1200">
              <a:solidFill>
                <a:srgbClr val="198038"/>
              </a:solidFill>
              <a:latin typeface="Inter"/>
              <a:ea typeface="Inter"/>
              <a:cs typeface="Inter"/>
              <a:sym typeface="Inter"/>
            </a:endParaRPr>
          </a:p>
        </p:txBody>
      </p:sp>
      <p:pic>
        <p:nvPicPr>
          <p:cNvPr id="348" name="Google Shape;348;p44" descr="poll-type-id">
            <a:hlinkClick r:id="rId4"/>
          </p:cNvPr>
          <p:cNvPicPr preferRelativeResize="0"/>
          <p:nvPr/>
        </p:nvPicPr>
        <p:blipFill>
          <a:blip r:embed="rId5">
            <a:alphaModFix/>
          </a:blip>
          <a:stretch>
            <a:fillRect/>
          </a:stretch>
        </p:blipFill>
        <p:spPr>
          <a:xfrm>
            <a:off x="444693" y="1742703"/>
            <a:ext cx="2371697" cy="2371697"/>
          </a:xfrm>
          <a:prstGeom prst="rect">
            <a:avLst/>
          </a:prstGeom>
          <a:noFill/>
          <a:ln>
            <a:noFill/>
          </a:ln>
        </p:spPr>
      </p:pic>
      <p:sp>
        <p:nvSpPr>
          <p:cNvPr id="349" name="Google Shape;349;p44" descr="title-id"/>
          <p:cNvSpPr txBox="1"/>
          <p:nvPr/>
        </p:nvSpPr>
        <p:spPr>
          <a:xfrm>
            <a:off x="3112851" y="1760838"/>
            <a:ext cx="8486100" cy="2335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2400" b="1">
                <a:solidFill>
                  <a:srgbClr val="5B5B5B"/>
                </a:solidFill>
                <a:latin typeface="Inter"/>
                <a:ea typeface="Inter"/>
                <a:cs typeface="Inter"/>
                <a:sym typeface="Inter"/>
              </a:rPr>
              <a:t>What is the biggest operational hurdle preventing your district from maximizing the value of IDEA Part B data?</a:t>
            </a:r>
            <a:endParaRPr sz="2400" b="1">
              <a:solidFill>
                <a:srgbClr val="5B5B5B"/>
              </a:solidFill>
              <a:latin typeface="Inter"/>
              <a:ea typeface="Inter"/>
              <a:cs typeface="Inter"/>
              <a:sym typeface="Inter"/>
            </a:endParaRPr>
          </a:p>
        </p:txBody>
      </p:sp>
      <p:sp>
        <p:nvSpPr>
          <p:cNvPr id="350" name="Google Shape;350;p44"/>
          <p:cNvSpPr/>
          <p:nvPr/>
        </p:nvSpPr>
        <p:spPr>
          <a:xfrm>
            <a:off x="0" y="5820032"/>
            <a:ext cx="12192000" cy="1038000"/>
          </a:xfrm>
          <a:prstGeom prst="rect">
            <a:avLst/>
          </a:prstGeom>
          <a:solidFill>
            <a:srgbClr val="19803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51" name="Google Shape;351;p44"/>
          <p:cNvSpPr txBox="1"/>
          <p:nvPr/>
        </p:nvSpPr>
        <p:spPr>
          <a:xfrm>
            <a:off x="741155" y="5820032"/>
            <a:ext cx="9264300" cy="1038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200">
                <a:solidFill>
                  <a:srgbClr val="FFFFFF"/>
                </a:solidFill>
                <a:latin typeface="Inter"/>
                <a:ea typeface="Inter"/>
                <a:cs typeface="Inter"/>
                <a:sym typeface="Inter"/>
              </a:rPr>
              <a:t>Presenting with animations, GIFs or speaker notes? Enable our </a:t>
            </a:r>
            <a:r>
              <a:rPr lang="en-US" sz="1200" u="sng">
                <a:solidFill>
                  <a:srgbClr val="FFFFFF"/>
                </a:solidFill>
                <a:latin typeface="Inter"/>
                <a:ea typeface="Inter"/>
                <a:cs typeface="Inter"/>
                <a:sym typeface="Inter"/>
                <a:hlinkClick r:id="rId6">
                  <a:extLst>
                    <a:ext uri="{A12FA001-AC4F-418D-AE19-62706E023703}">
                      <ahyp:hlinkClr xmlns:ahyp="http://schemas.microsoft.com/office/drawing/2018/hyperlinkcolor" val="tx"/>
                    </a:ext>
                  </a:extLst>
                </a:hlinkClick>
              </a:rPr>
              <a:t>Chrome extension</a:t>
            </a:r>
            <a:endParaRPr sz="1200">
              <a:solidFill>
                <a:srgbClr val="FFFFFF"/>
              </a:solidFill>
              <a:latin typeface="Inter"/>
              <a:ea typeface="Inter"/>
              <a:cs typeface="Inter"/>
              <a:sym typeface="Inter"/>
            </a:endParaRPr>
          </a:p>
        </p:txBody>
      </p:sp>
      <p:pic>
        <p:nvPicPr>
          <p:cNvPr id="352" name="Google Shape;352;p44"/>
          <p:cNvPicPr preferRelativeResize="0"/>
          <p:nvPr/>
        </p:nvPicPr>
        <p:blipFill>
          <a:blip r:embed="rId7">
            <a:alphaModFix/>
          </a:blip>
          <a:stretch>
            <a:fillRect/>
          </a:stretch>
        </p:blipFill>
        <p:spPr>
          <a:xfrm>
            <a:off x="296462" y="6190785"/>
            <a:ext cx="296462" cy="296462"/>
          </a:xfrm>
          <a:prstGeom prst="rect">
            <a:avLst/>
          </a:prstGeom>
          <a:noFill/>
          <a:ln>
            <a:noFill/>
          </a:ln>
        </p:spPr>
      </p:pic>
      <p:pic>
        <p:nvPicPr>
          <p:cNvPr id="353" name="Google Shape;353;p44" descr="logo-id">
            <a:hlinkClick r:id="rId8"/>
          </p:cNvPr>
          <p:cNvPicPr preferRelativeResize="0"/>
          <p:nvPr/>
        </p:nvPicPr>
        <p:blipFill>
          <a:blip r:embed="rId9">
            <a:alphaModFix/>
          </a:blip>
          <a:stretch>
            <a:fillRect/>
          </a:stretch>
        </p:blipFill>
        <p:spPr>
          <a:xfrm>
            <a:off x="10561459" y="5968439"/>
            <a:ext cx="1482310" cy="74115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Shape 357"/>
        <p:cNvGrpSpPr/>
        <p:nvPr/>
      </p:nvGrpSpPr>
      <p:grpSpPr>
        <a:xfrm>
          <a:off x="0" y="0"/>
          <a:ext cx="0" cy="0"/>
          <a:chOff x="0" y="0"/>
          <a:chExt cx="0" cy="0"/>
        </a:xfrm>
      </p:grpSpPr>
      <p:sp>
        <p:nvSpPr>
          <p:cNvPr id="358" name="Google Shape;358;p45"/>
          <p:cNvSpPr txBox="1">
            <a:spLocks noGrp="1"/>
          </p:cNvSpPr>
          <p:nvPr>
            <p:ph type="title"/>
          </p:nvPr>
        </p:nvSpPr>
        <p:spPr>
          <a:xfrm>
            <a:off x="1799505" y="365125"/>
            <a:ext cx="95544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a:t>Arkansas LEA Capacity Building Strategy and Approach </a:t>
            </a:r>
            <a:endParaRPr/>
          </a:p>
        </p:txBody>
      </p:sp>
      <p:sp>
        <p:nvSpPr>
          <p:cNvPr id="359" name="Google Shape;359;p45"/>
          <p:cNvSpPr txBox="1">
            <a:spLocks noGrp="1"/>
          </p:cNvSpPr>
          <p:nvPr>
            <p:ph type="body" idx="1"/>
          </p:nvPr>
        </p:nvSpPr>
        <p:spPr>
          <a:xfrm>
            <a:off x="1799500" y="1847850"/>
            <a:ext cx="9554400" cy="4873500"/>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l" rtl="0">
              <a:lnSpc>
                <a:spcPct val="90000"/>
              </a:lnSpc>
              <a:spcBef>
                <a:spcPts val="1000"/>
              </a:spcBef>
              <a:spcAft>
                <a:spcPts val="0"/>
              </a:spcAft>
              <a:buClr>
                <a:schemeClr val="dk1"/>
              </a:buClr>
              <a:buSzPct val="108108"/>
              <a:buChar char="•"/>
            </a:pPr>
            <a:r>
              <a:rPr lang="en-US"/>
              <a:t>Feedback from our February 2026 Data Retreats</a:t>
            </a:r>
            <a:br>
              <a:rPr lang="en-US"/>
            </a:br>
            <a:endParaRPr/>
          </a:p>
          <a:p>
            <a:pPr marL="228600" lvl="0" indent="-228600" algn="l" rtl="0">
              <a:lnSpc>
                <a:spcPct val="115000"/>
              </a:lnSpc>
              <a:spcBef>
                <a:spcPts val="0"/>
              </a:spcBef>
              <a:spcAft>
                <a:spcPts val="0"/>
              </a:spcAft>
              <a:buClr>
                <a:schemeClr val="dk1"/>
              </a:buClr>
              <a:buSzPct val="108108"/>
              <a:buChar char="•"/>
            </a:pPr>
            <a:r>
              <a:rPr lang="en-US"/>
              <a:t>Post-survey results: </a:t>
            </a:r>
            <a:r>
              <a:rPr lang="en-US">
                <a:solidFill>
                  <a:srgbClr val="0000FF"/>
                </a:solidFill>
              </a:rPr>
              <a:t>Who to bring:</a:t>
            </a:r>
            <a:endParaRPr>
              <a:solidFill>
                <a:srgbClr val="0000FF"/>
              </a:solidFill>
            </a:endParaRPr>
          </a:p>
          <a:p>
            <a:pPr marL="685800" lvl="1" indent="-228600" algn="l" rtl="0">
              <a:lnSpc>
                <a:spcPct val="115000"/>
              </a:lnSpc>
              <a:spcBef>
                <a:spcPts val="0"/>
              </a:spcBef>
              <a:spcAft>
                <a:spcPts val="0"/>
              </a:spcAft>
              <a:buClr>
                <a:schemeClr val="dk1"/>
              </a:buClr>
              <a:buSzPct val="81081"/>
              <a:buChar char="–"/>
            </a:pPr>
            <a:r>
              <a:rPr lang="en-US"/>
              <a:t>Majority said they would bring </a:t>
            </a:r>
            <a:r>
              <a:rPr lang="en-US" b="1"/>
              <a:t>different </a:t>
            </a:r>
            <a:br>
              <a:rPr lang="en-US" b="1"/>
            </a:br>
            <a:r>
              <a:rPr lang="en-US"/>
              <a:t>colleagues next year, </a:t>
            </a:r>
            <a:endParaRPr/>
          </a:p>
          <a:p>
            <a:pPr marL="1143000" lvl="2" indent="-228600" algn="l" rtl="0">
              <a:lnSpc>
                <a:spcPct val="115000"/>
              </a:lnSpc>
              <a:spcBef>
                <a:spcPts val="0"/>
              </a:spcBef>
              <a:spcAft>
                <a:spcPts val="0"/>
              </a:spcAft>
              <a:buClr>
                <a:schemeClr val="dk1"/>
              </a:buClr>
              <a:buSzPct val="97297"/>
              <a:buChar char="▪"/>
            </a:pPr>
            <a:r>
              <a:rPr lang="en-US"/>
              <a:t>Data </a:t>
            </a:r>
            <a:r>
              <a:rPr lang="en-US" b="1"/>
              <a:t>assistants/clerical</a:t>
            </a:r>
            <a:r>
              <a:rPr lang="en-US"/>
              <a:t> staff</a:t>
            </a:r>
            <a:endParaRPr/>
          </a:p>
          <a:p>
            <a:pPr marL="1143000" lvl="2" indent="-228600" algn="l" rtl="0">
              <a:lnSpc>
                <a:spcPct val="115000"/>
              </a:lnSpc>
              <a:spcBef>
                <a:spcPts val="0"/>
              </a:spcBef>
              <a:spcAft>
                <a:spcPts val="0"/>
              </a:spcAft>
              <a:buClr>
                <a:schemeClr val="dk1"/>
              </a:buClr>
              <a:buSzPct val="97297"/>
              <a:buChar char="▪"/>
            </a:pPr>
            <a:r>
              <a:rPr lang="en-US"/>
              <a:t>Building Administrators and </a:t>
            </a:r>
            <a:r>
              <a:rPr lang="en-US" b="1"/>
              <a:t>principals</a:t>
            </a:r>
            <a:endParaRPr b="1"/>
          </a:p>
          <a:p>
            <a:pPr marL="1143000" lvl="2" indent="-228600" algn="l" rtl="0">
              <a:lnSpc>
                <a:spcPct val="115000"/>
              </a:lnSpc>
              <a:spcBef>
                <a:spcPts val="0"/>
              </a:spcBef>
              <a:spcAft>
                <a:spcPts val="0"/>
              </a:spcAft>
              <a:buClr>
                <a:schemeClr val="dk1"/>
              </a:buClr>
              <a:buSzPct val="97297"/>
              <a:buChar char="▪"/>
            </a:pPr>
            <a:r>
              <a:rPr lang="en-US" b="1"/>
              <a:t>General education</a:t>
            </a:r>
            <a:r>
              <a:rPr lang="en-US"/>
              <a:t> teachers, </a:t>
            </a:r>
            <a:r>
              <a:rPr lang="en-US" b="1"/>
              <a:t>content </a:t>
            </a:r>
            <a:r>
              <a:rPr lang="en-US"/>
              <a:t>coaches, </a:t>
            </a:r>
            <a:br>
              <a:rPr lang="en-US"/>
            </a:br>
            <a:r>
              <a:rPr lang="en-US"/>
              <a:t>and </a:t>
            </a:r>
            <a:r>
              <a:rPr lang="en-US" b="1"/>
              <a:t>related service</a:t>
            </a:r>
            <a:r>
              <a:rPr lang="en-US"/>
              <a:t> providers</a:t>
            </a:r>
            <a:br>
              <a:rPr lang="en-US"/>
            </a:br>
            <a:endParaRPr/>
          </a:p>
          <a:p>
            <a:pPr marL="228600" lvl="0" indent="-228600" algn="l" rtl="0">
              <a:lnSpc>
                <a:spcPct val="115000"/>
              </a:lnSpc>
              <a:spcBef>
                <a:spcPts val="0"/>
              </a:spcBef>
              <a:spcAft>
                <a:spcPts val="0"/>
              </a:spcAft>
              <a:buClr>
                <a:schemeClr val="dk1"/>
              </a:buClr>
              <a:buSzPct val="69498"/>
              <a:buChar char="•"/>
            </a:pPr>
            <a:r>
              <a:rPr lang="en-US" b="1"/>
              <a:t>Planning for next year:</a:t>
            </a:r>
            <a:endParaRPr b="1"/>
          </a:p>
          <a:p>
            <a:pPr marL="685800" lvl="1" indent="-228600" algn="l" rtl="0">
              <a:lnSpc>
                <a:spcPct val="115000"/>
              </a:lnSpc>
              <a:spcBef>
                <a:spcPts val="0"/>
              </a:spcBef>
              <a:spcAft>
                <a:spcPts val="0"/>
              </a:spcAft>
              <a:buClr>
                <a:schemeClr val="dk1"/>
              </a:buClr>
              <a:buSzPct val="81081"/>
              <a:buChar char="–"/>
            </a:pPr>
            <a:r>
              <a:rPr lang="en-US" b="1"/>
              <a:t>Reframing </a:t>
            </a:r>
            <a:r>
              <a:rPr lang="en-US"/>
              <a:t>and providing </a:t>
            </a:r>
            <a:r>
              <a:rPr lang="en-US" b="1"/>
              <a:t>detailed </a:t>
            </a:r>
            <a:r>
              <a:rPr lang="en-US"/>
              <a:t>agendas earlier so the district </a:t>
            </a:r>
            <a:r>
              <a:rPr lang="en-US" b="1"/>
              <a:t>targeted team members</a:t>
            </a:r>
            <a:r>
              <a:rPr lang="en-US"/>
              <a:t> can attend</a:t>
            </a:r>
            <a:endParaRPr/>
          </a:p>
        </p:txBody>
      </p:sp>
      <p:sp>
        <p:nvSpPr>
          <p:cNvPr id="360" name="Google Shape;360;p45"/>
          <p:cNvSpPr txBox="1">
            <a:spLocks noGrp="1"/>
          </p:cNvSpPr>
          <p:nvPr>
            <p:ph type="sldNum" idx="12"/>
          </p:nvPr>
        </p:nvSpPr>
        <p:spPr>
          <a:xfrm>
            <a:off x="10915650" y="6356350"/>
            <a:ext cx="4383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200"/>
              <a:buFont typeface="Arial"/>
              <a:buNone/>
            </a:pPr>
            <a:fld id="{00000000-1234-1234-1234-123412341234}" type="slidenum">
              <a:rPr lang="en-US"/>
              <a:t>31</a:t>
            </a:fld>
            <a:endParaRPr/>
          </a:p>
        </p:txBody>
      </p:sp>
      <p:pic>
        <p:nvPicPr>
          <p:cNvPr id="361" name="Google Shape;361;p45"/>
          <p:cNvPicPr preferRelativeResize="0"/>
          <p:nvPr/>
        </p:nvPicPr>
        <p:blipFill rotWithShape="1">
          <a:blip r:embed="rId3">
            <a:alphaModFix/>
          </a:blip>
          <a:srcRect/>
          <a:stretch/>
        </p:blipFill>
        <p:spPr>
          <a:xfrm>
            <a:off x="9283613" y="2761713"/>
            <a:ext cx="2143125" cy="2143125"/>
          </a:xfrm>
          <a:prstGeom prst="rect">
            <a:avLst/>
          </a:prstGeom>
          <a:noFill/>
          <a:ln w="38100" cap="flat" cmpd="sng">
            <a:solidFill>
              <a:schemeClr val="dk2"/>
            </a:solidFill>
            <a:prstDash val="solid"/>
            <a:round/>
            <a:headEnd type="none" w="sm" len="sm"/>
            <a:tailEnd type="none" w="sm" len="sm"/>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Shape 365"/>
        <p:cNvGrpSpPr/>
        <p:nvPr/>
      </p:nvGrpSpPr>
      <p:grpSpPr>
        <a:xfrm>
          <a:off x="0" y="0"/>
          <a:ext cx="0" cy="0"/>
          <a:chOff x="0" y="0"/>
          <a:chExt cx="0" cy="0"/>
        </a:xfrm>
      </p:grpSpPr>
      <p:sp>
        <p:nvSpPr>
          <p:cNvPr id="366" name="Google Shape;366;p46"/>
          <p:cNvSpPr txBox="1">
            <a:spLocks noGrp="1"/>
          </p:cNvSpPr>
          <p:nvPr>
            <p:ph type="title"/>
          </p:nvPr>
        </p:nvSpPr>
        <p:spPr>
          <a:xfrm>
            <a:off x="1799505" y="365125"/>
            <a:ext cx="95544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a:t>Arkansas LEA Capacity Building Strategy and Approach </a:t>
            </a:r>
            <a:endParaRPr/>
          </a:p>
        </p:txBody>
      </p:sp>
      <p:sp>
        <p:nvSpPr>
          <p:cNvPr id="367" name="Google Shape;367;p46"/>
          <p:cNvSpPr txBox="1">
            <a:spLocks noGrp="1"/>
          </p:cNvSpPr>
          <p:nvPr>
            <p:ph type="body" idx="1"/>
          </p:nvPr>
        </p:nvSpPr>
        <p:spPr>
          <a:xfrm>
            <a:off x="1799504" y="1847850"/>
            <a:ext cx="9554400" cy="43512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1000"/>
              </a:spcBef>
              <a:spcAft>
                <a:spcPts val="0"/>
              </a:spcAft>
              <a:buClr>
                <a:schemeClr val="dk1"/>
              </a:buClr>
              <a:buSzPts val="2800"/>
              <a:buChar char="•"/>
            </a:pPr>
            <a:r>
              <a:rPr lang="en-US"/>
              <a:t>Feedback from our February 2026 Data Retreats</a:t>
            </a:r>
            <a:br>
              <a:rPr lang="en-US"/>
            </a:br>
            <a:endParaRPr/>
          </a:p>
          <a:p>
            <a:pPr marL="228600" lvl="0" indent="-228600" algn="l" rtl="0">
              <a:lnSpc>
                <a:spcPct val="115000"/>
              </a:lnSpc>
              <a:spcBef>
                <a:spcPts val="0"/>
              </a:spcBef>
              <a:spcAft>
                <a:spcPts val="0"/>
              </a:spcAft>
              <a:buClr>
                <a:schemeClr val="dk1"/>
              </a:buClr>
              <a:buSzPts val="2800"/>
              <a:buChar char="•"/>
            </a:pPr>
            <a:r>
              <a:rPr lang="en-US"/>
              <a:t>Post-survey results: </a:t>
            </a:r>
            <a:r>
              <a:rPr lang="en-US">
                <a:solidFill>
                  <a:srgbClr val="0000FF"/>
                </a:solidFill>
              </a:rPr>
              <a:t>Structure and format preferences</a:t>
            </a:r>
            <a:endParaRPr>
              <a:solidFill>
                <a:srgbClr val="0000FF"/>
              </a:solidFill>
            </a:endParaRPr>
          </a:p>
          <a:p>
            <a:pPr marL="685800" lvl="1" indent="-228600" algn="l" rtl="0">
              <a:lnSpc>
                <a:spcPct val="115000"/>
              </a:lnSpc>
              <a:spcBef>
                <a:spcPts val="0"/>
              </a:spcBef>
              <a:spcAft>
                <a:spcPts val="0"/>
              </a:spcAft>
              <a:buClr>
                <a:schemeClr val="dk1"/>
              </a:buClr>
              <a:buSzPts val="1800"/>
              <a:buChar char="–"/>
            </a:pPr>
            <a:r>
              <a:rPr lang="en-US" b="1"/>
              <a:t>Structure</a:t>
            </a:r>
            <a:r>
              <a:rPr lang="en-US"/>
              <a:t>: combination of statewide and targeted sessions</a:t>
            </a:r>
            <a:endParaRPr/>
          </a:p>
          <a:p>
            <a:pPr marL="685800" lvl="1" indent="-228600" algn="l" rtl="0">
              <a:lnSpc>
                <a:spcPct val="115000"/>
              </a:lnSpc>
              <a:spcBef>
                <a:spcPts val="0"/>
              </a:spcBef>
              <a:spcAft>
                <a:spcPts val="0"/>
              </a:spcAft>
              <a:buClr>
                <a:schemeClr val="dk1"/>
              </a:buClr>
              <a:buSzPts val="1800"/>
              <a:buChar char="–"/>
            </a:pPr>
            <a:r>
              <a:rPr lang="en-US" b="1"/>
              <a:t>Format</a:t>
            </a:r>
            <a:r>
              <a:rPr lang="en-US"/>
              <a:t>: in-person regional sessions </a:t>
            </a:r>
            <a:br>
              <a:rPr lang="en-US"/>
            </a:br>
            <a:r>
              <a:rPr lang="en-US"/>
              <a:t>&amp; mixed virtual/in-person models</a:t>
            </a:r>
            <a:endParaRPr/>
          </a:p>
          <a:p>
            <a:pPr marL="685800" lvl="1" indent="-228600" algn="l" rtl="0">
              <a:lnSpc>
                <a:spcPct val="115000"/>
              </a:lnSpc>
              <a:spcBef>
                <a:spcPts val="0"/>
              </a:spcBef>
              <a:spcAft>
                <a:spcPts val="0"/>
              </a:spcAft>
              <a:buClr>
                <a:schemeClr val="dk1"/>
              </a:buClr>
              <a:buSzPts val="1800"/>
              <a:buChar char="–"/>
            </a:pPr>
            <a:r>
              <a:rPr lang="en-US" b="1"/>
              <a:t>Timing/Duration</a:t>
            </a:r>
            <a:r>
              <a:rPr lang="en-US"/>
              <a:t>: 8:30-11:30 am or Full-day</a:t>
            </a:r>
            <a:endParaRPr/>
          </a:p>
          <a:p>
            <a:pPr marL="685800" lvl="1" indent="-228600" algn="l" rtl="0">
              <a:lnSpc>
                <a:spcPct val="115000"/>
              </a:lnSpc>
              <a:spcBef>
                <a:spcPts val="0"/>
              </a:spcBef>
              <a:spcAft>
                <a:spcPts val="0"/>
              </a:spcAft>
              <a:buClr>
                <a:schemeClr val="dk1"/>
              </a:buClr>
              <a:buSzPts val="1800"/>
              <a:buChar char="–"/>
            </a:pPr>
            <a:r>
              <a:rPr lang="en-US" b="1"/>
              <a:t>Approach</a:t>
            </a:r>
            <a:r>
              <a:rPr lang="en-US"/>
              <a:t>: </a:t>
            </a:r>
            <a:endParaRPr/>
          </a:p>
          <a:p>
            <a:pPr marL="1143000" lvl="2" indent="-228600" algn="l" rtl="0">
              <a:lnSpc>
                <a:spcPct val="115000"/>
              </a:lnSpc>
              <a:spcBef>
                <a:spcPts val="0"/>
              </a:spcBef>
              <a:spcAft>
                <a:spcPts val="0"/>
              </a:spcAft>
              <a:buClr>
                <a:schemeClr val="dk1"/>
              </a:buClr>
              <a:buSzPts val="1800"/>
              <a:buChar char="▪"/>
            </a:pPr>
            <a:r>
              <a:rPr lang="en-US"/>
              <a:t>Guided practice (I do, we do, you do)</a:t>
            </a:r>
            <a:endParaRPr/>
          </a:p>
          <a:p>
            <a:pPr marL="1143000" lvl="2" indent="-228600" algn="l" rtl="0">
              <a:lnSpc>
                <a:spcPct val="115000"/>
              </a:lnSpc>
              <a:spcBef>
                <a:spcPts val="0"/>
              </a:spcBef>
              <a:spcAft>
                <a:spcPts val="0"/>
              </a:spcAft>
              <a:buClr>
                <a:schemeClr val="dk1"/>
              </a:buClr>
              <a:buSzPts val="1800"/>
              <a:buChar char="▪"/>
            </a:pPr>
            <a:r>
              <a:rPr lang="en-US" b="1"/>
              <a:t>Deep dive</a:t>
            </a:r>
            <a:r>
              <a:rPr lang="en-US"/>
              <a:t> with hands-on analysis</a:t>
            </a:r>
            <a:endParaRPr/>
          </a:p>
        </p:txBody>
      </p:sp>
      <p:sp>
        <p:nvSpPr>
          <p:cNvPr id="368" name="Google Shape;368;p46"/>
          <p:cNvSpPr txBox="1">
            <a:spLocks noGrp="1"/>
          </p:cNvSpPr>
          <p:nvPr>
            <p:ph type="sldNum" idx="12"/>
          </p:nvPr>
        </p:nvSpPr>
        <p:spPr>
          <a:xfrm>
            <a:off x="10915650" y="6356350"/>
            <a:ext cx="4383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200"/>
              <a:buFont typeface="Arial"/>
              <a:buNone/>
            </a:pPr>
            <a:fld id="{00000000-1234-1234-1234-123412341234}" type="slidenum">
              <a:rPr lang="en-US"/>
              <a:t>32</a:t>
            </a:fld>
            <a:endParaRPr/>
          </a:p>
        </p:txBody>
      </p:sp>
      <p:pic>
        <p:nvPicPr>
          <p:cNvPr id="369" name="Google Shape;369;p46"/>
          <p:cNvPicPr preferRelativeResize="0"/>
          <p:nvPr/>
        </p:nvPicPr>
        <p:blipFill rotWithShape="1">
          <a:blip r:embed="rId3">
            <a:alphaModFix/>
          </a:blip>
          <a:srcRect l="11592" t="17296" r="12194" b="17995"/>
          <a:stretch/>
        </p:blipFill>
        <p:spPr>
          <a:xfrm>
            <a:off x="9196925" y="3811600"/>
            <a:ext cx="2613275" cy="2218838"/>
          </a:xfrm>
          <a:prstGeom prst="rect">
            <a:avLst/>
          </a:prstGeom>
          <a:noFill/>
          <a:ln w="38100" cap="flat" cmpd="sng">
            <a:solidFill>
              <a:schemeClr val="dk2"/>
            </a:solidFill>
            <a:prstDash val="solid"/>
            <a:round/>
            <a:headEnd type="none" w="sm" len="sm"/>
            <a:tailEnd type="none" w="sm" len="sm"/>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Shape 373"/>
        <p:cNvGrpSpPr/>
        <p:nvPr/>
      </p:nvGrpSpPr>
      <p:grpSpPr>
        <a:xfrm>
          <a:off x="0" y="0"/>
          <a:ext cx="0" cy="0"/>
          <a:chOff x="0" y="0"/>
          <a:chExt cx="0" cy="0"/>
        </a:xfrm>
      </p:grpSpPr>
      <p:sp>
        <p:nvSpPr>
          <p:cNvPr id="374" name="Google Shape;374;p47"/>
          <p:cNvSpPr txBox="1">
            <a:spLocks noGrp="1"/>
          </p:cNvSpPr>
          <p:nvPr>
            <p:ph type="title"/>
          </p:nvPr>
        </p:nvSpPr>
        <p:spPr>
          <a:xfrm>
            <a:off x="1799505" y="365125"/>
            <a:ext cx="95544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a:t>Arkansas LEA Capacity Building Strategy and Approach </a:t>
            </a:r>
            <a:endParaRPr/>
          </a:p>
        </p:txBody>
      </p:sp>
      <p:sp>
        <p:nvSpPr>
          <p:cNvPr id="375" name="Google Shape;375;p47"/>
          <p:cNvSpPr txBox="1">
            <a:spLocks noGrp="1"/>
          </p:cNvSpPr>
          <p:nvPr>
            <p:ph type="body" idx="1"/>
          </p:nvPr>
        </p:nvSpPr>
        <p:spPr>
          <a:xfrm>
            <a:off x="1799500" y="1847850"/>
            <a:ext cx="9554400" cy="5010000"/>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1000"/>
              </a:spcBef>
              <a:spcAft>
                <a:spcPts val="0"/>
              </a:spcAft>
              <a:buClr>
                <a:schemeClr val="dk1"/>
              </a:buClr>
              <a:buSzPts val="2800"/>
              <a:buChar char="•"/>
            </a:pPr>
            <a:r>
              <a:rPr lang="en-US"/>
              <a:t>Feedback from our February 2026 Data Retreats</a:t>
            </a:r>
            <a:br>
              <a:rPr lang="en-US"/>
            </a:br>
            <a:endParaRPr/>
          </a:p>
          <a:p>
            <a:pPr marL="228600" lvl="0" indent="-228600" algn="l" rtl="0">
              <a:lnSpc>
                <a:spcPct val="115000"/>
              </a:lnSpc>
              <a:spcBef>
                <a:spcPts val="0"/>
              </a:spcBef>
              <a:spcAft>
                <a:spcPts val="0"/>
              </a:spcAft>
              <a:buClr>
                <a:schemeClr val="dk1"/>
              </a:buClr>
              <a:buSzPts val="2800"/>
              <a:buChar char="•"/>
            </a:pPr>
            <a:r>
              <a:rPr lang="en-US"/>
              <a:t>Post-survey results: </a:t>
            </a:r>
            <a:r>
              <a:rPr lang="en-US">
                <a:solidFill>
                  <a:srgbClr val="0000FF"/>
                </a:solidFill>
              </a:rPr>
              <a:t>Reporting Cycle Support: </a:t>
            </a:r>
            <a:endParaRPr>
              <a:solidFill>
                <a:srgbClr val="0000FF"/>
              </a:solidFill>
            </a:endParaRPr>
          </a:p>
          <a:p>
            <a:pPr marL="685800" lvl="1" indent="-228600" algn="l" rtl="0">
              <a:lnSpc>
                <a:spcPct val="115000"/>
              </a:lnSpc>
              <a:spcBef>
                <a:spcPts val="0"/>
              </a:spcBef>
              <a:spcAft>
                <a:spcPts val="0"/>
              </a:spcAft>
              <a:buClr>
                <a:schemeClr val="dk1"/>
              </a:buClr>
              <a:buSzPts val="1800"/>
              <a:buChar char="–"/>
            </a:pPr>
            <a:r>
              <a:rPr lang="en-US" b="1"/>
              <a:t>December (Cycle 4) &amp; June (Cycle 7)</a:t>
            </a:r>
            <a:r>
              <a:rPr lang="en-US" sz="2400"/>
              <a:t>: </a:t>
            </a:r>
            <a:endParaRPr sz="2400"/>
          </a:p>
          <a:p>
            <a:pPr marL="1143000" lvl="2" indent="-285750" algn="l" rtl="0">
              <a:lnSpc>
                <a:spcPct val="115000"/>
              </a:lnSpc>
              <a:spcBef>
                <a:spcPts val="0"/>
              </a:spcBef>
              <a:spcAft>
                <a:spcPts val="0"/>
              </a:spcAft>
              <a:buClr>
                <a:schemeClr val="dk1"/>
              </a:buClr>
              <a:buSzPts val="2700"/>
              <a:buChar char="▪"/>
            </a:pPr>
            <a:r>
              <a:rPr lang="en-US" b="1"/>
              <a:t>1st: </a:t>
            </a:r>
            <a:r>
              <a:rPr lang="en-US"/>
              <a:t>Resource guides and recorded trainings.</a:t>
            </a:r>
            <a:endParaRPr/>
          </a:p>
          <a:p>
            <a:pPr marL="1143000" lvl="2" indent="-285750" algn="l" rtl="0">
              <a:lnSpc>
                <a:spcPct val="115000"/>
              </a:lnSpc>
              <a:spcBef>
                <a:spcPts val="0"/>
              </a:spcBef>
              <a:spcAft>
                <a:spcPts val="0"/>
              </a:spcAft>
              <a:buClr>
                <a:schemeClr val="dk1"/>
              </a:buClr>
              <a:buSzPts val="2700"/>
              <a:buChar char="▪"/>
            </a:pPr>
            <a:r>
              <a:rPr lang="en-US" b="1"/>
              <a:t>2nd: </a:t>
            </a:r>
            <a:r>
              <a:rPr lang="en-US"/>
              <a:t>Virtual, cycle-focused training sessions.</a:t>
            </a:r>
            <a:endParaRPr/>
          </a:p>
          <a:p>
            <a:pPr marL="1143000" lvl="2" indent="-285750" algn="l" rtl="0">
              <a:lnSpc>
                <a:spcPct val="115000"/>
              </a:lnSpc>
              <a:spcBef>
                <a:spcPts val="0"/>
              </a:spcBef>
              <a:spcAft>
                <a:spcPts val="0"/>
              </a:spcAft>
              <a:buClr>
                <a:schemeClr val="dk1"/>
              </a:buClr>
              <a:buSzPts val="2700"/>
              <a:buChar char="▪"/>
            </a:pPr>
            <a:r>
              <a:rPr lang="en-US" b="1"/>
              <a:t>3rd: </a:t>
            </a:r>
            <a:r>
              <a:rPr lang="en-US"/>
              <a:t>In-person regional training &amp; district-specific </a:t>
            </a:r>
            <a:br>
              <a:rPr lang="en-US"/>
            </a:br>
            <a:r>
              <a:rPr lang="en-US"/>
              <a:t>"Office Hours."</a:t>
            </a:r>
            <a:br>
              <a:rPr lang="en-US"/>
            </a:br>
            <a:endParaRPr/>
          </a:p>
          <a:p>
            <a:pPr marL="228600" lvl="0" indent="-228600" algn="l" rtl="0">
              <a:lnSpc>
                <a:spcPct val="115000"/>
              </a:lnSpc>
              <a:spcBef>
                <a:spcPts val="0"/>
              </a:spcBef>
              <a:spcAft>
                <a:spcPts val="0"/>
              </a:spcAft>
              <a:buClr>
                <a:schemeClr val="dk1"/>
              </a:buClr>
              <a:buSzPts val="1800"/>
              <a:buChar char="•"/>
            </a:pPr>
            <a:r>
              <a:rPr lang="en-US" b="1"/>
              <a:t>Planning for next year:</a:t>
            </a:r>
            <a:endParaRPr b="1"/>
          </a:p>
          <a:p>
            <a:pPr marL="685800" lvl="1" indent="-228600" algn="l" rtl="0">
              <a:lnSpc>
                <a:spcPct val="115000"/>
              </a:lnSpc>
              <a:spcBef>
                <a:spcPts val="0"/>
              </a:spcBef>
              <a:spcAft>
                <a:spcPts val="0"/>
              </a:spcAft>
              <a:buClr>
                <a:schemeClr val="dk1"/>
              </a:buClr>
              <a:buSzPts val="1800"/>
              <a:buChar char="–"/>
            </a:pPr>
            <a:r>
              <a:rPr lang="en-US" b="1"/>
              <a:t>Add more </a:t>
            </a:r>
            <a:r>
              <a:rPr lang="en-US"/>
              <a:t>recorded training sessions online (Colossyan)</a:t>
            </a:r>
            <a:endParaRPr/>
          </a:p>
          <a:p>
            <a:pPr marL="685800" lvl="1" indent="-228600" algn="l" rtl="0">
              <a:lnSpc>
                <a:spcPct val="115000"/>
              </a:lnSpc>
              <a:spcBef>
                <a:spcPts val="0"/>
              </a:spcBef>
              <a:spcAft>
                <a:spcPts val="0"/>
              </a:spcAft>
              <a:buClr>
                <a:schemeClr val="dk1"/>
              </a:buClr>
              <a:buSzPts val="1800"/>
              <a:buChar char="–"/>
            </a:pPr>
            <a:r>
              <a:rPr lang="en-US" b="1"/>
              <a:t>Timely </a:t>
            </a:r>
            <a:r>
              <a:rPr lang="en-US"/>
              <a:t>and </a:t>
            </a:r>
            <a:r>
              <a:rPr lang="en-US" b="1"/>
              <a:t>targeted </a:t>
            </a:r>
            <a:r>
              <a:rPr lang="en-US"/>
              <a:t>online training</a:t>
            </a:r>
            <a:endParaRPr/>
          </a:p>
          <a:p>
            <a:pPr marL="685800" lvl="1" indent="-228600" algn="l" rtl="0">
              <a:lnSpc>
                <a:spcPct val="115000"/>
              </a:lnSpc>
              <a:spcBef>
                <a:spcPts val="0"/>
              </a:spcBef>
              <a:spcAft>
                <a:spcPts val="0"/>
              </a:spcAft>
              <a:buClr>
                <a:schemeClr val="dk1"/>
              </a:buClr>
              <a:buSzPts val="1800"/>
              <a:buChar char="–"/>
            </a:pPr>
            <a:r>
              <a:rPr lang="en-US" b="1"/>
              <a:t>Travel </a:t>
            </a:r>
            <a:r>
              <a:rPr lang="en-US"/>
              <a:t>to districts for </a:t>
            </a:r>
            <a:r>
              <a:rPr lang="en-US" b="1"/>
              <a:t>in-person</a:t>
            </a:r>
            <a:r>
              <a:rPr lang="en-US"/>
              <a:t> regional training</a:t>
            </a:r>
            <a:endParaRPr/>
          </a:p>
        </p:txBody>
      </p:sp>
      <p:sp>
        <p:nvSpPr>
          <p:cNvPr id="376" name="Google Shape;376;p47"/>
          <p:cNvSpPr txBox="1">
            <a:spLocks noGrp="1"/>
          </p:cNvSpPr>
          <p:nvPr>
            <p:ph type="sldNum" idx="12"/>
          </p:nvPr>
        </p:nvSpPr>
        <p:spPr>
          <a:xfrm>
            <a:off x="10915650" y="6356350"/>
            <a:ext cx="4383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200"/>
              <a:buFont typeface="Arial"/>
              <a:buNone/>
            </a:pPr>
            <a:fld id="{00000000-1234-1234-1234-123412341234}" type="slidenum">
              <a:rPr lang="en-US"/>
              <a:t>33</a:t>
            </a:fld>
            <a:endParaRPr/>
          </a:p>
        </p:txBody>
      </p:sp>
      <p:pic>
        <p:nvPicPr>
          <p:cNvPr id="377" name="Google Shape;377;p47">
            <a:hlinkClick r:id="rId3"/>
          </p:cNvPr>
          <p:cNvPicPr preferRelativeResize="0"/>
          <p:nvPr/>
        </p:nvPicPr>
        <p:blipFill rotWithShape="1">
          <a:blip r:embed="rId4">
            <a:alphaModFix/>
          </a:blip>
          <a:srcRect t="32470" r="42598" b="19017"/>
          <a:stretch/>
        </p:blipFill>
        <p:spPr>
          <a:xfrm>
            <a:off x="9671550" y="2829822"/>
            <a:ext cx="2147976" cy="2111475"/>
          </a:xfrm>
          <a:prstGeom prst="rect">
            <a:avLst/>
          </a:prstGeom>
          <a:noFill/>
          <a:ln w="38100" cap="flat" cmpd="sng">
            <a:solidFill>
              <a:srgbClr val="002F87"/>
            </a:solidFill>
            <a:prstDash val="solid"/>
            <a:round/>
            <a:headEnd type="none" w="sm" len="sm"/>
            <a:tailEnd type="none" w="sm" len="sm"/>
          </a:ln>
          <a:effectLst>
            <a:outerShdw blurRad="57150" dist="19050" dir="5400000" algn="bl" rotWithShape="0">
              <a:srgbClr val="000000">
                <a:alpha val="50196"/>
              </a:srgbClr>
            </a:outerShdw>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48"/>
          <p:cNvSpPr txBox="1">
            <a:spLocks noGrp="1"/>
          </p:cNvSpPr>
          <p:nvPr>
            <p:ph type="title"/>
          </p:nvPr>
        </p:nvSpPr>
        <p:spPr>
          <a:xfrm>
            <a:off x="1799505" y="365125"/>
            <a:ext cx="95544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a:t>Outcomes, Lessons Learned, &amp; Impact</a:t>
            </a:r>
            <a:endParaRPr/>
          </a:p>
        </p:txBody>
      </p:sp>
      <p:sp>
        <p:nvSpPr>
          <p:cNvPr id="383" name="Google Shape;383;p48"/>
          <p:cNvSpPr txBox="1">
            <a:spLocks noGrp="1"/>
          </p:cNvSpPr>
          <p:nvPr>
            <p:ph type="body" idx="1"/>
          </p:nvPr>
        </p:nvSpPr>
        <p:spPr>
          <a:xfrm>
            <a:off x="1799500" y="1847850"/>
            <a:ext cx="10231500" cy="43512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142857"/>
              </a:lnSpc>
              <a:spcBef>
                <a:spcPts val="0"/>
              </a:spcBef>
              <a:spcAft>
                <a:spcPts val="0"/>
              </a:spcAft>
              <a:buClr>
                <a:schemeClr val="dk1"/>
              </a:buClr>
              <a:buSzPct val="100000"/>
              <a:buNone/>
            </a:pPr>
            <a:r>
              <a:rPr lang="en-US" sz="2250" b="1"/>
              <a:t>Impacts </a:t>
            </a:r>
            <a:r>
              <a:rPr lang="en-US" sz="2250"/>
              <a:t>from our spring 2026 Data Retreats (anonymous surveys): </a:t>
            </a:r>
            <a:endParaRPr sz="2250"/>
          </a:p>
          <a:p>
            <a:pPr marL="457200" lvl="0" indent="0" algn="l" rtl="0">
              <a:lnSpc>
                <a:spcPct val="142857"/>
              </a:lnSpc>
              <a:spcBef>
                <a:spcPts val="0"/>
              </a:spcBef>
              <a:spcAft>
                <a:spcPts val="0"/>
              </a:spcAft>
              <a:buClr>
                <a:schemeClr val="dk1"/>
              </a:buClr>
              <a:buSzPct val="100000"/>
              <a:buNone/>
            </a:pPr>
            <a:r>
              <a:rPr lang="en-US" sz="2250"/>
              <a:t>“Data is not a ‘gotcha’ but a </a:t>
            </a:r>
            <a:r>
              <a:rPr lang="en-US" sz="2250" b="1"/>
              <a:t>helpful tool</a:t>
            </a:r>
            <a:r>
              <a:rPr lang="en-US" sz="2250"/>
              <a:t>.”</a:t>
            </a:r>
            <a:endParaRPr sz="2250"/>
          </a:p>
          <a:p>
            <a:pPr marL="457200" lvl="0" indent="0" algn="l" rtl="0">
              <a:lnSpc>
                <a:spcPct val="142857"/>
              </a:lnSpc>
              <a:spcBef>
                <a:spcPts val="0"/>
              </a:spcBef>
              <a:spcAft>
                <a:spcPts val="0"/>
              </a:spcAft>
              <a:buClr>
                <a:schemeClr val="dk1"/>
              </a:buClr>
              <a:buSzPct val="50450"/>
              <a:buFont typeface="Arial"/>
              <a:buNone/>
            </a:pPr>
            <a:r>
              <a:rPr lang="en-US" sz="2250"/>
              <a:t>“Data can be </a:t>
            </a:r>
            <a:r>
              <a:rPr lang="en-US" sz="2250" b="1"/>
              <a:t>shown </a:t>
            </a:r>
            <a:r>
              <a:rPr lang="en-US" sz="2250"/>
              <a:t>in a </a:t>
            </a:r>
            <a:r>
              <a:rPr lang="en-US" sz="2250" b="1"/>
              <a:t>better way</a:t>
            </a:r>
            <a:r>
              <a:rPr lang="en-US" sz="2250"/>
              <a:t>- graphs instead of just percentages.”</a:t>
            </a:r>
            <a:endParaRPr sz="2250"/>
          </a:p>
          <a:p>
            <a:pPr marL="457200" lvl="0" indent="0" algn="l" rtl="0">
              <a:lnSpc>
                <a:spcPct val="142857"/>
              </a:lnSpc>
              <a:spcBef>
                <a:spcPts val="0"/>
              </a:spcBef>
              <a:spcAft>
                <a:spcPts val="0"/>
              </a:spcAft>
              <a:buClr>
                <a:schemeClr val="dk1"/>
              </a:buClr>
              <a:buSzPct val="50450"/>
              <a:buFont typeface="Arial"/>
              <a:buNone/>
            </a:pPr>
            <a:r>
              <a:rPr lang="en-US" sz="2250"/>
              <a:t>“After </a:t>
            </a:r>
            <a:r>
              <a:rPr lang="en-US" sz="2250" b="1"/>
              <a:t>many years</a:t>
            </a:r>
            <a:r>
              <a:rPr lang="en-US" sz="2250"/>
              <a:t> in the position, I understood </a:t>
            </a:r>
            <a:r>
              <a:rPr lang="en-US" sz="2250" b="1"/>
              <a:t>more than I ever</a:t>
            </a:r>
            <a:r>
              <a:rPr lang="en-US" sz="2250"/>
              <a:t> had with each of your presentations.”</a:t>
            </a:r>
            <a:endParaRPr sz="2250"/>
          </a:p>
          <a:p>
            <a:pPr marL="457200" lvl="0" indent="0" algn="l" rtl="0">
              <a:lnSpc>
                <a:spcPct val="142857"/>
              </a:lnSpc>
              <a:spcBef>
                <a:spcPts val="0"/>
              </a:spcBef>
              <a:spcAft>
                <a:spcPts val="0"/>
              </a:spcAft>
              <a:buClr>
                <a:schemeClr val="dk1"/>
              </a:buClr>
              <a:buSzPct val="50450"/>
              <a:buFont typeface="Arial"/>
              <a:buNone/>
            </a:pPr>
            <a:r>
              <a:rPr lang="en-US" sz="2250"/>
              <a:t>“I’m not just doing paperwork anymore- I </a:t>
            </a:r>
            <a:r>
              <a:rPr lang="en-US" sz="2250" b="1"/>
              <a:t>understand </a:t>
            </a:r>
            <a:r>
              <a:rPr lang="en-US" sz="2250"/>
              <a:t>the purpose.”</a:t>
            </a:r>
            <a:endParaRPr sz="2250"/>
          </a:p>
          <a:p>
            <a:pPr marL="457200" lvl="0" indent="0" algn="l" rtl="0">
              <a:lnSpc>
                <a:spcPct val="142857"/>
              </a:lnSpc>
              <a:spcBef>
                <a:spcPts val="0"/>
              </a:spcBef>
              <a:spcAft>
                <a:spcPts val="0"/>
              </a:spcAft>
              <a:buClr>
                <a:schemeClr val="dk1"/>
              </a:buClr>
              <a:buSzPct val="100000"/>
              <a:buNone/>
            </a:pPr>
            <a:r>
              <a:rPr lang="en-US" sz="2250"/>
              <a:t>“It </a:t>
            </a:r>
            <a:r>
              <a:rPr lang="en-US" sz="2250" b="1"/>
              <a:t>changed </a:t>
            </a:r>
            <a:r>
              <a:rPr lang="en-US" sz="2250"/>
              <a:t>how I think about telling </a:t>
            </a:r>
            <a:r>
              <a:rPr lang="en-US" sz="2250" b="1"/>
              <a:t>our district’s story</a:t>
            </a:r>
            <a:r>
              <a:rPr lang="en-US" sz="2250"/>
              <a:t> with data.”</a:t>
            </a:r>
            <a:endParaRPr sz="2250"/>
          </a:p>
          <a:p>
            <a:pPr marL="457200" lvl="0" indent="0" algn="l" rtl="0">
              <a:lnSpc>
                <a:spcPct val="142857"/>
              </a:lnSpc>
              <a:spcBef>
                <a:spcPts val="0"/>
              </a:spcBef>
              <a:spcAft>
                <a:spcPts val="0"/>
              </a:spcAft>
              <a:buClr>
                <a:schemeClr val="dk1"/>
              </a:buClr>
              <a:buSzPct val="100000"/>
              <a:buNone/>
            </a:pPr>
            <a:r>
              <a:rPr lang="en-US" sz="2250"/>
              <a:t>“I finally understand why </a:t>
            </a:r>
            <a:r>
              <a:rPr lang="en-US" sz="2250" b="1"/>
              <a:t>accuracy </a:t>
            </a:r>
            <a:r>
              <a:rPr lang="en-US" sz="2250"/>
              <a:t>in data entry matters so much.” </a:t>
            </a:r>
            <a:endParaRPr sz="2250"/>
          </a:p>
          <a:p>
            <a:pPr marL="457200" lvl="0" indent="0" algn="l" rtl="0">
              <a:lnSpc>
                <a:spcPct val="142857"/>
              </a:lnSpc>
              <a:spcBef>
                <a:spcPts val="0"/>
              </a:spcBef>
              <a:spcAft>
                <a:spcPts val="0"/>
              </a:spcAft>
              <a:buClr>
                <a:schemeClr val="dk1"/>
              </a:buClr>
              <a:buSzPct val="100000"/>
              <a:buNone/>
            </a:pPr>
            <a:r>
              <a:rPr lang="en-US" sz="2250"/>
              <a:t>“The environment was warm, collaborative, and </a:t>
            </a:r>
            <a:r>
              <a:rPr lang="en-US" sz="2250" b="1"/>
              <a:t>well worth my day</a:t>
            </a:r>
            <a:r>
              <a:rPr lang="en-US" sz="2250"/>
              <a:t> away from the office.”</a:t>
            </a:r>
            <a:endParaRPr sz="2250"/>
          </a:p>
        </p:txBody>
      </p:sp>
      <p:sp>
        <p:nvSpPr>
          <p:cNvPr id="384" name="Google Shape;384;p48"/>
          <p:cNvSpPr txBox="1">
            <a:spLocks noGrp="1"/>
          </p:cNvSpPr>
          <p:nvPr>
            <p:ph type="sldNum" idx="12"/>
          </p:nvPr>
        </p:nvSpPr>
        <p:spPr>
          <a:xfrm>
            <a:off x="10915650" y="6356350"/>
            <a:ext cx="4383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200"/>
              <a:buFont typeface="Arial"/>
              <a:buNone/>
            </a:pPr>
            <a:fld id="{00000000-1234-1234-1234-123412341234}" type="slidenum">
              <a:rPr lang="en-US"/>
              <a:t>34</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Shape 388"/>
        <p:cNvGrpSpPr/>
        <p:nvPr/>
      </p:nvGrpSpPr>
      <p:grpSpPr>
        <a:xfrm>
          <a:off x="0" y="0"/>
          <a:ext cx="0" cy="0"/>
          <a:chOff x="0" y="0"/>
          <a:chExt cx="0" cy="0"/>
        </a:xfrm>
      </p:grpSpPr>
      <p:sp>
        <p:nvSpPr>
          <p:cNvPr id="389" name="Google Shape;389;p49"/>
          <p:cNvSpPr txBox="1">
            <a:spLocks noGrp="1"/>
          </p:cNvSpPr>
          <p:nvPr>
            <p:ph type="title"/>
          </p:nvPr>
        </p:nvSpPr>
        <p:spPr>
          <a:xfrm>
            <a:off x="1799505" y="365125"/>
            <a:ext cx="95544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a:t>Outcomes, Lessons Learned, &amp; Impact</a:t>
            </a:r>
            <a:endParaRPr/>
          </a:p>
        </p:txBody>
      </p:sp>
      <p:sp>
        <p:nvSpPr>
          <p:cNvPr id="390" name="Google Shape;390;p49"/>
          <p:cNvSpPr txBox="1">
            <a:spLocks noGrp="1"/>
          </p:cNvSpPr>
          <p:nvPr>
            <p:ph type="body" idx="1"/>
          </p:nvPr>
        </p:nvSpPr>
        <p:spPr>
          <a:xfrm>
            <a:off x="1799504" y="1847850"/>
            <a:ext cx="9554400" cy="4351200"/>
          </a:xfrm>
          <a:prstGeom prst="rect">
            <a:avLst/>
          </a:prstGeom>
          <a:noFill/>
          <a:ln>
            <a:noFill/>
          </a:ln>
        </p:spPr>
        <p:txBody>
          <a:bodyPr spcFirstLastPara="1" wrap="square" lIns="91425" tIns="45700" rIns="91425" bIns="45700" anchor="t" anchorCtr="0">
            <a:normAutofit fontScale="92500"/>
          </a:bodyPr>
          <a:lstStyle/>
          <a:p>
            <a:pPr marL="0" lvl="0" indent="0" algn="l" rtl="0">
              <a:lnSpc>
                <a:spcPct val="142857"/>
              </a:lnSpc>
              <a:spcBef>
                <a:spcPts val="0"/>
              </a:spcBef>
              <a:spcAft>
                <a:spcPts val="0"/>
              </a:spcAft>
              <a:buClr>
                <a:schemeClr val="dk1"/>
              </a:buClr>
              <a:buSzPct val="100000"/>
              <a:buNone/>
            </a:pPr>
            <a:r>
              <a:rPr lang="en-US" sz="2250"/>
              <a:t>Planning for </a:t>
            </a:r>
            <a:r>
              <a:rPr lang="en-US" sz="2250" b="1"/>
              <a:t>next year </a:t>
            </a:r>
            <a:r>
              <a:rPr lang="en-US" sz="2250"/>
              <a:t>(anonymous surveys): </a:t>
            </a:r>
            <a:endParaRPr sz="2250"/>
          </a:p>
          <a:p>
            <a:pPr marL="457200" lvl="0" indent="0" algn="l" rtl="0">
              <a:lnSpc>
                <a:spcPct val="142857"/>
              </a:lnSpc>
              <a:spcBef>
                <a:spcPts val="0"/>
              </a:spcBef>
              <a:spcAft>
                <a:spcPts val="0"/>
              </a:spcAft>
              <a:buClr>
                <a:schemeClr val="dk1"/>
              </a:buClr>
              <a:buSzPct val="48837"/>
              <a:buFont typeface="Arial"/>
              <a:buNone/>
            </a:pPr>
            <a:r>
              <a:rPr lang="en-US" sz="2150"/>
              <a:t>“</a:t>
            </a:r>
            <a:r>
              <a:rPr lang="en-US" sz="2150" b="1"/>
              <a:t>Everyone</a:t>
            </a:r>
            <a:r>
              <a:rPr lang="en-US" sz="2150"/>
              <a:t> needs to know how to </a:t>
            </a:r>
            <a:r>
              <a:rPr lang="en-US" sz="2150" b="1"/>
              <a:t>retrieve </a:t>
            </a:r>
            <a:r>
              <a:rPr lang="en-US" sz="2150"/>
              <a:t>and </a:t>
            </a:r>
            <a:r>
              <a:rPr lang="en-US" sz="2150" b="1"/>
              <a:t>analyze </a:t>
            </a:r>
            <a:r>
              <a:rPr lang="en-US" sz="2150"/>
              <a:t>data for planning.”</a:t>
            </a:r>
            <a:endParaRPr sz="2150"/>
          </a:p>
          <a:p>
            <a:pPr marL="457200" lvl="0" indent="0" algn="l" rtl="0">
              <a:lnSpc>
                <a:spcPct val="142857"/>
              </a:lnSpc>
              <a:spcBef>
                <a:spcPts val="0"/>
              </a:spcBef>
              <a:spcAft>
                <a:spcPts val="0"/>
              </a:spcAft>
              <a:buClr>
                <a:schemeClr val="dk1"/>
              </a:buClr>
              <a:buSzPct val="48837"/>
              <a:buFont typeface="Arial"/>
              <a:buNone/>
            </a:pPr>
            <a:r>
              <a:rPr lang="en-US" sz="2150"/>
              <a:t>“</a:t>
            </a:r>
            <a:r>
              <a:rPr lang="en-US" sz="2150" b="1"/>
              <a:t>Understanding</a:t>
            </a:r>
            <a:r>
              <a:rPr lang="en-US" sz="2150"/>
              <a:t> data is needed for all new </a:t>
            </a:r>
            <a:r>
              <a:rPr lang="en-US" sz="2150" b="1"/>
              <a:t>supervisors</a:t>
            </a:r>
            <a:r>
              <a:rPr lang="en-US" sz="2150"/>
              <a:t>.”</a:t>
            </a:r>
            <a:endParaRPr sz="2150"/>
          </a:p>
          <a:p>
            <a:pPr marL="457200" lvl="0" indent="0" algn="l" rtl="0">
              <a:lnSpc>
                <a:spcPct val="142857"/>
              </a:lnSpc>
              <a:spcBef>
                <a:spcPts val="0"/>
              </a:spcBef>
              <a:spcAft>
                <a:spcPts val="0"/>
              </a:spcAft>
              <a:buClr>
                <a:schemeClr val="dk1"/>
              </a:buClr>
              <a:buSzPct val="48837"/>
              <a:buFont typeface="Arial"/>
              <a:buNone/>
            </a:pPr>
            <a:r>
              <a:rPr lang="en-US" sz="2150"/>
              <a:t>“Superintendents, principals, content coaches, and teachers should attend.”</a:t>
            </a:r>
            <a:endParaRPr sz="2150"/>
          </a:p>
          <a:p>
            <a:pPr marL="457200" lvl="0" indent="0" algn="l" rtl="0">
              <a:lnSpc>
                <a:spcPct val="142857"/>
              </a:lnSpc>
              <a:spcBef>
                <a:spcPts val="0"/>
              </a:spcBef>
              <a:spcAft>
                <a:spcPts val="0"/>
              </a:spcAft>
              <a:buClr>
                <a:schemeClr val="dk1"/>
              </a:buClr>
              <a:buSzPct val="48837"/>
              <a:buFont typeface="Arial"/>
              <a:buNone/>
            </a:pPr>
            <a:r>
              <a:rPr lang="en-US" sz="2150"/>
              <a:t>“More people need to see the </a:t>
            </a:r>
            <a:r>
              <a:rPr lang="en-US" sz="2150" b="1"/>
              <a:t>‘why’ </a:t>
            </a:r>
            <a:r>
              <a:rPr lang="en-US" sz="2150"/>
              <a:t>behind the decisions being made.”</a:t>
            </a:r>
            <a:endParaRPr sz="2150"/>
          </a:p>
          <a:p>
            <a:pPr marL="457200" lvl="0" indent="0" algn="l" rtl="0">
              <a:lnSpc>
                <a:spcPct val="142857"/>
              </a:lnSpc>
              <a:spcBef>
                <a:spcPts val="0"/>
              </a:spcBef>
              <a:spcAft>
                <a:spcPts val="0"/>
              </a:spcAft>
              <a:buClr>
                <a:schemeClr val="dk1"/>
              </a:buClr>
              <a:buSzPct val="48837"/>
              <a:buFont typeface="Arial"/>
              <a:buNone/>
            </a:pPr>
            <a:r>
              <a:rPr lang="en-US" sz="2150"/>
              <a:t>“The team we brought helps collect and enter data—this helped us all </a:t>
            </a:r>
            <a:r>
              <a:rPr lang="en-US" sz="2150" b="1"/>
              <a:t>speak the same language</a:t>
            </a:r>
            <a:r>
              <a:rPr lang="en-US" sz="2150"/>
              <a:t>.”</a:t>
            </a:r>
            <a:endParaRPr sz="2150"/>
          </a:p>
          <a:p>
            <a:pPr marL="457200" lvl="0" indent="0" algn="l" rtl="0">
              <a:lnSpc>
                <a:spcPct val="142857"/>
              </a:lnSpc>
              <a:spcBef>
                <a:spcPts val="0"/>
              </a:spcBef>
              <a:spcAft>
                <a:spcPts val="0"/>
              </a:spcAft>
              <a:buClr>
                <a:schemeClr val="dk1"/>
              </a:buClr>
              <a:buSzPct val="100000"/>
              <a:buNone/>
            </a:pPr>
            <a:r>
              <a:rPr lang="en-US" sz="2150"/>
              <a:t>“Using </a:t>
            </a:r>
            <a:r>
              <a:rPr lang="en-US" sz="2150" b="1"/>
              <a:t>multiple sources</a:t>
            </a:r>
            <a:r>
              <a:rPr lang="en-US" sz="2150"/>
              <a:t> of data helps us find meaningful goals and solutions.”</a:t>
            </a:r>
            <a:endParaRPr sz="2150"/>
          </a:p>
        </p:txBody>
      </p:sp>
      <p:sp>
        <p:nvSpPr>
          <p:cNvPr id="391" name="Google Shape;391;p49"/>
          <p:cNvSpPr txBox="1">
            <a:spLocks noGrp="1"/>
          </p:cNvSpPr>
          <p:nvPr>
            <p:ph type="sldNum" idx="12"/>
          </p:nvPr>
        </p:nvSpPr>
        <p:spPr>
          <a:xfrm>
            <a:off x="10915650" y="6356350"/>
            <a:ext cx="4383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200"/>
              <a:buFont typeface="Arial"/>
              <a:buNone/>
            </a:pPr>
            <a:fld id="{00000000-1234-1234-1234-123412341234}" type="slidenum">
              <a:rPr lang="en-US"/>
              <a:t>35</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50"/>
          <p:cNvSpPr txBox="1">
            <a:spLocks noGrp="1"/>
          </p:cNvSpPr>
          <p:nvPr>
            <p:ph type="title"/>
          </p:nvPr>
        </p:nvSpPr>
        <p:spPr>
          <a:xfrm>
            <a:off x="838200" y="1185863"/>
            <a:ext cx="10515600" cy="285273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6000"/>
              <a:buFont typeface="Play"/>
              <a:buNone/>
            </a:pPr>
            <a:r>
              <a:rPr lang="en-US"/>
              <a:t>Application and Discussion</a:t>
            </a:r>
            <a:endParaRPr/>
          </a:p>
        </p:txBody>
      </p:sp>
      <p:sp>
        <p:nvSpPr>
          <p:cNvPr id="398" name="Google Shape;398;p50"/>
          <p:cNvSpPr txBox="1">
            <a:spLocks noGrp="1"/>
          </p:cNvSpPr>
          <p:nvPr>
            <p:ph type="sldNum" idx="12"/>
          </p:nvPr>
        </p:nvSpPr>
        <p:spPr>
          <a:xfrm>
            <a:off x="10915650" y="6356350"/>
            <a:ext cx="43815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36</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51"/>
          <p:cNvSpPr txBox="1">
            <a:spLocks noGrp="1"/>
          </p:cNvSpPr>
          <p:nvPr>
            <p:ph type="title"/>
          </p:nvPr>
        </p:nvSpPr>
        <p:spPr>
          <a:xfrm>
            <a:off x="1799505" y="365125"/>
            <a:ext cx="9554295"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a:t>Common Challenges to Building LEA Capacity for Data Use</a:t>
            </a:r>
            <a:endParaRPr/>
          </a:p>
        </p:txBody>
      </p:sp>
      <p:sp>
        <p:nvSpPr>
          <p:cNvPr id="405" name="Google Shape;405;p51"/>
          <p:cNvSpPr txBox="1">
            <a:spLocks noGrp="1"/>
          </p:cNvSpPr>
          <p:nvPr>
            <p:ph type="body" idx="1"/>
          </p:nvPr>
        </p:nvSpPr>
        <p:spPr>
          <a:xfrm>
            <a:off x="1799504" y="1847850"/>
            <a:ext cx="9554296"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Limited data literacy at the LEA level</a:t>
            </a:r>
            <a:endParaRPr/>
          </a:p>
          <a:p>
            <a:pPr marL="228600" lvl="0" indent="-228600" algn="l" rtl="0">
              <a:lnSpc>
                <a:spcPct val="90000"/>
              </a:lnSpc>
              <a:spcBef>
                <a:spcPts val="1000"/>
              </a:spcBef>
              <a:spcAft>
                <a:spcPts val="0"/>
              </a:spcAft>
              <a:buClr>
                <a:schemeClr val="dk1"/>
              </a:buClr>
              <a:buSzPts val="2800"/>
              <a:buChar char="•"/>
            </a:pPr>
            <a:r>
              <a:rPr lang="en-US"/>
              <a:t>Compliance vs. improvement mindset</a:t>
            </a:r>
            <a:endParaRPr/>
          </a:p>
          <a:p>
            <a:pPr marL="228600" lvl="0" indent="-228600" algn="l" rtl="0">
              <a:lnSpc>
                <a:spcPct val="90000"/>
              </a:lnSpc>
              <a:spcBef>
                <a:spcPts val="1000"/>
              </a:spcBef>
              <a:spcAft>
                <a:spcPts val="0"/>
              </a:spcAft>
              <a:buClr>
                <a:schemeClr val="dk1"/>
              </a:buClr>
              <a:buSzPts val="2800"/>
              <a:buChar char="•"/>
            </a:pPr>
            <a:r>
              <a:rPr lang="en-US"/>
              <a:t>Inconsistent data entry practices across an LEA</a:t>
            </a:r>
            <a:endParaRPr/>
          </a:p>
          <a:p>
            <a:pPr marL="228600" lvl="0" indent="-228600" algn="l" rtl="0">
              <a:lnSpc>
                <a:spcPct val="90000"/>
              </a:lnSpc>
              <a:spcBef>
                <a:spcPts val="1000"/>
              </a:spcBef>
              <a:spcAft>
                <a:spcPts val="0"/>
              </a:spcAft>
              <a:buClr>
                <a:schemeClr val="dk1"/>
              </a:buClr>
              <a:buSzPts val="2800"/>
              <a:buChar char="•"/>
            </a:pPr>
            <a:r>
              <a:rPr lang="en-US"/>
              <a:t>Staff turnover</a:t>
            </a:r>
            <a:endParaRPr/>
          </a:p>
          <a:p>
            <a:pPr marL="228600" lvl="0" indent="-228600" algn="l" rtl="0">
              <a:lnSpc>
                <a:spcPct val="90000"/>
              </a:lnSpc>
              <a:spcBef>
                <a:spcPts val="1000"/>
              </a:spcBef>
              <a:spcAft>
                <a:spcPts val="0"/>
              </a:spcAft>
              <a:buClr>
                <a:schemeClr val="dk1"/>
              </a:buClr>
              <a:buSzPts val="2800"/>
              <a:buChar char="•"/>
            </a:pPr>
            <a:r>
              <a:rPr lang="en-US"/>
              <a:t>Lack of data processes at the local level</a:t>
            </a:r>
            <a:endParaRPr/>
          </a:p>
          <a:p>
            <a:pPr marL="228600" lvl="0" indent="-228600" algn="l" rtl="0">
              <a:lnSpc>
                <a:spcPct val="90000"/>
              </a:lnSpc>
              <a:spcBef>
                <a:spcPts val="1000"/>
              </a:spcBef>
              <a:spcAft>
                <a:spcPts val="0"/>
              </a:spcAft>
              <a:buClr>
                <a:schemeClr val="dk1"/>
              </a:buClr>
              <a:buSzPts val="2800"/>
              <a:buChar char="•"/>
            </a:pPr>
            <a:r>
              <a:rPr lang="en-US"/>
              <a:t>Divisions or departments within an LEA working in data silos</a:t>
            </a:r>
            <a:endParaRPr/>
          </a:p>
          <a:p>
            <a:pPr marL="228600" lvl="0" indent="-228600" algn="l" rtl="0">
              <a:lnSpc>
                <a:spcPct val="90000"/>
              </a:lnSpc>
              <a:spcBef>
                <a:spcPts val="1000"/>
              </a:spcBef>
              <a:spcAft>
                <a:spcPts val="0"/>
              </a:spcAft>
              <a:buClr>
                <a:schemeClr val="dk1"/>
              </a:buClr>
              <a:buSzPts val="2800"/>
              <a:buChar char="•"/>
            </a:pPr>
            <a:r>
              <a:rPr lang="en-US"/>
              <a:t>Lack of communication across departments</a:t>
            </a:r>
            <a:endParaRPr/>
          </a:p>
        </p:txBody>
      </p:sp>
      <p:sp>
        <p:nvSpPr>
          <p:cNvPr id="406" name="Google Shape;406;p51"/>
          <p:cNvSpPr txBox="1">
            <a:spLocks noGrp="1"/>
          </p:cNvSpPr>
          <p:nvPr>
            <p:ph type="sldNum" idx="12"/>
          </p:nvPr>
        </p:nvSpPr>
        <p:spPr>
          <a:xfrm>
            <a:off x="10915650" y="6356350"/>
            <a:ext cx="43815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37</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11"/>
        <p:cNvGrpSpPr/>
        <p:nvPr/>
      </p:nvGrpSpPr>
      <p:grpSpPr>
        <a:xfrm>
          <a:off x="0" y="0"/>
          <a:ext cx="0" cy="0"/>
          <a:chOff x="0" y="0"/>
          <a:chExt cx="0" cy="0"/>
        </a:xfrm>
      </p:grpSpPr>
      <p:sp>
        <p:nvSpPr>
          <p:cNvPr id="412" name="Google Shape;412;p52"/>
          <p:cNvSpPr/>
          <p:nvPr/>
        </p:nvSpPr>
        <p:spPr>
          <a:xfrm rot="5400000">
            <a:off x="9820304" y="0"/>
            <a:ext cx="2371800" cy="2371800"/>
          </a:xfrm>
          <a:prstGeom prst="diagStripe">
            <a:avLst>
              <a:gd name="adj" fmla="val 50000"/>
            </a:avLst>
          </a:prstGeom>
          <a:solidFill>
            <a:srgbClr val="EDFAF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13" name="Google Shape;413;p52"/>
          <p:cNvSpPr txBox="1"/>
          <p:nvPr/>
        </p:nvSpPr>
        <p:spPr>
          <a:xfrm rot="2700000">
            <a:off x="9620400" y="514953"/>
            <a:ext cx="3335140" cy="778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b="1">
                <a:solidFill>
                  <a:srgbClr val="198038"/>
                </a:solidFill>
                <a:latin typeface="Inter"/>
                <a:ea typeface="Inter"/>
                <a:cs typeface="Inter"/>
                <a:sym typeface="Inter"/>
              </a:rPr>
              <a:t>Do not edit</a:t>
            </a:r>
            <a:endParaRPr sz="1200" b="1">
              <a:solidFill>
                <a:srgbClr val="198038"/>
              </a:solidFill>
              <a:latin typeface="Inter"/>
              <a:ea typeface="Inter"/>
              <a:cs typeface="Inter"/>
              <a:sym typeface="Inter"/>
            </a:endParaRPr>
          </a:p>
          <a:p>
            <a:pPr marL="0" lvl="0" indent="0" algn="ctr" rtl="0">
              <a:spcBef>
                <a:spcPts val="0"/>
              </a:spcBef>
              <a:spcAft>
                <a:spcPts val="0"/>
              </a:spcAft>
              <a:buNone/>
            </a:pPr>
            <a:r>
              <a:rPr lang="en-US" sz="1200" u="sng">
                <a:solidFill>
                  <a:srgbClr val="198038"/>
                </a:solidFill>
                <a:latin typeface="Inter"/>
                <a:ea typeface="Inter"/>
                <a:cs typeface="Inter"/>
                <a:sym typeface="Inter"/>
                <a:hlinkClick r:id="rId3">
                  <a:extLst>
                    <a:ext uri="{A12FA001-AC4F-418D-AE19-62706E023703}">
                      <ahyp:hlinkClr xmlns:ahyp="http://schemas.microsoft.com/office/drawing/2018/hyperlinkcolor" val="tx"/>
                    </a:ext>
                  </a:extLst>
                </a:hlinkClick>
              </a:rPr>
              <a:t>How to change the design</a:t>
            </a:r>
            <a:endParaRPr sz="1200">
              <a:solidFill>
                <a:srgbClr val="198038"/>
              </a:solidFill>
              <a:latin typeface="Inter"/>
              <a:ea typeface="Inter"/>
              <a:cs typeface="Inter"/>
              <a:sym typeface="Inter"/>
            </a:endParaRPr>
          </a:p>
        </p:txBody>
      </p:sp>
      <p:pic>
        <p:nvPicPr>
          <p:cNvPr id="414" name="Google Shape;414;p52" descr="poll-type-id">
            <a:hlinkClick r:id="rId4"/>
          </p:cNvPr>
          <p:cNvPicPr preferRelativeResize="0"/>
          <p:nvPr/>
        </p:nvPicPr>
        <p:blipFill>
          <a:blip r:embed="rId5">
            <a:alphaModFix/>
          </a:blip>
          <a:stretch>
            <a:fillRect/>
          </a:stretch>
        </p:blipFill>
        <p:spPr>
          <a:xfrm>
            <a:off x="444693" y="1742703"/>
            <a:ext cx="2371697" cy="2371697"/>
          </a:xfrm>
          <a:prstGeom prst="rect">
            <a:avLst/>
          </a:prstGeom>
          <a:noFill/>
          <a:ln>
            <a:noFill/>
          </a:ln>
        </p:spPr>
      </p:pic>
      <p:sp>
        <p:nvSpPr>
          <p:cNvPr id="415" name="Google Shape;415;p52" descr="title-id"/>
          <p:cNvSpPr txBox="1"/>
          <p:nvPr/>
        </p:nvSpPr>
        <p:spPr>
          <a:xfrm>
            <a:off x="3112851" y="1760838"/>
            <a:ext cx="8486100" cy="2335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3600" b="1">
                <a:solidFill>
                  <a:srgbClr val="5B5B5B"/>
                </a:solidFill>
                <a:latin typeface="Inter"/>
                <a:ea typeface="Inter"/>
                <a:cs typeface="Inter"/>
                <a:sym typeface="Inter"/>
              </a:rPr>
              <a:t>What elements of Arkansas’s approach could work in your state?</a:t>
            </a:r>
            <a:endParaRPr sz="3600" b="1">
              <a:solidFill>
                <a:srgbClr val="5B5B5B"/>
              </a:solidFill>
              <a:latin typeface="Inter"/>
              <a:ea typeface="Inter"/>
              <a:cs typeface="Inter"/>
              <a:sym typeface="Inter"/>
            </a:endParaRPr>
          </a:p>
        </p:txBody>
      </p:sp>
      <p:sp>
        <p:nvSpPr>
          <p:cNvPr id="416" name="Google Shape;416;p52"/>
          <p:cNvSpPr/>
          <p:nvPr/>
        </p:nvSpPr>
        <p:spPr>
          <a:xfrm>
            <a:off x="0" y="5820032"/>
            <a:ext cx="12192000" cy="1038000"/>
          </a:xfrm>
          <a:prstGeom prst="rect">
            <a:avLst/>
          </a:prstGeom>
          <a:solidFill>
            <a:srgbClr val="19803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17" name="Google Shape;417;p52"/>
          <p:cNvSpPr txBox="1"/>
          <p:nvPr/>
        </p:nvSpPr>
        <p:spPr>
          <a:xfrm>
            <a:off x="741155" y="5820032"/>
            <a:ext cx="9264300" cy="1038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200">
                <a:solidFill>
                  <a:srgbClr val="FFFFFF"/>
                </a:solidFill>
                <a:latin typeface="Inter"/>
                <a:ea typeface="Inter"/>
                <a:cs typeface="Inter"/>
                <a:sym typeface="Inter"/>
              </a:rPr>
              <a:t>Presenting with animations, GIFs or speaker notes? Enable our </a:t>
            </a:r>
            <a:r>
              <a:rPr lang="en-US" sz="1200" u="sng">
                <a:solidFill>
                  <a:srgbClr val="FFFFFF"/>
                </a:solidFill>
                <a:latin typeface="Inter"/>
                <a:ea typeface="Inter"/>
                <a:cs typeface="Inter"/>
                <a:sym typeface="Inter"/>
                <a:hlinkClick r:id="rId6">
                  <a:extLst>
                    <a:ext uri="{A12FA001-AC4F-418D-AE19-62706E023703}">
                      <ahyp:hlinkClr xmlns:ahyp="http://schemas.microsoft.com/office/drawing/2018/hyperlinkcolor" val="tx"/>
                    </a:ext>
                  </a:extLst>
                </a:hlinkClick>
              </a:rPr>
              <a:t>Chrome extension</a:t>
            </a:r>
            <a:endParaRPr sz="1200">
              <a:solidFill>
                <a:srgbClr val="FFFFFF"/>
              </a:solidFill>
              <a:latin typeface="Inter"/>
              <a:ea typeface="Inter"/>
              <a:cs typeface="Inter"/>
              <a:sym typeface="Inter"/>
            </a:endParaRPr>
          </a:p>
        </p:txBody>
      </p:sp>
      <p:pic>
        <p:nvPicPr>
          <p:cNvPr id="418" name="Google Shape;418;p52"/>
          <p:cNvPicPr preferRelativeResize="0"/>
          <p:nvPr/>
        </p:nvPicPr>
        <p:blipFill>
          <a:blip r:embed="rId7">
            <a:alphaModFix/>
          </a:blip>
          <a:stretch>
            <a:fillRect/>
          </a:stretch>
        </p:blipFill>
        <p:spPr>
          <a:xfrm>
            <a:off x="296462" y="6190785"/>
            <a:ext cx="296462" cy="296462"/>
          </a:xfrm>
          <a:prstGeom prst="rect">
            <a:avLst/>
          </a:prstGeom>
          <a:noFill/>
          <a:ln>
            <a:noFill/>
          </a:ln>
        </p:spPr>
      </p:pic>
      <p:pic>
        <p:nvPicPr>
          <p:cNvPr id="419" name="Google Shape;419;p52" descr="logo-id">
            <a:hlinkClick r:id="rId8"/>
          </p:cNvPr>
          <p:cNvPicPr preferRelativeResize="0"/>
          <p:nvPr/>
        </p:nvPicPr>
        <p:blipFill>
          <a:blip r:embed="rId9">
            <a:alphaModFix/>
          </a:blip>
          <a:stretch>
            <a:fillRect/>
          </a:stretch>
        </p:blipFill>
        <p:spPr>
          <a:xfrm>
            <a:off x="10561459" y="5968439"/>
            <a:ext cx="1482310" cy="74115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Shape 424"/>
        <p:cNvGrpSpPr/>
        <p:nvPr/>
      </p:nvGrpSpPr>
      <p:grpSpPr>
        <a:xfrm>
          <a:off x="0" y="0"/>
          <a:ext cx="0" cy="0"/>
          <a:chOff x="0" y="0"/>
          <a:chExt cx="0" cy="0"/>
        </a:xfrm>
      </p:grpSpPr>
      <p:sp>
        <p:nvSpPr>
          <p:cNvPr id="425" name="Google Shape;425;p53"/>
          <p:cNvSpPr txBox="1">
            <a:spLocks noGrp="1"/>
          </p:cNvSpPr>
          <p:nvPr>
            <p:ph type="title"/>
          </p:nvPr>
        </p:nvSpPr>
        <p:spPr>
          <a:xfrm>
            <a:off x="1799505" y="365125"/>
            <a:ext cx="9554295"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a:t>Table Discussion</a:t>
            </a:r>
            <a:endParaRPr/>
          </a:p>
        </p:txBody>
      </p:sp>
      <p:sp>
        <p:nvSpPr>
          <p:cNvPr id="426" name="Google Shape;426;p53"/>
          <p:cNvSpPr txBox="1">
            <a:spLocks noGrp="1"/>
          </p:cNvSpPr>
          <p:nvPr>
            <p:ph type="body" idx="1"/>
          </p:nvPr>
        </p:nvSpPr>
        <p:spPr>
          <a:xfrm>
            <a:off x="1799504" y="1847850"/>
            <a:ext cx="9554296"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Where do you see the biggest gaps in data literacy and use?</a:t>
            </a:r>
            <a:endParaRPr/>
          </a:p>
          <a:p>
            <a:pPr marL="228600" lvl="0" indent="-228600" algn="l" rtl="0">
              <a:lnSpc>
                <a:spcPct val="90000"/>
              </a:lnSpc>
              <a:spcBef>
                <a:spcPts val="1000"/>
              </a:spcBef>
              <a:spcAft>
                <a:spcPts val="0"/>
              </a:spcAft>
              <a:buClr>
                <a:schemeClr val="dk1"/>
              </a:buClr>
              <a:buSzPts val="2800"/>
              <a:buChar char="•"/>
            </a:pPr>
            <a:r>
              <a:rPr lang="en-US"/>
              <a:t>What elements of Arkansas’s approach could work in your state?</a:t>
            </a:r>
            <a:endParaRPr/>
          </a:p>
          <a:p>
            <a:pPr marL="228600" lvl="0" indent="-228600" algn="l" rtl="0">
              <a:lnSpc>
                <a:spcPct val="90000"/>
              </a:lnSpc>
              <a:spcBef>
                <a:spcPts val="1000"/>
              </a:spcBef>
              <a:spcAft>
                <a:spcPts val="0"/>
              </a:spcAft>
              <a:buClr>
                <a:schemeClr val="dk1"/>
              </a:buClr>
              <a:buSzPts val="2800"/>
              <a:buChar char="•"/>
            </a:pPr>
            <a:r>
              <a:rPr lang="en-US"/>
              <a:t>What would need to be adapted to your state context?</a:t>
            </a:r>
            <a:endParaRPr/>
          </a:p>
          <a:p>
            <a:pPr marL="228600" lvl="0" indent="-228600" algn="l" rtl="0">
              <a:lnSpc>
                <a:spcPct val="90000"/>
              </a:lnSpc>
              <a:spcBef>
                <a:spcPts val="1000"/>
              </a:spcBef>
              <a:spcAft>
                <a:spcPts val="0"/>
              </a:spcAft>
              <a:buClr>
                <a:schemeClr val="dk1"/>
              </a:buClr>
              <a:buSzPts val="2800"/>
              <a:buChar char="•"/>
            </a:pPr>
            <a:r>
              <a:rPr lang="en-US"/>
              <a:t>What barriers might prevent you from implementing a similar initiative?</a:t>
            </a:r>
            <a:endParaRPr/>
          </a:p>
          <a:p>
            <a:pPr marL="228600" lvl="0" indent="-50800" algn="l" rtl="0">
              <a:lnSpc>
                <a:spcPct val="90000"/>
              </a:lnSpc>
              <a:spcBef>
                <a:spcPts val="1000"/>
              </a:spcBef>
              <a:spcAft>
                <a:spcPts val="0"/>
              </a:spcAft>
              <a:buClr>
                <a:schemeClr val="dk1"/>
              </a:buClr>
              <a:buSzPts val="2800"/>
              <a:buNone/>
            </a:pPr>
            <a:endParaRPr/>
          </a:p>
        </p:txBody>
      </p:sp>
      <p:sp>
        <p:nvSpPr>
          <p:cNvPr id="427" name="Google Shape;427;p53"/>
          <p:cNvSpPr txBox="1">
            <a:spLocks noGrp="1"/>
          </p:cNvSpPr>
          <p:nvPr>
            <p:ph type="sldNum" idx="12"/>
          </p:nvPr>
        </p:nvSpPr>
        <p:spPr>
          <a:xfrm>
            <a:off x="10915650" y="6356350"/>
            <a:ext cx="43815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39</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8"/>
          <p:cNvSpPr txBox="1">
            <a:spLocks noGrp="1"/>
          </p:cNvSpPr>
          <p:nvPr>
            <p:ph type="title"/>
          </p:nvPr>
        </p:nvSpPr>
        <p:spPr>
          <a:xfrm>
            <a:off x="1799505" y="365125"/>
            <a:ext cx="9554295"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a:t>Scenario</a:t>
            </a:r>
            <a:endParaRPr/>
          </a:p>
        </p:txBody>
      </p:sp>
      <p:sp>
        <p:nvSpPr>
          <p:cNvPr id="117" name="Google Shape;117;p18"/>
          <p:cNvSpPr txBox="1">
            <a:spLocks noGrp="1"/>
          </p:cNvSpPr>
          <p:nvPr>
            <p:ph type="body" idx="1"/>
          </p:nvPr>
        </p:nvSpPr>
        <p:spPr>
          <a:xfrm>
            <a:off x="1799504" y="1847850"/>
            <a:ext cx="9554296"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A mid-sized district in your state has just received its annual determination.  Some of the data which contributed to this show the following:</a:t>
            </a:r>
            <a:endParaRPr/>
          </a:p>
          <a:p>
            <a:pPr marL="685800" lvl="1" indent="-228600" algn="l" rtl="0">
              <a:lnSpc>
                <a:spcPct val="90000"/>
              </a:lnSpc>
              <a:spcBef>
                <a:spcPts val="500"/>
              </a:spcBef>
              <a:spcAft>
                <a:spcPts val="0"/>
              </a:spcAft>
              <a:buClr>
                <a:schemeClr val="dk1"/>
              </a:buClr>
              <a:buSzPts val="2400"/>
              <a:buChar char="–"/>
            </a:pPr>
            <a:r>
              <a:rPr lang="en-US"/>
              <a:t>Dropout rates increased on Indicator 2</a:t>
            </a:r>
            <a:endParaRPr/>
          </a:p>
          <a:p>
            <a:pPr marL="685800" lvl="1" indent="-228600" algn="l" rtl="0">
              <a:lnSpc>
                <a:spcPct val="90000"/>
              </a:lnSpc>
              <a:spcBef>
                <a:spcPts val="500"/>
              </a:spcBef>
              <a:spcAft>
                <a:spcPts val="0"/>
              </a:spcAft>
              <a:buClr>
                <a:schemeClr val="dk1"/>
              </a:buClr>
              <a:buSzPts val="2400"/>
              <a:buChar char="–"/>
            </a:pPr>
            <a:r>
              <a:rPr lang="en-US"/>
              <a:t>Declining performance on both the reading and math assessments on Indicator 3 across multiple grade levels</a:t>
            </a:r>
            <a:endParaRPr/>
          </a:p>
          <a:p>
            <a:pPr marL="685800" lvl="1" indent="-228600" algn="l" rtl="0">
              <a:lnSpc>
                <a:spcPct val="90000"/>
              </a:lnSpc>
              <a:spcBef>
                <a:spcPts val="500"/>
              </a:spcBef>
              <a:spcAft>
                <a:spcPts val="0"/>
              </a:spcAft>
              <a:buClr>
                <a:schemeClr val="dk1"/>
              </a:buClr>
              <a:buSzPts val="2400"/>
              <a:buChar char="–"/>
            </a:pPr>
            <a:r>
              <a:rPr lang="en-US"/>
              <a:t>Increased discipline rates as shown in their 618</a:t>
            </a:r>
            <a:endParaRPr/>
          </a:p>
          <a:p>
            <a:pPr marL="685800" lvl="1" indent="-228600" algn="l" rtl="0">
              <a:lnSpc>
                <a:spcPct val="90000"/>
              </a:lnSpc>
              <a:spcBef>
                <a:spcPts val="500"/>
              </a:spcBef>
              <a:spcAft>
                <a:spcPts val="0"/>
              </a:spcAft>
              <a:buClr>
                <a:schemeClr val="dk1"/>
              </a:buClr>
              <a:buSzPts val="2400"/>
              <a:buChar char="–"/>
            </a:pPr>
            <a:r>
              <a:rPr lang="en-US"/>
              <a:t>There were issues with timeliness and accuracy of their data</a:t>
            </a:r>
            <a:endParaRPr/>
          </a:p>
        </p:txBody>
      </p:sp>
      <p:sp>
        <p:nvSpPr>
          <p:cNvPr id="118" name="Google Shape;118;p18"/>
          <p:cNvSpPr txBox="1">
            <a:spLocks noGrp="1"/>
          </p:cNvSpPr>
          <p:nvPr>
            <p:ph type="sldNum" idx="12"/>
          </p:nvPr>
        </p:nvSpPr>
        <p:spPr>
          <a:xfrm>
            <a:off x="10915650" y="6356350"/>
            <a:ext cx="43815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4</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54"/>
          <p:cNvSpPr txBox="1">
            <a:spLocks noGrp="1"/>
          </p:cNvSpPr>
          <p:nvPr>
            <p:ph type="title"/>
          </p:nvPr>
        </p:nvSpPr>
        <p:spPr>
          <a:xfrm>
            <a:off x="1799505" y="365125"/>
            <a:ext cx="9554295"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a:t>Contact Us</a:t>
            </a:r>
            <a:endParaRPr/>
          </a:p>
        </p:txBody>
      </p:sp>
      <p:sp>
        <p:nvSpPr>
          <p:cNvPr id="433" name="Google Shape;433;p54"/>
          <p:cNvSpPr txBox="1">
            <a:spLocks noGrp="1"/>
          </p:cNvSpPr>
          <p:nvPr>
            <p:ph type="body" idx="1"/>
          </p:nvPr>
        </p:nvSpPr>
        <p:spPr>
          <a:xfrm>
            <a:off x="1799504" y="1847850"/>
            <a:ext cx="9554296"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Jeff Adams, Arkansas Department of Education</a:t>
            </a:r>
            <a:endParaRPr/>
          </a:p>
          <a:p>
            <a:pPr marL="228600" lvl="0" indent="-228600" algn="l" rtl="0">
              <a:lnSpc>
                <a:spcPct val="90000"/>
              </a:lnSpc>
              <a:spcBef>
                <a:spcPts val="1000"/>
              </a:spcBef>
              <a:spcAft>
                <a:spcPts val="0"/>
              </a:spcAft>
              <a:buClr>
                <a:schemeClr val="dk1"/>
              </a:buClr>
              <a:buSzPts val="2800"/>
              <a:buChar char="•"/>
            </a:pPr>
            <a:r>
              <a:rPr lang="en-US"/>
              <a:t>Laura Goadrich, Arkansas Department of Education</a:t>
            </a:r>
            <a:endParaRPr/>
          </a:p>
          <a:p>
            <a:pPr marL="228600" lvl="0" indent="-228600" algn="l" rtl="0">
              <a:lnSpc>
                <a:spcPct val="90000"/>
              </a:lnSpc>
              <a:spcBef>
                <a:spcPts val="1000"/>
              </a:spcBef>
              <a:spcAft>
                <a:spcPts val="0"/>
              </a:spcAft>
              <a:buClr>
                <a:schemeClr val="dk1"/>
              </a:buClr>
              <a:buSzPts val="2800"/>
              <a:buChar char="•"/>
            </a:pPr>
            <a:r>
              <a:rPr lang="en-US"/>
              <a:t>Fred Edora, IDEA Data Center</a:t>
            </a:r>
            <a:endParaRPr/>
          </a:p>
          <a:p>
            <a:pPr marL="228600" lvl="0" indent="-228600" algn="l" rtl="0">
              <a:lnSpc>
                <a:spcPct val="90000"/>
              </a:lnSpc>
              <a:spcBef>
                <a:spcPts val="1000"/>
              </a:spcBef>
              <a:spcAft>
                <a:spcPts val="0"/>
              </a:spcAft>
              <a:buClr>
                <a:schemeClr val="dk1"/>
              </a:buClr>
              <a:buSzPts val="2800"/>
              <a:buChar char="•"/>
            </a:pPr>
            <a:r>
              <a:rPr lang="en-US"/>
              <a:t>Tammy Williams, IDEA Data Center</a:t>
            </a:r>
            <a:endParaRPr/>
          </a:p>
        </p:txBody>
      </p:sp>
      <p:sp>
        <p:nvSpPr>
          <p:cNvPr id="434" name="Google Shape;434;p54"/>
          <p:cNvSpPr txBox="1">
            <a:spLocks noGrp="1"/>
          </p:cNvSpPr>
          <p:nvPr>
            <p:ph type="sldNum" idx="12"/>
          </p:nvPr>
        </p:nvSpPr>
        <p:spPr>
          <a:xfrm>
            <a:off x="10915650" y="6356350"/>
            <a:ext cx="43815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40</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55"/>
          <p:cNvSpPr txBox="1">
            <a:spLocks noGrp="1"/>
          </p:cNvSpPr>
          <p:nvPr>
            <p:ph type="title"/>
          </p:nvPr>
        </p:nvSpPr>
        <p:spPr>
          <a:xfrm>
            <a:off x="1799505" y="365125"/>
            <a:ext cx="9554295"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a:t>Keep Up With IDC!</a:t>
            </a:r>
            <a:endParaRPr/>
          </a:p>
        </p:txBody>
      </p:sp>
      <p:sp>
        <p:nvSpPr>
          <p:cNvPr id="440" name="Google Shape;440;p55"/>
          <p:cNvSpPr txBox="1">
            <a:spLocks noGrp="1"/>
          </p:cNvSpPr>
          <p:nvPr>
            <p:ph type="body" idx="1"/>
          </p:nvPr>
        </p:nvSpPr>
        <p:spPr>
          <a:xfrm>
            <a:off x="1799505" y="1827212"/>
            <a:ext cx="9744076" cy="320357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b="1"/>
              <a:t>Visit our website</a:t>
            </a:r>
            <a:endParaRPr/>
          </a:p>
          <a:p>
            <a:pPr marL="0" lvl="0" indent="0" algn="l" rtl="0">
              <a:lnSpc>
                <a:spcPct val="90000"/>
              </a:lnSpc>
              <a:spcBef>
                <a:spcPts val="0"/>
              </a:spcBef>
              <a:spcAft>
                <a:spcPts val="0"/>
              </a:spcAft>
              <a:buClr>
                <a:schemeClr val="dk1"/>
              </a:buClr>
              <a:buSzPts val="2800"/>
              <a:buNone/>
            </a:pPr>
            <a:r>
              <a:rPr lang="en-US" u="sng">
                <a:solidFill>
                  <a:schemeClr val="hlink"/>
                </a:solidFill>
                <a:hlinkClick r:id="rId3"/>
              </a:rPr>
              <a:t>www.ideadata.org</a:t>
            </a:r>
            <a:endParaRPr/>
          </a:p>
          <a:p>
            <a:pPr marL="0" lvl="0" indent="0" algn="l" rtl="0">
              <a:lnSpc>
                <a:spcPct val="90000"/>
              </a:lnSpc>
              <a:spcBef>
                <a:spcPts val="2200"/>
              </a:spcBef>
              <a:spcAft>
                <a:spcPts val="0"/>
              </a:spcAft>
              <a:buClr>
                <a:schemeClr val="dk1"/>
              </a:buClr>
              <a:buSzPts val="2800"/>
              <a:buNone/>
            </a:pPr>
            <a:r>
              <a:rPr lang="en-US" b="1"/>
              <a:t>Follow us on LinkedIn</a:t>
            </a:r>
            <a:endParaRPr/>
          </a:p>
          <a:p>
            <a:pPr marL="0" lvl="0" indent="0" algn="l" rtl="0">
              <a:lnSpc>
                <a:spcPct val="90000"/>
              </a:lnSpc>
              <a:spcBef>
                <a:spcPts val="0"/>
              </a:spcBef>
              <a:spcAft>
                <a:spcPts val="0"/>
              </a:spcAft>
              <a:buClr>
                <a:schemeClr val="dk1"/>
              </a:buClr>
              <a:buSzPts val="2800"/>
              <a:buNone/>
            </a:pPr>
            <a:r>
              <a:rPr lang="en-US" u="sng">
                <a:solidFill>
                  <a:schemeClr val="hlink"/>
                </a:solidFill>
                <a:hlinkClick r:id="rId4"/>
              </a:rPr>
              <a:t>www.linkedin.com/company/idea-data-center</a:t>
            </a:r>
            <a:r>
              <a:rPr lang="en-US"/>
              <a:t> </a:t>
            </a:r>
            <a:endParaRPr/>
          </a:p>
          <a:p>
            <a:pPr marL="0" lvl="0" indent="0" algn="l" rtl="0">
              <a:lnSpc>
                <a:spcPct val="90000"/>
              </a:lnSpc>
              <a:spcBef>
                <a:spcPts val="2200"/>
              </a:spcBef>
              <a:spcAft>
                <a:spcPts val="0"/>
              </a:spcAft>
              <a:buClr>
                <a:schemeClr val="dk1"/>
              </a:buClr>
              <a:buSzPts val="2800"/>
              <a:buNone/>
            </a:pPr>
            <a:r>
              <a:rPr lang="en-US" b="1"/>
              <a:t>Email us</a:t>
            </a:r>
            <a:endParaRPr/>
          </a:p>
          <a:p>
            <a:pPr marL="0" lvl="0" indent="0" algn="l" rtl="0">
              <a:lnSpc>
                <a:spcPct val="90000"/>
              </a:lnSpc>
              <a:spcBef>
                <a:spcPts val="0"/>
              </a:spcBef>
              <a:spcAft>
                <a:spcPts val="0"/>
              </a:spcAft>
              <a:buClr>
                <a:schemeClr val="dk1"/>
              </a:buClr>
              <a:buSzPts val="2800"/>
              <a:buNone/>
            </a:pPr>
            <a:r>
              <a:rPr lang="en-US" u="sng">
                <a:solidFill>
                  <a:schemeClr val="hlink"/>
                </a:solidFill>
                <a:hlinkClick r:id="rId5"/>
              </a:rPr>
              <a:t>ideadata@westat.com</a:t>
            </a:r>
            <a:r>
              <a:rPr lang="en-US"/>
              <a:t> </a:t>
            </a:r>
            <a:endParaRPr/>
          </a:p>
        </p:txBody>
      </p:sp>
      <p:sp>
        <p:nvSpPr>
          <p:cNvPr id="441" name="Google Shape;441;p55"/>
          <p:cNvSpPr txBox="1">
            <a:spLocks noGrp="1"/>
          </p:cNvSpPr>
          <p:nvPr>
            <p:ph type="sldNum" idx="12"/>
          </p:nvPr>
        </p:nvSpPr>
        <p:spPr>
          <a:xfrm>
            <a:off x="10915650" y="6356350"/>
            <a:ext cx="43815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41</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56"/>
          <p:cNvSpPr txBox="1">
            <a:spLocks noGrp="1"/>
          </p:cNvSpPr>
          <p:nvPr>
            <p:ph type="body" idx="1"/>
          </p:nvPr>
        </p:nvSpPr>
        <p:spPr>
          <a:xfrm>
            <a:off x="1133475" y="1666875"/>
            <a:ext cx="8162925" cy="265747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r>
              <a:rPr lang="en-US" sz="2000"/>
              <a:t>The contents of this presentation were developed under a grant from the U.S. Department of Education, #H373Y240002, and administered by Westat. However, the contents do not necessarily represent the policy of the U.S. Department of Education, and you should not assume endorsement by the federal government.</a:t>
            </a:r>
            <a:endParaRPr/>
          </a:p>
          <a:p>
            <a:pPr marL="0" lvl="0" indent="0" algn="l" rtl="0">
              <a:lnSpc>
                <a:spcPct val="90000"/>
              </a:lnSpc>
              <a:spcBef>
                <a:spcPts val="1000"/>
              </a:spcBef>
              <a:spcAft>
                <a:spcPts val="0"/>
              </a:spcAft>
              <a:buClr>
                <a:schemeClr val="dk1"/>
              </a:buClr>
              <a:buSzPts val="2000"/>
              <a:buNone/>
            </a:pPr>
            <a:endParaRPr sz="2000"/>
          </a:p>
          <a:p>
            <a:pPr marL="0" lvl="0" indent="0" algn="l" rtl="0">
              <a:lnSpc>
                <a:spcPct val="90000"/>
              </a:lnSpc>
              <a:spcBef>
                <a:spcPts val="1000"/>
              </a:spcBef>
              <a:spcAft>
                <a:spcPts val="0"/>
              </a:spcAft>
              <a:buClr>
                <a:schemeClr val="dk1"/>
              </a:buClr>
              <a:buSzPts val="2000"/>
              <a:buNone/>
            </a:pPr>
            <a:r>
              <a:rPr lang="en-US" sz="2000"/>
              <a:t>Project Officers: Amy Bae and Alexis Lessans</a:t>
            </a:r>
            <a:endParaRPr sz="2000"/>
          </a:p>
        </p:txBody>
      </p:sp>
      <p:sp>
        <p:nvSpPr>
          <p:cNvPr id="447" name="Google Shape;447;p56"/>
          <p:cNvSpPr txBox="1">
            <a:spLocks noGrp="1"/>
          </p:cNvSpPr>
          <p:nvPr>
            <p:ph type="title" idx="4294967295"/>
          </p:nvPr>
        </p:nvSpPr>
        <p:spPr>
          <a:xfrm>
            <a:off x="838200" y="-1325563"/>
            <a:ext cx="10515600"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2"/>
              </a:buClr>
              <a:buSzPts val="4400"/>
              <a:buFont typeface="Play"/>
              <a:buNone/>
            </a:pPr>
            <a:r>
              <a:rPr lang="en-US">
                <a:solidFill>
                  <a:schemeClr val="lt2"/>
                </a:solidFill>
              </a:rPr>
              <a:t>Disclaimer</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9"/>
          <p:cNvSpPr txBox="1">
            <a:spLocks noGrp="1"/>
          </p:cNvSpPr>
          <p:nvPr>
            <p:ph type="title"/>
          </p:nvPr>
        </p:nvSpPr>
        <p:spPr>
          <a:xfrm>
            <a:off x="1799504" y="365124"/>
            <a:ext cx="9554296"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a:t>The State Perspective</a:t>
            </a:r>
            <a:endParaRPr/>
          </a:p>
        </p:txBody>
      </p:sp>
      <p:sp>
        <p:nvSpPr>
          <p:cNvPr id="125" name="Google Shape;125;p19"/>
          <p:cNvSpPr txBox="1">
            <a:spLocks noGrp="1"/>
          </p:cNvSpPr>
          <p:nvPr>
            <p:ph type="body" idx="1"/>
          </p:nvPr>
        </p:nvSpPr>
        <p:spPr>
          <a:xfrm>
            <a:off x="1790701" y="1836048"/>
            <a:ext cx="4616569"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There is clearly a concern with this district!</a:t>
            </a:r>
            <a:endParaRPr/>
          </a:p>
          <a:p>
            <a:pPr marL="228600" lvl="0" indent="-228600" algn="l" rtl="0">
              <a:lnSpc>
                <a:spcPct val="90000"/>
              </a:lnSpc>
              <a:spcBef>
                <a:spcPts val="1000"/>
              </a:spcBef>
              <a:spcAft>
                <a:spcPts val="0"/>
              </a:spcAft>
              <a:buClr>
                <a:schemeClr val="dk1"/>
              </a:buClr>
              <a:buSzPts val="2800"/>
              <a:buChar char="•"/>
            </a:pPr>
            <a:r>
              <a:rPr lang="en-US"/>
              <a:t>The state decides to reach out to the district to discuss their data, their determination, and a plan for moving forward.</a:t>
            </a:r>
            <a:endParaRPr/>
          </a:p>
        </p:txBody>
      </p:sp>
      <p:sp>
        <p:nvSpPr>
          <p:cNvPr id="126" name="Google Shape;126;p19"/>
          <p:cNvSpPr txBox="1">
            <a:spLocks noGrp="1"/>
          </p:cNvSpPr>
          <p:nvPr>
            <p:ph type="sldNum" idx="12"/>
          </p:nvPr>
        </p:nvSpPr>
        <p:spPr>
          <a:xfrm>
            <a:off x="10915650" y="6356350"/>
            <a:ext cx="43815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5</a:t>
            </a:fld>
            <a:endParaRPr/>
          </a:p>
        </p:txBody>
      </p:sp>
      <p:pic>
        <p:nvPicPr>
          <p:cNvPr id="127" name="Google Shape;127;p19"/>
          <p:cNvPicPr preferRelativeResize="0"/>
          <p:nvPr/>
        </p:nvPicPr>
        <p:blipFill rotWithShape="1">
          <a:blip r:embed="rId3">
            <a:alphaModFix/>
          </a:blip>
          <a:srcRect b="6042"/>
          <a:stretch/>
        </p:blipFill>
        <p:spPr>
          <a:xfrm>
            <a:off x="6559675" y="2043501"/>
            <a:ext cx="4924425" cy="2505950"/>
          </a:xfrm>
          <a:prstGeom prst="rect">
            <a:avLst/>
          </a:prstGeom>
          <a:noFill/>
          <a:ln w="38100" cap="flat" cmpd="sng">
            <a:solidFill>
              <a:schemeClr val="dk2"/>
            </a:solidFill>
            <a:prstDash val="solid"/>
            <a:round/>
            <a:headEnd type="none" w="sm" len="sm"/>
            <a:tailEnd type="none" w="sm" len="s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0"/>
          <p:cNvSpPr txBox="1">
            <a:spLocks noGrp="1"/>
          </p:cNvSpPr>
          <p:nvPr>
            <p:ph type="title"/>
          </p:nvPr>
        </p:nvSpPr>
        <p:spPr>
          <a:xfrm>
            <a:off x="1799504" y="365124"/>
            <a:ext cx="9554296"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a:t>The District’s Response</a:t>
            </a:r>
            <a:endParaRPr/>
          </a:p>
        </p:txBody>
      </p:sp>
      <p:sp>
        <p:nvSpPr>
          <p:cNvPr id="134" name="Google Shape;134;p20"/>
          <p:cNvSpPr txBox="1">
            <a:spLocks noGrp="1"/>
          </p:cNvSpPr>
          <p:nvPr>
            <p:ph type="body" idx="1"/>
          </p:nvPr>
        </p:nvSpPr>
        <p:spPr>
          <a:xfrm>
            <a:off x="1790701" y="1836048"/>
            <a:ext cx="4616569"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We are not seeing this!</a:t>
            </a:r>
            <a:endParaRPr/>
          </a:p>
          <a:p>
            <a:pPr marL="228600" lvl="0" indent="-228600" algn="l" rtl="0">
              <a:lnSpc>
                <a:spcPct val="90000"/>
              </a:lnSpc>
              <a:spcBef>
                <a:spcPts val="1000"/>
              </a:spcBef>
              <a:spcAft>
                <a:spcPts val="0"/>
              </a:spcAft>
              <a:buClr>
                <a:schemeClr val="dk1"/>
              </a:buClr>
              <a:buSzPts val="2800"/>
              <a:buChar char="•"/>
            </a:pPr>
            <a:r>
              <a:rPr lang="en-US"/>
              <a:t>They share their local data</a:t>
            </a:r>
            <a:endParaRPr/>
          </a:p>
          <a:p>
            <a:pPr marL="685800" lvl="1" indent="-228600" algn="l" rtl="0">
              <a:lnSpc>
                <a:spcPct val="90000"/>
              </a:lnSpc>
              <a:spcBef>
                <a:spcPts val="500"/>
              </a:spcBef>
              <a:spcAft>
                <a:spcPts val="0"/>
              </a:spcAft>
              <a:buClr>
                <a:schemeClr val="dk1"/>
              </a:buClr>
              <a:buSzPts val="2400"/>
              <a:buChar char="–"/>
            </a:pPr>
            <a:r>
              <a:rPr lang="en-US"/>
              <a:t>Kids are still graduating</a:t>
            </a:r>
            <a:endParaRPr/>
          </a:p>
          <a:p>
            <a:pPr marL="685800" lvl="1" indent="-228600" algn="l" rtl="0">
              <a:lnSpc>
                <a:spcPct val="90000"/>
              </a:lnSpc>
              <a:spcBef>
                <a:spcPts val="500"/>
              </a:spcBef>
              <a:spcAft>
                <a:spcPts val="0"/>
              </a:spcAft>
              <a:buClr>
                <a:schemeClr val="dk1"/>
              </a:buClr>
              <a:buSzPts val="2400"/>
              <a:buChar char="–"/>
            </a:pPr>
            <a:r>
              <a:rPr lang="en-US"/>
              <a:t>Their internal reports show stable performance across other indicators</a:t>
            </a:r>
            <a:endParaRPr/>
          </a:p>
          <a:p>
            <a:pPr marL="685800" lvl="1" indent="-228600" algn="l" rtl="0">
              <a:lnSpc>
                <a:spcPct val="90000"/>
              </a:lnSpc>
              <a:spcBef>
                <a:spcPts val="500"/>
              </a:spcBef>
              <a:spcAft>
                <a:spcPts val="0"/>
              </a:spcAft>
              <a:buClr>
                <a:schemeClr val="dk1"/>
              </a:buClr>
              <a:buSzPts val="2400"/>
              <a:buChar char="–"/>
            </a:pPr>
            <a:r>
              <a:rPr lang="en-US"/>
              <a:t>Their discipline referrals haven’t ‘increased’</a:t>
            </a:r>
            <a:endParaRPr/>
          </a:p>
        </p:txBody>
      </p:sp>
      <p:sp>
        <p:nvSpPr>
          <p:cNvPr id="135" name="Google Shape;135;p20"/>
          <p:cNvSpPr txBox="1">
            <a:spLocks noGrp="1"/>
          </p:cNvSpPr>
          <p:nvPr>
            <p:ph type="sldNum" idx="12"/>
          </p:nvPr>
        </p:nvSpPr>
        <p:spPr>
          <a:xfrm>
            <a:off x="10915650" y="6356350"/>
            <a:ext cx="43815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6</a:t>
            </a:fld>
            <a:endParaRPr/>
          </a:p>
        </p:txBody>
      </p:sp>
      <p:pic>
        <p:nvPicPr>
          <p:cNvPr id="136" name="Google Shape;136;p20"/>
          <p:cNvPicPr preferRelativeResize="0"/>
          <p:nvPr/>
        </p:nvPicPr>
        <p:blipFill>
          <a:blip r:embed="rId3">
            <a:alphaModFix/>
          </a:blip>
          <a:stretch>
            <a:fillRect/>
          </a:stretch>
        </p:blipFill>
        <p:spPr>
          <a:xfrm>
            <a:off x="6559675" y="1843075"/>
            <a:ext cx="5338525" cy="3558150"/>
          </a:xfrm>
          <a:prstGeom prst="rect">
            <a:avLst/>
          </a:prstGeom>
          <a:noFill/>
          <a:ln w="38100" cap="flat" cmpd="sng">
            <a:solidFill>
              <a:schemeClr val="dk2"/>
            </a:solidFill>
            <a:prstDash val="solid"/>
            <a:round/>
            <a:headEnd type="none" w="sm" len="sm"/>
            <a:tailEnd type="none" w="sm" len="sm"/>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1"/>
          <p:cNvSpPr txBox="1">
            <a:spLocks noGrp="1"/>
          </p:cNvSpPr>
          <p:nvPr>
            <p:ph type="title"/>
          </p:nvPr>
        </p:nvSpPr>
        <p:spPr>
          <a:xfrm>
            <a:off x="838200" y="1185863"/>
            <a:ext cx="10515600" cy="285273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6000"/>
              <a:buFont typeface="Play"/>
              <a:buNone/>
            </a:pPr>
            <a:r>
              <a:rPr lang="en-US"/>
              <a:t>Two Different Stories with</a:t>
            </a:r>
            <a:br>
              <a:rPr lang="en-US"/>
            </a:br>
            <a:r>
              <a:rPr lang="en-US"/>
              <a:t>the Exact Same Data!</a:t>
            </a:r>
            <a:endParaRPr/>
          </a:p>
        </p:txBody>
      </p:sp>
      <p:sp>
        <p:nvSpPr>
          <p:cNvPr id="143" name="Google Shape;143;p21"/>
          <p:cNvSpPr txBox="1">
            <a:spLocks noGrp="1"/>
          </p:cNvSpPr>
          <p:nvPr>
            <p:ph type="sldNum" idx="12"/>
          </p:nvPr>
        </p:nvSpPr>
        <p:spPr>
          <a:xfrm>
            <a:off x="10915650" y="6356350"/>
            <a:ext cx="43815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2"/>
          <p:cNvSpPr txBox="1">
            <a:spLocks noGrp="1"/>
          </p:cNvSpPr>
          <p:nvPr>
            <p:ph type="title"/>
          </p:nvPr>
        </p:nvSpPr>
        <p:spPr>
          <a:xfrm>
            <a:off x="1799504" y="365124"/>
            <a:ext cx="9554296"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a:t>Two Different Stories with the Same Data</a:t>
            </a:r>
            <a:endParaRPr/>
          </a:p>
        </p:txBody>
      </p:sp>
      <p:sp>
        <p:nvSpPr>
          <p:cNvPr id="150" name="Google Shape;150;p22"/>
          <p:cNvSpPr txBox="1">
            <a:spLocks noGrp="1"/>
          </p:cNvSpPr>
          <p:nvPr>
            <p:ph type="body" idx="1"/>
          </p:nvPr>
        </p:nvSpPr>
        <p:spPr>
          <a:xfrm>
            <a:off x="1790701" y="1836048"/>
            <a:ext cx="4616569"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b="1"/>
              <a:t>At the state level</a:t>
            </a:r>
            <a:endParaRPr/>
          </a:p>
          <a:p>
            <a:pPr marL="685800" lvl="1" indent="-228600" algn="l" rtl="0">
              <a:lnSpc>
                <a:spcPct val="90000"/>
              </a:lnSpc>
              <a:spcBef>
                <a:spcPts val="500"/>
              </a:spcBef>
              <a:spcAft>
                <a:spcPts val="0"/>
              </a:spcAft>
              <a:buClr>
                <a:schemeClr val="dk1"/>
              </a:buClr>
              <a:buSzPts val="2400"/>
              <a:buChar char="–"/>
            </a:pPr>
            <a:r>
              <a:rPr lang="en-US"/>
              <a:t>We see patterns but not the context</a:t>
            </a:r>
            <a:endParaRPr/>
          </a:p>
          <a:p>
            <a:pPr marL="685800" lvl="1" indent="-228600" algn="l" rtl="0">
              <a:lnSpc>
                <a:spcPct val="90000"/>
              </a:lnSpc>
              <a:spcBef>
                <a:spcPts val="500"/>
              </a:spcBef>
              <a:spcAft>
                <a:spcPts val="0"/>
              </a:spcAft>
              <a:buClr>
                <a:schemeClr val="dk1"/>
              </a:buClr>
              <a:buSzPts val="2400"/>
              <a:buChar char="–"/>
            </a:pPr>
            <a:r>
              <a:rPr lang="en-US"/>
              <a:t>We identify concerns but can’t always pinpoint the root cause</a:t>
            </a:r>
            <a:endParaRPr/>
          </a:p>
          <a:p>
            <a:pPr marL="685800" lvl="1" indent="-228600" algn="l" rtl="0">
              <a:lnSpc>
                <a:spcPct val="90000"/>
              </a:lnSpc>
              <a:spcBef>
                <a:spcPts val="500"/>
              </a:spcBef>
              <a:spcAft>
                <a:spcPts val="0"/>
              </a:spcAft>
              <a:buClr>
                <a:schemeClr val="dk1"/>
              </a:buClr>
              <a:buSzPts val="2400"/>
              <a:buChar char="–"/>
            </a:pPr>
            <a:r>
              <a:rPr lang="en-US"/>
              <a:t>We assume districts understand the data the same way we do</a:t>
            </a:r>
            <a:endParaRPr/>
          </a:p>
        </p:txBody>
      </p:sp>
      <p:sp>
        <p:nvSpPr>
          <p:cNvPr id="151" name="Google Shape;151;p22"/>
          <p:cNvSpPr txBox="1">
            <a:spLocks noGrp="1"/>
          </p:cNvSpPr>
          <p:nvPr>
            <p:ph type="sldNum" idx="12"/>
          </p:nvPr>
        </p:nvSpPr>
        <p:spPr>
          <a:xfrm>
            <a:off x="10915650" y="6356350"/>
            <a:ext cx="43815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8</a:t>
            </a:fld>
            <a:endParaRPr/>
          </a:p>
        </p:txBody>
      </p:sp>
      <p:sp>
        <p:nvSpPr>
          <p:cNvPr id="152" name="Google Shape;152;p22"/>
          <p:cNvSpPr txBox="1">
            <a:spLocks noGrp="1"/>
          </p:cNvSpPr>
          <p:nvPr>
            <p:ph type="body" idx="2"/>
          </p:nvPr>
        </p:nvSpPr>
        <p:spPr>
          <a:xfrm>
            <a:off x="6737230" y="1825625"/>
            <a:ext cx="4616569" cy="4351338"/>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dk1"/>
              </a:buClr>
              <a:buSzPts val="2800"/>
              <a:buChar char="•"/>
            </a:pPr>
            <a:r>
              <a:rPr lang="en-US" b="1"/>
              <a:t>At the local level</a:t>
            </a:r>
            <a:endParaRPr/>
          </a:p>
          <a:p>
            <a:pPr marL="685800" lvl="1" indent="-228600" algn="l" rtl="0">
              <a:lnSpc>
                <a:spcPct val="90000"/>
              </a:lnSpc>
              <a:spcBef>
                <a:spcPts val="500"/>
              </a:spcBef>
              <a:spcAft>
                <a:spcPts val="0"/>
              </a:spcAft>
              <a:buClr>
                <a:schemeClr val="dk1"/>
              </a:buClr>
              <a:buSzPts val="2400"/>
              <a:buChar char="–"/>
            </a:pPr>
            <a:r>
              <a:rPr lang="en-US"/>
              <a:t>Data might live in silos across departments</a:t>
            </a:r>
            <a:endParaRPr/>
          </a:p>
          <a:p>
            <a:pPr marL="685800" lvl="1" indent="-228600" algn="l" rtl="0">
              <a:lnSpc>
                <a:spcPct val="90000"/>
              </a:lnSpc>
              <a:spcBef>
                <a:spcPts val="500"/>
              </a:spcBef>
              <a:spcAft>
                <a:spcPts val="0"/>
              </a:spcAft>
              <a:buClr>
                <a:schemeClr val="dk1"/>
              </a:buClr>
              <a:buSzPts val="2400"/>
              <a:buChar char="–"/>
            </a:pPr>
            <a:r>
              <a:rPr lang="en-US"/>
              <a:t>Different teams using different definitions or sources</a:t>
            </a:r>
            <a:endParaRPr/>
          </a:p>
          <a:p>
            <a:pPr marL="685800" lvl="1" indent="-228600" algn="l" rtl="0">
              <a:lnSpc>
                <a:spcPct val="90000"/>
              </a:lnSpc>
              <a:spcBef>
                <a:spcPts val="500"/>
              </a:spcBef>
              <a:spcAft>
                <a:spcPts val="0"/>
              </a:spcAft>
              <a:buClr>
                <a:schemeClr val="dk1"/>
              </a:buClr>
              <a:buSzPts val="2400"/>
              <a:buChar char="–"/>
            </a:pPr>
            <a:r>
              <a:rPr lang="en-US"/>
              <a:t>A limited understanding of how local data connects with federal requirements</a:t>
            </a:r>
            <a:endParaRPr/>
          </a:p>
          <a:p>
            <a:pPr marL="685800" lvl="1" indent="-228600" algn="l" rtl="0">
              <a:lnSpc>
                <a:spcPct val="90000"/>
              </a:lnSpc>
              <a:spcBef>
                <a:spcPts val="500"/>
              </a:spcBef>
              <a:spcAft>
                <a:spcPts val="0"/>
              </a:spcAft>
              <a:buClr>
                <a:schemeClr val="dk1"/>
              </a:buClr>
              <a:buSzPts val="2400"/>
              <a:buChar char="–"/>
            </a:pPr>
            <a:r>
              <a:rPr lang="en-US"/>
              <a:t>Assumptions based on experience instead of evidence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3"/>
          <p:cNvSpPr txBox="1">
            <a:spLocks noGrp="1"/>
          </p:cNvSpPr>
          <p:nvPr>
            <p:ph type="title"/>
          </p:nvPr>
        </p:nvSpPr>
        <p:spPr>
          <a:xfrm>
            <a:off x="1799505" y="365125"/>
            <a:ext cx="9554295"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a:t>The Importance of the LEA Level</a:t>
            </a:r>
            <a:endParaRPr/>
          </a:p>
        </p:txBody>
      </p:sp>
      <p:sp>
        <p:nvSpPr>
          <p:cNvPr id="159" name="Google Shape;159;p23"/>
          <p:cNvSpPr txBox="1">
            <a:spLocks noGrp="1"/>
          </p:cNvSpPr>
          <p:nvPr>
            <p:ph type="body" idx="1"/>
          </p:nvPr>
        </p:nvSpPr>
        <p:spPr>
          <a:xfrm>
            <a:off x="1799504" y="1847850"/>
            <a:ext cx="9554296"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This isn’t just a </a:t>
            </a:r>
            <a:r>
              <a:rPr lang="en-US" i="1"/>
              <a:t>data issue, </a:t>
            </a:r>
            <a:r>
              <a:rPr lang="en-US"/>
              <a:t>it’s a </a:t>
            </a:r>
            <a:r>
              <a:rPr lang="en-US" b="1"/>
              <a:t>capacity</a:t>
            </a:r>
            <a:r>
              <a:rPr lang="en-US"/>
              <a:t> </a:t>
            </a:r>
            <a:r>
              <a:rPr lang="en-US" b="1"/>
              <a:t>issue</a:t>
            </a:r>
            <a:endParaRPr/>
          </a:p>
          <a:p>
            <a:pPr marL="228600" lvl="0" indent="-228600" algn="l" rtl="0">
              <a:lnSpc>
                <a:spcPct val="90000"/>
              </a:lnSpc>
              <a:spcBef>
                <a:spcPts val="1000"/>
              </a:spcBef>
              <a:spcAft>
                <a:spcPts val="0"/>
              </a:spcAft>
              <a:buClr>
                <a:schemeClr val="dk1"/>
              </a:buClr>
              <a:buSzPts val="2800"/>
              <a:buChar char="•"/>
            </a:pPr>
            <a:r>
              <a:rPr lang="en-US"/>
              <a:t>If an LEA team</a:t>
            </a:r>
            <a:endParaRPr/>
          </a:p>
          <a:p>
            <a:pPr marL="685800" lvl="1" indent="-228600" algn="l" rtl="0">
              <a:lnSpc>
                <a:spcPct val="90000"/>
              </a:lnSpc>
              <a:spcBef>
                <a:spcPts val="500"/>
              </a:spcBef>
              <a:spcAft>
                <a:spcPts val="0"/>
              </a:spcAft>
              <a:buClr>
                <a:schemeClr val="dk1"/>
              </a:buClr>
              <a:buSzPts val="2400"/>
              <a:buChar char="–"/>
            </a:pPr>
            <a:r>
              <a:rPr lang="en-US"/>
              <a:t>Doesn’t have a shared understanding of the data</a:t>
            </a:r>
            <a:endParaRPr/>
          </a:p>
          <a:p>
            <a:pPr marL="685800" lvl="1" indent="-228600" algn="l" rtl="0">
              <a:lnSpc>
                <a:spcPct val="90000"/>
              </a:lnSpc>
              <a:spcBef>
                <a:spcPts val="500"/>
              </a:spcBef>
              <a:spcAft>
                <a:spcPts val="0"/>
              </a:spcAft>
              <a:buClr>
                <a:schemeClr val="dk1"/>
              </a:buClr>
              <a:buSzPts val="2400"/>
              <a:buChar char="–"/>
            </a:pPr>
            <a:r>
              <a:rPr lang="en-US"/>
              <a:t>Doesn’t have structured processes for reviewing the data</a:t>
            </a:r>
            <a:endParaRPr/>
          </a:p>
          <a:p>
            <a:pPr marL="685800" lvl="1" indent="-228600" algn="l" rtl="0">
              <a:lnSpc>
                <a:spcPct val="90000"/>
              </a:lnSpc>
              <a:spcBef>
                <a:spcPts val="500"/>
              </a:spcBef>
              <a:spcAft>
                <a:spcPts val="0"/>
              </a:spcAft>
              <a:buClr>
                <a:schemeClr val="dk1"/>
              </a:buClr>
              <a:buSzPts val="2400"/>
              <a:buChar char="–"/>
            </a:pPr>
            <a:r>
              <a:rPr lang="en-US"/>
              <a:t>Doesn’t have cross-role teams to interpret the data together</a:t>
            </a:r>
            <a:endParaRPr/>
          </a:p>
          <a:p>
            <a:pPr marL="228600" lvl="0" indent="-228600" algn="l" rtl="0">
              <a:lnSpc>
                <a:spcPct val="90000"/>
              </a:lnSpc>
              <a:spcBef>
                <a:spcPts val="1000"/>
              </a:spcBef>
              <a:spcAft>
                <a:spcPts val="0"/>
              </a:spcAft>
              <a:buClr>
                <a:schemeClr val="dk1"/>
              </a:buClr>
              <a:buSzPts val="2800"/>
              <a:buChar char="•"/>
            </a:pPr>
            <a:r>
              <a:rPr lang="en-US"/>
              <a:t>The state and the district will continue to see </a:t>
            </a:r>
            <a:r>
              <a:rPr lang="en-US" b="1"/>
              <a:t>two different realities from the same data</a:t>
            </a:r>
            <a:endParaRPr/>
          </a:p>
        </p:txBody>
      </p:sp>
      <p:sp>
        <p:nvSpPr>
          <p:cNvPr id="160" name="Google Shape;160;p23"/>
          <p:cNvSpPr txBox="1">
            <a:spLocks noGrp="1"/>
          </p:cNvSpPr>
          <p:nvPr>
            <p:ph type="sldNum" idx="12"/>
          </p:nvPr>
        </p:nvSpPr>
        <p:spPr>
          <a:xfrm>
            <a:off x="10915650" y="6356350"/>
            <a:ext cx="43815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9</a:t>
            </a:fld>
            <a:endParaRPr/>
          </a:p>
        </p:txBody>
      </p:sp>
    </p:spTree>
  </p:cSld>
  <p:clrMapOvr>
    <a:masterClrMapping/>
  </p:clrMapOvr>
</p:sld>
</file>

<file path=ppt/theme/theme1.xml><?xml version="1.0" encoding="utf-8"?>
<a:theme xmlns:a="http://schemas.openxmlformats.org/drawingml/2006/main" name="Office Theme">
  <a:themeElements>
    <a:clrScheme name="IDC-3">
      <a:dk1>
        <a:srgbClr val="000000"/>
      </a:dk1>
      <a:lt1>
        <a:srgbClr val="FFFFFF"/>
      </a:lt1>
      <a:dk2>
        <a:srgbClr val="0E2841"/>
      </a:dk2>
      <a:lt2>
        <a:srgbClr val="E8E8E8"/>
      </a:lt2>
      <a:accent1>
        <a:srgbClr val="435491"/>
      </a:accent1>
      <a:accent2>
        <a:srgbClr val="60288B"/>
      </a:accent2>
      <a:accent3>
        <a:srgbClr val="38893B"/>
      </a:accent3>
      <a:accent4>
        <a:srgbClr val="0B5B5D"/>
      </a:accent4>
      <a:accent5>
        <a:srgbClr val="911116"/>
      </a:accent5>
      <a:accent6>
        <a:srgbClr val="8A5A0B"/>
      </a:accent6>
      <a:hlink>
        <a:srgbClr val="9B56CE"/>
      </a:hlink>
      <a:folHlink>
        <a:srgbClr val="C7455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5821</Words>
  <Application>Microsoft Office PowerPoint</Application>
  <PresentationFormat>Widescreen</PresentationFormat>
  <Paragraphs>547</Paragraphs>
  <Slides>42</Slides>
  <Notes>42</Notes>
  <HiddenSlides>9</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Calibri</vt:lpstr>
      <vt:lpstr>Inter</vt:lpstr>
      <vt:lpstr>Play</vt:lpstr>
      <vt:lpstr>Arial</vt:lpstr>
      <vt:lpstr>Office Theme</vt:lpstr>
      <vt:lpstr>Diving Beneath The Surface:  Building LEA Capacity in Arkansas</vt:lpstr>
      <vt:lpstr>Agenda</vt:lpstr>
      <vt:lpstr>Why Building Data Capacity at the LEA Matters</vt:lpstr>
      <vt:lpstr>Scenario</vt:lpstr>
      <vt:lpstr>The State Perspective</vt:lpstr>
      <vt:lpstr>The District’s Response</vt:lpstr>
      <vt:lpstr>Two Different Stories with the Exact Same Data!</vt:lpstr>
      <vt:lpstr>Two Different Stories with the Same Data</vt:lpstr>
      <vt:lpstr>The Importance of the LEA Level</vt:lpstr>
      <vt:lpstr>Why does all of this matter?</vt:lpstr>
      <vt:lpstr>Building LEA Capacity in Arkansas</vt:lpstr>
      <vt:lpstr>Arkansas LEA Capacity Building Strategy and Approach </vt:lpstr>
      <vt:lpstr>Arkansas LEA Capacity Building Strategy and Approach </vt:lpstr>
      <vt:lpstr>Arkansas LEA Capacity Building Strategy and Approach </vt:lpstr>
      <vt:lpstr>State Systemic Improvement Plan (SSIP)</vt:lpstr>
      <vt:lpstr>PowerPoint Presentation</vt:lpstr>
      <vt:lpstr>Arkansas LEA Capacity Building Strategy and Approach </vt:lpstr>
      <vt:lpstr>Arkansas LEA Capacity Building Strategy and Approach </vt:lpstr>
      <vt:lpstr>Arkansas LEA Capacity Building Strategy and Approach </vt:lpstr>
      <vt:lpstr>Arkansas LEA Data Summits:   What happened? </vt:lpstr>
      <vt:lpstr>Arkansas LEA Data Summits:   What happened? </vt:lpstr>
      <vt:lpstr>Arkansas LEA Capacity Building Strategy and Approach </vt:lpstr>
      <vt:lpstr>Arkansas LEA Data Summits:   What happened? </vt:lpstr>
      <vt:lpstr>Arkansas LEA Data Summits:   What happened? </vt:lpstr>
      <vt:lpstr>Arkansas LEA Data Summits:   What happened? </vt:lpstr>
      <vt:lpstr>Arkansas LEA Data Summits:   What happened? </vt:lpstr>
      <vt:lpstr>Arkansas LEA Capacity Building Strategy and Approach </vt:lpstr>
      <vt:lpstr>Arkansas LEA Data Summits:   What happened? </vt:lpstr>
      <vt:lpstr>Arkansas LEA Capacity Building Strategy and Approach </vt:lpstr>
      <vt:lpstr>PowerPoint Presentation</vt:lpstr>
      <vt:lpstr>Arkansas LEA Capacity Building Strategy and Approach </vt:lpstr>
      <vt:lpstr>Arkansas LEA Capacity Building Strategy and Approach </vt:lpstr>
      <vt:lpstr>Arkansas LEA Capacity Building Strategy and Approach </vt:lpstr>
      <vt:lpstr>Outcomes, Lessons Learned, &amp; Impact</vt:lpstr>
      <vt:lpstr>Outcomes, Lessons Learned, &amp; Impact</vt:lpstr>
      <vt:lpstr>Application and Discussion</vt:lpstr>
      <vt:lpstr>Common Challenges to Building LEA Capacity for Data Use</vt:lpstr>
      <vt:lpstr>PowerPoint Presentation</vt:lpstr>
      <vt:lpstr>Table Discussion</vt:lpstr>
      <vt:lpstr>Contact Us</vt:lpstr>
      <vt:lpstr>Keep Up With IDC!</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Williams, Tamala L.</cp:lastModifiedBy>
  <cp:revision>1</cp:revision>
  <dcterms:modified xsi:type="dcterms:W3CDTF">2026-07-08T10:29:20Z</dcterms:modified>
</cp:coreProperties>
</file>