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</p:sldMasterIdLst>
  <p:notesMasterIdLst>
    <p:notesMasterId r:id="rId21"/>
  </p:notesMasterIdLst>
  <p:handoutMasterIdLst>
    <p:handoutMasterId r:id="rId22"/>
  </p:handoutMasterIdLst>
  <p:sldIdLst>
    <p:sldId id="256" r:id="rId5"/>
    <p:sldId id="354" r:id="rId6"/>
    <p:sldId id="353" r:id="rId7"/>
    <p:sldId id="291" r:id="rId8"/>
    <p:sldId id="333" r:id="rId9"/>
    <p:sldId id="319" r:id="rId10"/>
    <p:sldId id="350" r:id="rId11"/>
    <p:sldId id="348" r:id="rId12"/>
    <p:sldId id="349" r:id="rId13"/>
    <p:sldId id="340" r:id="rId14"/>
    <p:sldId id="351" r:id="rId15"/>
    <p:sldId id="355" r:id="rId16"/>
    <p:sldId id="352" r:id="rId17"/>
    <p:sldId id="267" r:id="rId18"/>
    <p:sldId id="356" r:id="rId19"/>
    <p:sldId id="33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332908-70CA-CB8F-A2FC-B01628D3D16F}" name="Cummings, Janae Danielle" initials="CJ" userId="S::jdcummin@iu.edu::d1aa624f-5867-4494-af0b-4c2d70a93744" providerId="AD"/>
  <p188:author id="{6C002275-C533-501B-086E-E5D5EE322128}" name="Sutorius, Emily Catherine" initials="SE" userId="S::ewheeloc@iu.edu::bbc69f27-a29e-4d01-9b8a-50898b3a17f6" providerId="AD"/>
  <p188:author id="{8D5618AD-B60C-8F67-9D05-49B46EAAED74}" name="Crantford, Lori" initials="CL" userId="S::loancran@iu.edu::7d890846-aa5c-46cb-82be-2f3e0d92460f" providerId="AD"/>
  <p188:author id="{4D64EBC8-CCF0-06E7-9355-4E2CF43BB62C}" name="Thielen, Scott" initials="TS" userId="S::sthiele@iu.edu::4319cb7e-ebf4-4bf5-ab39-380869331f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DEB"/>
    <a:srgbClr val="FFFFFF"/>
    <a:srgbClr val="ED0000"/>
    <a:srgbClr val="318100"/>
    <a:srgbClr val="691A1B"/>
    <a:srgbClr val="690001"/>
    <a:srgbClr val="7E0002"/>
    <a:srgbClr val="5A0001"/>
    <a:srgbClr val="6D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FC5821-A24A-449C-8114-44A38C5DEDE2}" v="172" dt="2026-05-28T16:26:32.3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16"/>
    <p:restoredTop sz="84349" autoAdjust="0"/>
  </p:normalViewPr>
  <p:slideViewPr>
    <p:cSldViewPr snapToGrid="0">
      <p:cViewPr varScale="1">
        <p:scale>
          <a:sx n="58" d="100"/>
          <a:sy n="58" d="100"/>
        </p:scale>
        <p:origin x="106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439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C74FB9-E287-9BFC-059E-F06BC13F1A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B3BA4-D351-5DD5-B68A-86AC66A944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38A96-B158-4BF9-A561-1EBEB97F4391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ED243-20C0-FAB7-271C-2CA54010CA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D3D25-FAD2-7A0E-9079-60E37B30D8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AE0E6-74DB-4501-A43F-40934A7B5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17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0D9D6-8B44-964D-B409-491630D2EF62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4F901-10F4-8149-B217-045277F7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1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4F901-10F4-8149-B217-045277F7DF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95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90A4F-CE6B-CFC8-892E-DF42B0BA4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EDD86-0BB9-BC51-8DEC-259FBE4AD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D3FDA5-D7EC-67D1-3FAF-AC78328FC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these two tools allows us to align and frame our values</a:t>
            </a:r>
          </a:p>
          <a:p>
            <a:r>
              <a:rPr lang="en-US" dirty="0"/>
              <a:t>Because we have identified and amplified representative and expert voices in our context, we can see where our SPDG work meets participants’ needs.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32CA1-BC8F-B53E-06D3-1B2B98A07B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4F901-10F4-8149-B217-045277F7DF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75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ACE26-92B2-CF3B-2832-CD625B65A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18395F-9653-CEEA-62D4-7E7E699E5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C80FE5-28B4-4BEA-465A-2AC90431B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4D230-DABC-9377-ADEA-0828FE420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4F901-10F4-8149-B217-045277F7DF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85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D3DA5-7185-998A-DFF5-D9CA897BA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CA517C-61C7-91B8-3E07-C4C459938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286BF6-67B3-3FDC-AF00-B5FB9F86D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8F594-79F5-133C-ADE3-335E2BB1CC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4F901-10F4-8149-B217-045277F7DF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6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F4EDC-0594-9EEC-C8FC-108033973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7FF0AB-39F9-812F-BB7D-D0709ECAC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41C9DD-94DF-78C2-5ED5-A518B39F2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may share in the chat, or raise their hand and come off of mute to share</a:t>
            </a:r>
          </a:p>
          <a:p>
            <a:r>
              <a:rPr lang="en-US" dirty="0"/>
              <a:t>3-4 minutes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E74FC-7005-1E2C-6831-0FF0C7503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4F901-10F4-8149-B217-045277F7DF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9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for IIDC and CELL – who we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4F901-10F4-8149-B217-045277F7DF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05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my work and experiences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4F901-10F4-8149-B217-045277F7DF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9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4F901-10F4-8149-B217-045277F7DF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98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have access to both of these tools for deeper engagement in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4F901-10F4-8149-B217-045277F7DF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41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framework helps you engage stakeholders at different stages, ensuring sustained interaction.</a:t>
            </a:r>
          </a:p>
          <a:p>
            <a:r>
              <a:rPr lang="en-US" dirty="0"/>
              <a:t>BUT FIRST – who are these stakeholders? Do this in Step 2 – Stakeholder Analysis</a:t>
            </a:r>
          </a:p>
          <a:p>
            <a:r>
              <a:rPr lang="en-US" dirty="0"/>
              <a:t>Breakout Prompts to put in the chat: </a:t>
            </a:r>
          </a:p>
          <a:p>
            <a:r>
              <a:rPr lang="en-US" dirty="0"/>
              <a:t>Map out some of your current project: Who would you slot in – who has been responsible for each part, and how has it worked? (2 minutes)</a:t>
            </a:r>
          </a:p>
          <a:p>
            <a:r>
              <a:rPr lang="en-US" dirty="0"/>
              <a:t>Come back together and share  identified gaps in the hourglass (3 minutes)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4F901-10F4-8149-B217-045277F7DF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6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needed level of engagement from each collaborator?</a:t>
            </a:r>
          </a:p>
          <a:p>
            <a:r>
              <a:rPr lang="en-US" dirty="0"/>
              <a:t>BUT FIRST – identifying those collaborators takes time, and is equity-focused…whose voice is being heard or amplified at each level of engagement? That’s Step 1.</a:t>
            </a:r>
          </a:p>
          <a:p>
            <a:r>
              <a:rPr lang="en-US" dirty="0"/>
              <a:t>Breakout Prompts to put in the chat:</a:t>
            </a:r>
          </a:p>
          <a:p>
            <a:r>
              <a:rPr lang="en-US" dirty="0"/>
              <a:t>Again, map your project onto these levels. What collaborators have each of these roles? Who is responsible for maintaining or growing engagement and how is it working? (2 minutes)</a:t>
            </a:r>
          </a:p>
          <a:p>
            <a:r>
              <a:rPr lang="en-US" dirty="0"/>
              <a:t>Come back together and share a story about one of these levels in your SPDG.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4F901-10F4-8149-B217-045277F7DF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6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E2537-AEB3-3808-8B94-EC2D01549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3C864D-7ECC-2F99-7852-92EB6E686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94AA9E-7F89-35FE-AC84-6B0FF66C0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create holistic engagement, we want to strategically integrate these tools.</a:t>
            </a:r>
          </a:p>
          <a:p>
            <a:r>
              <a:rPr lang="en-US" dirty="0"/>
              <a:t>We’re going to zig zag between steps to get the biggest bang for our buck.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F4AC0-AEB1-73BA-B556-8815C7FC7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4F901-10F4-8149-B217-045277F7DF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6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mson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6D8955-E9DB-8745-EC30-4CDF955B8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6803" b="-312"/>
          <a:stretch>
            <a:fillRect/>
          </a:stretch>
        </p:blipFill>
        <p:spPr>
          <a:xfrm>
            <a:off x="10562606" y="0"/>
            <a:ext cx="791194" cy="1354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48974-59A4-6BE4-C1C8-35D4B042F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141" y="2079322"/>
            <a:ext cx="9699674" cy="2022475"/>
          </a:xfrm>
        </p:spPr>
        <p:txBody>
          <a:bodyPr anchor="b"/>
          <a:lstStyle>
            <a:lvl1pPr algn="l">
              <a:defRPr sz="6000" b="1" i="1" cap="all" baseline="0">
                <a:solidFill>
                  <a:schemeClr val="tx2"/>
                </a:solidFill>
                <a:latin typeface="BentonSans Black" panose="02000503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5B62822-4AC1-B82E-65A4-D41E4543E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140" y="4333875"/>
            <a:ext cx="9746567" cy="773014"/>
          </a:xfrm>
        </p:spPr>
        <p:txBody>
          <a:bodyPr>
            <a:normAutofit/>
          </a:bodyPr>
          <a:lstStyle>
            <a:lvl1pPr marL="0" indent="0" algn="l">
              <a:buNone/>
              <a:defRPr sz="2800" b="0" i="1" cap="all" baseline="0">
                <a:solidFill>
                  <a:schemeClr val="tx2"/>
                </a:solidFill>
                <a:latin typeface="BentonSans Regular" panose="0200050300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8E38D-FCF7-2970-9FDC-00149B50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50961" y="6237080"/>
            <a:ext cx="2402840" cy="365125"/>
          </a:xfrm>
        </p:spPr>
        <p:txBody>
          <a:bodyPr/>
          <a:lstStyle>
            <a:lvl1pPr algn="r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fld id="{93F403E1-C407-1E4F-B70B-1D01DD36248A}" type="datetime4">
              <a:rPr lang="en-US" smtClean="0"/>
              <a:pPr/>
              <a:t>May 28, 2026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03CA28-DB7A-BDB7-BE29-6D30072A3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6636" y="6200177"/>
            <a:ext cx="501940" cy="1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BC7A738-71F6-4FF0-4B56-0B38E0D308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81260" y="0"/>
            <a:ext cx="1638300" cy="1638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6CF192-24DD-8F0F-2D9C-A099A3D46075}"/>
              </a:ext>
            </a:extLst>
          </p:cNvPr>
          <p:cNvSpPr txBox="1"/>
          <p:nvPr userDrawn="1"/>
        </p:nvSpPr>
        <p:spPr>
          <a:xfrm>
            <a:off x="722140" y="6237080"/>
            <a:ext cx="6126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Center on Education and Lifelong Learning</a:t>
            </a:r>
          </a:p>
        </p:txBody>
      </p:sp>
    </p:spTree>
    <p:extLst>
      <p:ext uri="{BB962C8B-B14F-4D97-AF65-F5344CB8AC3E}">
        <p14:creationId xmlns:p14="http://schemas.microsoft.com/office/powerpoint/2010/main" val="1407492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Subheads"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8D50C9-F1ED-4D6E-2EF2-D8F949355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4108"/>
            <a:ext cx="10515600" cy="733885"/>
          </a:xfrm>
        </p:spPr>
        <p:txBody>
          <a:bodyPr>
            <a:normAutofit/>
          </a:bodyPr>
          <a:lstStyle>
            <a:lvl1pPr>
              <a:defRPr sz="4300" b="0" i="0">
                <a:latin typeface="BentonSans Book" panose="02000503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15DF064D-7F23-F5E7-C88A-6DAC4B5B78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094198"/>
            <a:ext cx="5038725" cy="2667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  <a:latin typeface="Azeret Mono" pitchFamily="2" charset="77"/>
                <a:cs typeface="Azeret Mono" pitchFamily="2" charset="77"/>
              </a:defRPr>
            </a:lvl1pPr>
            <a:lvl2pPr marL="457200" indent="0">
              <a:buNone/>
              <a:defRPr sz="1200">
                <a:latin typeface="Azeret Mono" pitchFamily="2" charset="77"/>
                <a:cs typeface="Azeret Mono" pitchFamily="2" charset="77"/>
              </a:defRPr>
            </a:lvl2pPr>
            <a:lvl3pPr marL="914400" indent="0">
              <a:buNone/>
              <a:defRPr sz="1200">
                <a:latin typeface="Azeret Mono" pitchFamily="2" charset="77"/>
                <a:cs typeface="Azeret Mono" pitchFamily="2" charset="77"/>
              </a:defRPr>
            </a:lvl3pPr>
            <a:lvl4pPr marL="1371600" indent="0">
              <a:buNone/>
              <a:defRPr sz="1200">
                <a:latin typeface="Azeret Mono" pitchFamily="2" charset="77"/>
                <a:cs typeface="Azeret Mono" pitchFamily="2" charset="77"/>
              </a:defRPr>
            </a:lvl4pPr>
            <a:lvl5pPr marL="1828800" indent="0">
              <a:buNone/>
              <a:defRPr sz="1200">
                <a:latin typeface="Azeret Mono" pitchFamily="2" charset="77"/>
                <a:cs typeface="Azeret Mono" pitchFamily="2" charset="77"/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A6FDB-BB74-7421-6DBC-335D588A6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06781"/>
            <a:ext cx="5157787" cy="54174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BentonSans Regular" panose="02000503000000020004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3F227-C676-5399-124B-0B5B7D363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54217"/>
            <a:ext cx="5157787" cy="3435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8BB9F1-F705-ABAB-53A8-8F8ECF5CC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6781"/>
            <a:ext cx="5183188" cy="54174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BentonSans Regular" panose="02000503000000020004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F5D3A1-4D0F-7677-32E2-49782B9E24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54217"/>
            <a:ext cx="5183188" cy="3435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9D5B9CCC-9B93-99CD-213D-6A9E00E19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214" y="184379"/>
            <a:ext cx="5632360" cy="365125"/>
          </a:xfrm>
        </p:spPr>
        <p:txBody>
          <a:bodyPr/>
          <a:lstStyle>
            <a:lvl1pPr algn="r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r>
              <a:rPr lang="en-US"/>
              <a:t>Short presentation header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4879599-5FD1-31F4-AD63-75401282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6606" y="6267168"/>
            <a:ext cx="533968" cy="365125"/>
          </a:xfrm>
        </p:spPr>
        <p:txBody>
          <a:bodyPr/>
          <a:lstStyle>
            <a:lvl1pPr>
              <a:defRPr b="1" i="0">
                <a:latin typeface="BentonSans Regular" panose="02000503000000020004" pitchFamily="2" charset="77"/>
              </a:defRPr>
            </a:lvl1pPr>
          </a:lstStyle>
          <a:p>
            <a:fld id="{F970BF85-9FC8-714D-B749-5DD52FAEA2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13360BC7-6D38-5BE0-64F2-79C6934F28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03"/>
            <a:ext cx="313805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1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set 2 Column"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E04AE2-B9D4-51CF-53DB-CC7E1336B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7338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2DA880-A5E7-4092-1AC6-DCE1B712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028959"/>
            <a:ext cx="4213770" cy="733885"/>
          </a:xfrm>
        </p:spPr>
        <p:txBody>
          <a:bodyPr>
            <a:normAutofit/>
          </a:bodyPr>
          <a:lstStyle>
            <a:lvl1pPr>
              <a:defRPr sz="4300" b="0" i="0">
                <a:latin typeface="BentonSans Book" panose="0200050300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4BEBC62-D954-D167-7ACF-01C7062D79BF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36612" y="3429000"/>
            <a:ext cx="4213770" cy="477611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 cap="none" baseline="0">
                <a:solidFill>
                  <a:schemeClr val="tx1"/>
                </a:solidFill>
                <a:latin typeface="BentonSans Regular" panose="02000503000000020004" pitchFamily="2" charset="77"/>
                <a:cs typeface="Azeret Mono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5385F56A-7975-11E1-C5AD-AA38A81B86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1094198"/>
            <a:ext cx="4213770" cy="2667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  <a:latin typeface="Azeret Mono" pitchFamily="2" charset="77"/>
                <a:cs typeface="Azeret Mono" pitchFamily="2" charset="77"/>
              </a:defRPr>
            </a:lvl1pPr>
            <a:lvl2pPr marL="457200" indent="0">
              <a:buNone/>
              <a:defRPr sz="1200">
                <a:latin typeface="Azeret Mono" pitchFamily="2" charset="77"/>
                <a:cs typeface="Azeret Mono" pitchFamily="2" charset="77"/>
              </a:defRPr>
            </a:lvl2pPr>
            <a:lvl3pPr marL="914400" indent="0">
              <a:buNone/>
              <a:defRPr sz="1200">
                <a:latin typeface="Azeret Mono" pitchFamily="2" charset="77"/>
                <a:cs typeface="Azeret Mono" pitchFamily="2" charset="77"/>
              </a:defRPr>
            </a:lvl3pPr>
            <a:lvl4pPr marL="1371600" indent="0">
              <a:buNone/>
              <a:defRPr sz="1200">
                <a:latin typeface="Azeret Mono" pitchFamily="2" charset="77"/>
                <a:cs typeface="Azeret Mono" pitchFamily="2" charset="77"/>
              </a:defRPr>
            </a:lvl4pPr>
            <a:lvl5pPr marL="1828800" indent="0">
              <a:buNone/>
              <a:defRPr sz="1200">
                <a:latin typeface="Azeret Mono" pitchFamily="2" charset="77"/>
                <a:cs typeface="Azeret Mono" pitchFamily="2" charset="77"/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14CCB-2F0A-B780-93C4-D2FBFC103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507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623682A0-7664-408C-27BB-D13BD1C64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214" y="184379"/>
            <a:ext cx="5632360" cy="365125"/>
          </a:xfrm>
        </p:spPr>
        <p:txBody>
          <a:bodyPr/>
          <a:lstStyle>
            <a:lvl1pPr algn="r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r>
              <a:rPr lang="en-US"/>
              <a:t>Short presentation header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39A17CB-AFE2-48A8-37FE-8F6E8395C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6606" y="6267168"/>
            <a:ext cx="533968" cy="365125"/>
          </a:xfrm>
        </p:spPr>
        <p:txBody>
          <a:bodyPr/>
          <a:lstStyle>
            <a:lvl1pPr>
              <a:defRPr b="1" i="0">
                <a:latin typeface="BentonSans Regular" panose="02000503000000020004" pitchFamily="2" charset="77"/>
              </a:defRPr>
            </a:lvl1pPr>
          </a:lstStyle>
          <a:p>
            <a:fld id="{F970BF85-9FC8-714D-B749-5DD52FAEA2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0CA18037-26E3-B644-917B-69DB2A7CD6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8"/>
            <a:ext cx="313805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47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set 2 Column – With Image"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552ABE-978B-3659-A910-F37889F4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909099"/>
            <a:ext cx="4213770" cy="733885"/>
          </a:xfrm>
        </p:spPr>
        <p:txBody>
          <a:bodyPr>
            <a:normAutofit/>
          </a:bodyPr>
          <a:lstStyle>
            <a:lvl1pPr>
              <a:defRPr sz="4300" b="0" i="0">
                <a:latin typeface="BentonSans Book" panose="0200050300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07E86BA-C158-0E88-2879-DA6C493C065B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36612" y="3190194"/>
            <a:ext cx="4213770" cy="477611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 cap="none" baseline="0">
                <a:solidFill>
                  <a:schemeClr val="tx1"/>
                </a:solidFill>
                <a:latin typeface="BentonSans Regular" panose="02000503000000020004" pitchFamily="2" charset="77"/>
                <a:cs typeface="Azeret Mono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8CEC368-7E7D-42B7-1D85-E57CCA3755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1094198"/>
            <a:ext cx="4213770" cy="2667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  <a:latin typeface="Azeret Mono" pitchFamily="2" charset="77"/>
                <a:cs typeface="Azeret Mono" pitchFamily="2" charset="77"/>
              </a:defRPr>
            </a:lvl1pPr>
            <a:lvl2pPr marL="457200" indent="0">
              <a:buNone/>
              <a:defRPr sz="1200">
                <a:latin typeface="Azeret Mono" pitchFamily="2" charset="77"/>
                <a:cs typeface="Azeret Mono" pitchFamily="2" charset="77"/>
              </a:defRPr>
            </a:lvl2pPr>
            <a:lvl3pPr marL="914400" indent="0">
              <a:buNone/>
              <a:defRPr sz="1200">
                <a:latin typeface="Azeret Mono" pitchFamily="2" charset="77"/>
                <a:cs typeface="Azeret Mono" pitchFamily="2" charset="77"/>
              </a:defRPr>
            </a:lvl3pPr>
            <a:lvl4pPr marL="1371600" indent="0">
              <a:buNone/>
              <a:defRPr sz="1200">
                <a:latin typeface="Azeret Mono" pitchFamily="2" charset="77"/>
                <a:cs typeface="Azeret Mono" pitchFamily="2" charset="77"/>
              </a:defRPr>
            </a:lvl4pPr>
            <a:lvl5pPr marL="1828800" indent="0">
              <a:buNone/>
              <a:defRPr sz="1200">
                <a:latin typeface="Azeret Mono" pitchFamily="2" charset="77"/>
                <a:cs typeface="Azeret Mono" pitchFamily="2" charset="77"/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9B419-9895-659D-D8C8-C1C4D638D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07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C94C60A3-AD79-E0B6-4F9E-C6365015E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214" y="184379"/>
            <a:ext cx="5632360" cy="365125"/>
          </a:xfrm>
        </p:spPr>
        <p:txBody>
          <a:bodyPr/>
          <a:lstStyle>
            <a:lvl1pPr algn="r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r>
              <a:rPr lang="en-US"/>
              <a:t>Short presentation 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3E123A9-A1A2-756C-3F15-C309F51B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6606" y="6267168"/>
            <a:ext cx="533968" cy="365125"/>
          </a:xfrm>
        </p:spPr>
        <p:txBody>
          <a:bodyPr/>
          <a:lstStyle>
            <a:lvl1pPr>
              <a:defRPr b="1" i="0">
                <a:latin typeface="BentonSans Regular" panose="02000503000000020004" pitchFamily="2" charset="77"/>
              </a:defRPr>
            </a:lvl1pPr>
          </a:lstStyle>
          <a:p>
            <a:fld id="{F970BF85-9FC8-714D-B749-5DD52FAEA2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9AFEC8A7-C804-4290-CD54-A29AFE6A6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13805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80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4A9703-8381-4A59-2AC7-E72FDC6E0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7338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180A09-3D59-9BDA-5CF3-336A35169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4108"/>
            <a:ext cx="10515600" cy="733885"/>
          </a:xfrm>
        </p:spPr>
        <p:txBody>
          <a:bodyPr>
            <a:normAutofit/>
          </a:bodyPr>
          <a:lstStyle>
            <a:lvl1pPr>
              <a:defRPr sz="4300" b="0" i="0">
                <a:latin typeface="BentonSans Book" panose="02000503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24E2234-7E79-984F-F03E-3F8806A5E50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38199" y="2177181"/>
            <a:ext cx="10515599" cy="477611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 cap="none" baseline="0">
                <a:solidFill>
                  <a:schemeClr val="tx1"/>
                </a:solidFill>
                <a:latin typeface="BentonSans Regular" panose="02000503000000020004" pitchFamily="2" charset="77"/>
                <a:cs typeface="Azeret Mono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D471295B-941F-A9D5-A685-D2F175B30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094198"/>
            <a:ext cx="5038725" cy="2667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  <a:latin typeface="Azeret Mono" pitchFamily="2" charset="77"/>
                <a:cs typeface="Azeret Mono" pitchFamily="2" charset="77"/>
              </a:defRPr>
            </a:lvl1pPr>
            <a:lvl2pPr marL="457200" indent="0">
              <a:buNone/>
              <a:defRPr sz="1200">
                <a:latin typeface="Azeret Mono" pitchFamily="2" charset="77"/>
                <a:cs typeface="Azeret Mono" pitchFamily="2" charset="77"/>
              </a:defRPr>
            </a:lvl2pPr>
            <a:lvl3pPr marL="914400" indent="0">
              <a:buNone/>
              <a:defRPr sz="1200">
                <a:latin typeface="Azeret Mono" pitchFamily="2" charset="77"/>
                <a:cs typeface="Azeret Mono" pitchFamily="2" charset="77"/>
              </a:defRPr>
            </a:lvl3pPr>
            <a:lvl4pPr marL="1371600" indent="0">
              <a:buNone/>
              <a:defRPr sz="1200">
                <a:latin typeface="Azeret Mono" pitchFamily="2" charset="77"/>
                <a:cs typeface="Azeret Mono" pitchFamily="2" charset="77"/>
              </a:defRPr>
            </a:lvl4pPr>
            <a:lvl5pPr marL="1828800" indent="0">
              <a:buNone/>
              <a:defRPr sz="1200">
                <a:latin typeface="Azeret Mono" pitchFamily="2" charset="77"/>
                <a:cs typeface="Azeret Mono" pitchFamily="2" charset="77"/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3F227-C676-5399-124B-0B5B7D363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54217"/>
            <a:ext cx="3238684" cy="3435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7A2ACB-A436-0AEA-2AB5-35B9FD8C7E22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4481979" y="2754217"/>
            <a:ext cx="3238684" cy="3435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B1ED128-1EF3-CBB2-7EAF-5C7CD71C3C92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119030" y="2754217"/>
            <a:ext cx="3238684" cy="3435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9D5B9CCC-9B93-99CD-213D-6A9E00E19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214" y="184379"/>
            <a:ext cx="5632360" cy="365125"/>
          </a:xfrm>
        </p:spPr>
        <p:txBody>
          <a:bodyPr/>
          <a:lstStyle>
            <a:lvl1pPr algn="r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r>
              <a:rPr lang="en-US"/>
              <a:t>Short presentation header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4879599-5FD1-31F4-AD63-75401282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6606" y="6267168"/>
            <a:ext cx="533968" cy="365125"/>
          </a:xfrm>
        </p:spPr>
        <p:txBody>
          <a:bodyPr/>
          <a:lstStyle>
            <a:lvl1pPr>
              <a:defRPr b="1" i="0">
                <a:latin typeface="BentonSans Regular" panose="02000503000000020004" pitchFamily="2" charset="77"/>
              </a:defRPr>
            </a:lvl1pPr>
          </a:lstStyle>
          <a:p>
            <a:fld id="{F970BF85-9FC8-714D-B749-5DD52FAEA2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DF03397C-E4E5-8429-6DE3-FED3E7482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892"/>
            <a:ext cx="313805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9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Subheads"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4A9703-8381-4A59-2AC7-E72FDC6E0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7338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DE39AD-4A11-4889-348F-879F4205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4108"/>
            <a:ext cx="10515600" cy="733885"/>
          </a:xfrm>
        </p:spPr>
        <p:txBody>
          <a:bodyPr>
            <a:normAutofit/>
          </a:bodyPr>
          <a:lstStyle>
            <a:lvl1pPr>
              <a:defRPr sz="4300" b="0" i="0">
                <a:latin typeface="BentonSans Book" panose="02000503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B071426F-3866-F616-793D-87F7DEF42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094198"/>
            <a:ext cx="5038725" cy="2667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  <a:latin typeface="Azeret Mono" pitchFamily="2" charset="77"/>
                <a:cs typeface="Azeret Mono" pitchFamily="2" charset="77"/>
              </a:defRPr>
            </a:lvl1pPr>
            <a:lvl2pPr marL="457200" indent="0">
              <a:buNone/>
              <a:defRPr sz="1200">
                <a:latin typeface="Azeret Mono" pitchFamily="2" charset="77"/>
                <a:cs typeface="Azeret Mono" pitchFamily="2" charset="77"/>
              </a:defRPr>
            </a:lvl2pPr>
            <a:lvl3pPr marL="914400" indent="0">
              <a:buNone/>
              <a:defRPr sz="1200">
                <a:latin typeface="Azeret Mono" pitchFamily="2" charset="77"/>
                <a:cs typeface="Azeret Mono" pitchFamily="2" charset="77"/>
              </a:defRPr>
            </a:lvl3pPr>
            <a:lvl4pPr marL="1371600" indent="0">
              <a:buNone/>
              <a:defRPr sz="1200">
                <a:latin typeface="Azeret Mono" pitchFamily="2" charset="77"/>
                <a:cs typeface="Azeret Mono" pitchFamily="2" charset="77"/>
              </a:defRPr>
            </a:lvl4pPr>
            <a:lvl5pPr marL="1828800" indent="0">
              <a:buNone/>
              <a:defRPr sz="1200">
                <a:latin typeface="Azeret Mono" pitchFamily="2" charset="77"/>
                <a:cs typeface="Azeret Mono" pitchFamily="2" charset="77"/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A6FDB-BB74-7421-6DBC-335D588A6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189077"/>
            <a:ext cx="3238684" cy="54174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BentonSans Regular" panose="02000503000000020004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3F227-C676-5399-124B-0B5B7D363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836513"/>
            <a:ext cx="3238684" cy="3435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BDBE4C3-AD9C-CE04-BD47-03B1A1B06330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481979" y="2189077"/>
            <a:ext cx="3238684" cy="54174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BentonSans Regular" panose="02000503000000020004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7A2ACB-A436-0AEA-2AB5-35B9FD8C7E22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4481979" y="2836513"/>
            <a:ext cx="3238684" cy="3435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8D82B0-AAC9-FE15-437A-36F8FE8B000E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119030" y="2189077"/>
            <a:ext cx="3238684" cy="54174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BentonSans Regular" panose="02000503000000020004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B1ED128-1EF3-CBB2-7EAF-5C7CD71C3C92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119030" y="2836513"/>
            <a:ext cx="3238684" cy="3435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9D5B9CCC-9B93-99CD-213D-6A9E00E19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214" y="184379"/>
            <a:ext cx="5632360" cy="365125"/>
          </a:xfrm>
        </p:spPr>
        <p:txBody>
          <a:bodyPr/>
          <a:lstStyle>
            <a:lvl1pPr algn="r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r>
              <a:rPr lang="en-US"/>
              <a:t>Short presentation header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4879599-5FD1-31F4-AD63-75401282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6606" y="6267168"/>
            <a:ext cx="533968" cy="365125"/>
          </a:xfrm>
        </p:spPr>
        <p:txBody>
          <a:bodyPr/>
          <a:lstStyle>
            <a:lvl1pPr>
              <a:defRPr b="1" i="0">
                <a:latin typeface="BentonSans Regular" panose="02000503000000020004" pitchFamily="2" charset="77"/>
              </a:defRPr>
            </a:lvl1pPr>
          </a:lstStyle>
          <a:p>
            <a:fld id="{F970BF85-9FC8-714D-B749-5DD52FAEA2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AAFCE323-7F8F-B8A8-4E21-0A1F592F2C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966"/>
            <a:ext cx="313805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04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ull 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0271B-9D98-3284-D5FD-47A41BAD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none" baseline="0">
                <a:solidFill>
                  <a:schemeClr val="tx2"/>
                </a:solidFill>
                <a:latin typeface="Georgia Pro Cond SemiBold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3E283-B718-8041-8D55-5D3CF12F6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 cap="all" baseline="0">
                <a:solidFill>
                  <a:schemeClr val="tx2"/>
                </a:solidFill>
                <a:latin typeface="BentonSans Book" panose="0200050300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51EE9C-6F9C-028F-1123-9F2CF4F67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4102" y="802326"/>
            <a:ext cx="1359672" cy="1419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61C3C7-B81C-883E-A31C-10135FB7AD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81260" y="0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52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rimson Call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0271B-9D98-3284-D5FD-47A41BAD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800" y="1709739"/>
            <a:ext cx="1775697" cy="41548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ctr">
              <a:defRPr sz="1400" b="1" i="0" cap="all" baseline="0">
                <a:solidFill>
                  <a:schemeClr val="tx2"/>
                </a:solidFill>
                <a:latin typeface="Azeret Mono" pitchFamily="2" charset="77"/>
                <a:cs typeface="Azeret Mono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3E283-B718-8041-8D55-5D3CF12F6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800" y="2635059"/>
            <a:ext cx="9902650" cy="1500187"/>
          </a:xfrm>
        </p:spPr>
        <p:txBody>
          <a:bodyPr>
            <a:normAutofit/>
          </a:bodyPr>
          <a:lstStyle>
            <a:lvl1pPr marL="0" indent="0">
              <a:buNone/>
              <a:defRPr sz="4300" b="0" i="0" cap="none" baseline="0">
                <a:solidFill>
                  <a:schemeClr val="tx2"/>
                </a:solidFill>
                <a:latin typeface="BentonSans Book" panose="0200050300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F6CA4-AA8D-A58F-375E-5E61E8EB6C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1260" y="0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51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dent Frame Callout"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79C0CF-D6EB-4C2A-5E28-1035827F6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2600" y="0"/>
            <a:ext cx="4089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6ED79C-F035-70BC-F0BD-5FAD56F4B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1675" y="1638300"/>
            <a:ext cx="10788650" cy="38481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0271B-9D98-3284-D5FD-47A41BAD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637" y="1430556"/>
            <a:ext cx="1775697" cy="41548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ctr">
              <a:defRPr sz="1400" b="1" i="0" cap="all" baseline="0">
                <a:solidFill>
                  <a:schemeClr val="bg1"/>
                </a:solidFill>
                <a:latin typeface="Azeret Mono" pitchFamily="2" charset="77"/>
                <a:cs typeface="Azeret Mono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3E283-B718-8041-8D55-5D3CF12F6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6638" y="2062163"/>
            <a:ext cx="8427706" cy="1500187"/>
          </a:xfrm>
        </p:spPr>
        <p:txBody>
          <a:bodyPr anchor="b">
            <a:normAutofit/>
          </a:bodyPr>
          <a:lstStyle>
            <a:lvl1pPr marL="0" indent="0">
              <a:buNone/>
              <a:defRPr sz="4300" b="0" i="0" cap="none" baseline="0">
                <a:solidFill>
                  <a:schemeClr val="tx1"/>
                </a:solidFill>
                <a:latin typeface="BentonSans Book" panose="0200050300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7A383F-0936-9263-77E9-9A5249F889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7213" y="3684588"/>
            <a:ext cx="8447087" cy="1258887"/>
          </a:xfrm>
        </p:spPr>
        <p:txBody>
          <a:bodyPr/>
          <a:lstStyle>
            <a:lvl1pPr marL="0" indent="0">
              <a:buNone/>
              <a:defRPr b="0" i="0">
                <a:solidFill>
                  <a:schemeClr val="accent5">
                    <a:lumMod val="50000"/>
                  </a:schemeClr>
                </a:solidFill>
                <a:latin typeface="BentonSans Regular" panose="02000503000000020004" pitchFamily="2" charset="77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1ACFE5-4F10-7041-36D5-DB31980731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609850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70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– Crim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EBD80-618F-D517-33FF-7181972C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6606" y="6267168"/>
            <a:ext cx="533968" cy="365125"/>
          </a:xfrm>
        </p:spPr>
        <p:txBody>
          <a:bodyPr/>
          <a:lstStyle>
            <a:lvl1pPr>
              <a:defRPr b="1" i="0">
                <a:latin typeface="BentonSans Regular" panose="02000503000000020004" pitchFamily="2" charset="77"/>
              </a:defRPr>
            </a:lvl1pPr>
          </a:lstStyle>
          <a:p>
            <a:fld id="{F970BF85-9FC8-714D-B749-5DD52FAEA2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45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"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EBD80-618F-D517-33FF-7181972C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6606" y="6267168"/>
            <a:ext cx="533968" cy="365125"/>
          </a:xfrm>
        </p:spPr>
        <p:txBody>
          <a:bodyPr/>
          <a:lstStyle>
            <a:lvl1pPr>
              <a:defRPr b="1" i="0">
                <a:latin typeface="BentonSans Regular" panose="02000503000000020004" pitchFamily="2" charset="77"/>
              </a:defRPr>
            </a:lvl1pPr>
          </a:lstStyle>
          <a:p>
            <a:fld id="{F970BF85-9FC8-714D-B749-5DD52FAEA2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01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8974-59A4-6BE4-C1C8-35D4B042F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140" y="2079322"/>
            <a:ext cx="9746567" cy="2022475"/>
          </a:xfrm>
        </p:spPr>
        <p:txBody>
          <a:bodyPr anchor="b"/>
          <a:lstStyle>
            <a:lvl1pPr algn="l">
              <a:defRPr sz="6000" b="1" i="1" cap="all" baseline="0">
                <a:solidFill>
                  <a:schemeClr val="tx2"/>
                </a:solidFill>
                <a:latin typeface="BentonSans Black" panose="02000503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88880-01B2-E743-3AB0-6A536C89B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140" y="4333875"/>
            <a:ext cx="9746567" cy="773014"/>
          </a:xfrm>
        </p:spPr>
        <p:txBody>
          <a:bodyPr>
            <a:normAutofit/>
          </a:bodyPr>
          <a:lstStyle>
            <a:lvl1pPr marL="0" indent="0" algn="l">
              <a:buNone/>
              <a:defRPr sz="2800" b="0" i="1" cap="all" baseline="0">
                <a:solidFill>
                  <a:schemeClr val="tx2"/>
                </a:solidFill>
                <a:latin typeface="BentonSans Regular" panose="0200050300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70CCDE-8424-730A-362E-32E78221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141" y="1714197"/>
            <a:ext cx="5632360" cy="365125"/>
          </a:xfrm>
        </p:spPr>
        <p:txBody>
          <a:bodyPr/>
          <a:lstStyle>
            <a:lvl1pPr algn="l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r>
              <a:rPr lang="en-US"/>
              <a:t>Short presentation header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8E38D-FCF7-2970-9FDC-00149B50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1760" y="6237081"/>
            <a:ext cx="2350324" cy="365125"/>
          </a:xfrm>
        </p:spPr>
        <p:txBody>
          <a:bodyPr/>
          <a:lstStyle>
            <a:lvl1pPr algn="r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fld id="{99CA6624-00E6-C34F-9AA3-84B787E7E4E9}" type="datetime4">
              <a:rPr lang="en-US" smtClean="0"/>
              <a:t>May 28, 2026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31478F-7A9A-A59C-9149-69107D6A3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6636" y="6200177"/>
            <a:ext cx="501940" cy="1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E073F0E-100B-EE45-8F82-48A25941C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1260" y="0"/>
            <a:ext cx="1638300" cy="1638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41BB6E-9684-67E2-8B46-85A98ABC3266}"/>
              </a:ext>
            </a:extLst>
          </p:cNvPr>
          <p:cNvSpPr txBox="1"/>
          <p:nvPr userDrawn="1"/>
        </p:nvSpPr>
        <p:spPr>
          <a:xfrm>
            <a:off x="722140" y="6237080"/>
            <a:ext cx="6126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Center on Education and Lifelong Learning</a:t>
            </a:r>
          </a:p>
        </p:txBody>
      </p:sp>
    </p:spTree>
    <p:extLst>
      <p:ext uri="{BB962C8B-B14F-4D97-AF65-F5344CB8AC3E}">
        <p14:creationId xmlns:p14="http://schemas.microsoft.com/office/powerpoint/2010/main" val="1612291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mson Closing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8974-59A4-6BE4-C1C8-35D4B042FD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2141" y="3035285"/>
            <a:ext cx="7119532" cy="1072587"/>
          </a:xfrm>
        </p:spPr>
        <p:txBody>
          <a:bodyPr anchor="b"/>
          <a:lstStyle>
            <a:lvl1pPr algn="l">
              <a:defRPr sz="6000" b="1" i="1" cap="all" baseline="0">
                <a:solidFill>
                  <a:schemeClr val="tx2"/>
                </a:solidFill>
                <a:latin typeface="BentonSans Black" panose="02000503000000020004" pitchFamily="2" charset="77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C7D7841-CD7A-DEC8-A9AC-B3AFBC356B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49068" y="2670160"/>
            <a:ext cx="3226404" cy="143771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 b="0" i="0" cap="none" baseline="0">
                <a:solidFill>
                  <a:schemeClr val="tx2"/>
                </a:solidFill>
                <a:latin typeface="BentonSans Regular" panose="0200050300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lnSpc>
                <a:spcPts val="1540"/>
              </a:lnSpc>
              <a:spcBef>
                <a:spcPts val="0"/>
              </a:spcBef>
            </a:pPr>
            <a:r>
              <a:rPr lang="en-US"/>
              <a:t>Presenter Name</a:t>
            </a:r>
          </a:p>
          <a:p>
            <a:pPr>
              <a:lnSpc>
                <a:spcPts val="1540"/>
              </a:lnSpc>
              <a:spcBef>
                <a:spcPts val="0"/>
              </a:spcBef>
            </a:pPr>
            <a:r>
              <a:rPr lang="en-US"/>
              <a:t>Presenter Title</a:t>
            </a:r>
          </a:p>
          <a:p>
            <a:pPr>
              <a:lnSpc>
                <a:spcPts val="1540"/>
              </a:lnSpc>
              <a:spcBef>
                <a:spcPts val="0"/>
              </a:spcBef>
            </a:pPr>
            <a:r>
              <a:rPr lang="en-US"/>
              <a:t>Presenter Department</a:t>
            </a:r>
          </a:p>
          <a:p>
            <a:pPr>
              <a:lnSpc>
                <a:spcPts val="1540"/>
              </a:lnSpc>
              <a:spcBef>
                <a:spcPts val="1200"/>
              </a:spcBef>
            </a:pPr>
            <a:r>
              <a:rPr lang="en-US"/>
              <a:t>Presenter Phone</a:t>
            </a:r>
          </a:p>
          <a:p>
            <a:pPr>
              <a:lnSpc>
                <a:spcPts val="1540"/>
              </a:lnSpc>
              <a:spcBef>
                <a:spcPts val="0"/>
              </a:spcBef>
            </a:pPr>
            <a:r>
              <a:rPr lang="en-US"/>
              <a:t>Presenter Email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70CCDE-8424-730A-362E-32E78221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141" y="2670160"/>
            <a:ext cx="5632360" cy="365125"/>
          </a:xfrm>
        </p:spPr>
        <p:txBody>
          <a:bodyPr/>
          <a:lstStyle>
            <a:lvl1pPr algn="l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r>
              <a:rPr lang="en-US"/>
              <a:t>Short presentation header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76015C-00BF-AEFC-51E6-106CA53B7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6636" y="5474071"/>
            <a:ext cx="768531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3484F71-EB91-E837-40C5-7855643AA8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1260" y="0"/>
            <a:ext cx="1638300" cy="1638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7E8F5F-4A6B-5384-EE0B-E4AB14E722A7}"/>
              </a:ext>
            </a:extLst>
          </p:cNvPr>
          <p:cNvSpPr txBox="1"/>
          <p:nvPr userDrawn="1"/>
        </p:nvSpPr>
        <p:spPr>
          <a:xfrm>
            <a:off x="722141" y="5572062"/>
            <a:ext cx="6126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Center on Education and Lifelong Learning</a:t>
            </a:r>
          </a:p>
        </p:txBody>
      </p:sp>
    </p:spTree>
    <p:extLst>
      <p:ext uri="{BB962C8B-B14F-4D97-AF65-F5344CB8AC3E}">
        <p14:creationId xmlns:p14="http://schemas.microsoft.com/office/powerpoint/2010/main" val="376056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losing Slide"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8974-59A4-6BE4-C1C8-35D4B042FD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2141" y="3035285"/>
            <a:ext cx="7119532" cy="1072587"/>
          </a:xfrm>
        </p:spPr>
        <p:txBody>
          <a:bodyPr anchor="b"/>
          <a:lstStyle>
            <a:lvl1pPr algn="l">
              <a:defRPr sz="6000" b="1" i="1" cap="all" baseline="0">
                <a:solidFill>
                  <a:schemeClr val="tx2"/>
                </a:solidFill>
                <a:latin typeface="BentonSans Black" panose="02000503000000020004" pitchFamily="2" charset="77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C7D7841-CD7A-DEC8-A9AC-B3AFBC356B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49068" y="2670160"/>
            <a:ext cx="3226404" cy="143771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 b="0" i="0" cap="none" baseline="0">
                <a:solidFill>
                  <a:schemeClr val="tx2"/>
                </a:solidFill>
                <a:latin typeface="BentonSans Regular" panose="0200050300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lnSpc>
                <a:spcPts val="1540"/>
              </a:lnSpc>
              <a:spcBef>
                <a:spcPts val="0"/>
              </a:spcBef>
            </a:pPr>
            <a:r>
              <a:rPr lang="en-US"/>
              <a:t>Presenter Name</a:t>
            </a:r>
          </a:p>
          <a:p>
            <a:pPr>
              <a:lnSpc>
                <a:spcPts val="1540"/>
              </a:lnSpc>
              <a:spcBef>
                <a:spcPts val="0"/>
              </a:spcBef>
            </a:pPr>
            <a:r>
              <a:rPr lang="en-US"/>
              <a:t>Presenter Title</a:t>
            </a:r>
          </a:p>
          <a:p>
            <a:pPr>
              <a:lnSpc>
                <a:spcPts val="1540"/>
              </a:lnSpc>
              <a:spcBef>
                <a:spcPts val="0"/>
              </a:spcBef>
            </a:pPr>
            <a:r>
              <a:rPr lang="en-US"/>
              <a:t>Presenter Department</a:t>
            </a:r>
          </a:p>
          <a:p>
            <a:pPr>
              <a:lnSpc>
                <a:spcPts val="1540"/>
              </a:lnSpc>
              <a:spcBef>
                <a:spcPts val="1200"/>
              </a:spcBef>
            </a:pPr>
            <a:r>
              <a:rPr lang="en-US"/>
              <a:t>Presenter Phone</a:t>
            </a:r>
          </a:p>
          <a:p>
            <a:pPr>
              <a:lnSpc>
                <a:spcPts val="1540"/>
              </a:lnSpc>
              <a:spcBef>
                <a:spcPts val="0"/>
              </a:spcBef>
            </a:pPr>
            <a:r>
              <a:rPr lang="en-US"/>
              <a:t>Presenter Email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70CCDE-8424-730A-362E-32E78221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141" y="2670160"/>
            <a:ext cx="5632360" cy="365125"/>
          </a:xfrm>
        </p:spPr>
        <p:txBody>
          <a:bodyPr/>
          <a:lstStyle>
            <a:lvl1pPr algn="l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r>
              <a:rPr lang="en-US"/>
              <a:t>Short presentation header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70D745-CBA1-68F3-6581-BC646898B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6636" y="5474071"/>
            <a:ext cx="768531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08B8203-6B18-DC6C-E4FB-801217097B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1260" y="0"/>
            <a:ext cx="1638300" cy="1638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A72E7D-D55C-BE8B-6D35-26243A760C1D}"/>
              </a:ext>
            </a:extLst>
          </p:cNvPr>
          <p:cNvSpPr txBox="1"/>
          <p:nvPr userDrawn="1"/>
        </p:nvSpPr>
        <p:spPr>
          <a:xfrm>
            <a:off x="722141" y="5607688"/>
            <a:ext cx="6126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+mj-lt"/>
              </a:rPr>
              <a:t>Center on Education and Lifelong Learning</a:t>
            </a:r>
          </a:p>
        </p:txBody>
      </p:sp>
    </p:spTree>
    <p:extLst>
      <p:ext uri="{BB962C8B-B14F-4D97-AF65-F5344CB8AC3E}">
        <p14:creationId xmlns:p14="http://schemas.microsoft.com/office/powerpoint/2010/main" val="3535811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ng On Tomorrow Closing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8974-59A4-6BE4-C1C8-35D4B042FD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2141" y="3035285"/>
            <a:ext cx="7119532" cy="1072587"/>
          </a:xfrm>
        </p:spPr>
        <p:txBody>
          <a:bodyPr anchor="b"/>
          <a:lstStyle>
            <a:lvl1pPr algn="l">
              <a:defRPr sz="6000" b="1" i="1" cap="all" baseline="0">
                <a:solidFill>
                  <a:schemeClr val="tx2"/>
                </a:solidFill>
                <a:latin typeface="BentonSans Black" panose="02000503000000020004" pitchFamily="2" charset="77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70CCDE-8424-730A-362E-32E78221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141" y="2670160"/>
            <a:ext cx="5632360" cy="365125"/>
          </a:xfrm>
        </p:spPr>
        <p:txBody>
          <a:bodyPr/>
          <a:lstStyle>
            <a:lvl1pPr algn="l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r>
              <a:rPr lang="en-US"/>
              <a:t>Short presentation header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76015C-00BF-AEFC-51E6-106CA53B7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6636" y="5474071"/>
            <a:ext cx="768531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B2CFFA1-1BB0-EE6D-CAC1-07459A6304A0}"/>
              </a:ext>
            </a:extLst>
          </p:cNvPr>
          <p:cNvSpPr txBox="1"/>
          <p:nvPr userDrawn="1"/>
        </p:nvSpPr>
        <p:spPr>
          <a:xfrm>
            <a:off x="722141" y="5583938"/>
            <a:ext cx="6126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Center on Education and Lifelong Learning</a:t>
            </a:r>
          </a:p>
        </p:txBody>
      </p:sp>
    </p:spTree>
    <p:extLst>
      <p:ext uri="{BB962C8B-B14F-4D97-AF65-F5344CB8AC3E}">
        <p14:creationId xmlns:p14="http://schemas.microsoft.com/office/powerpoint/2010/main" val="3401957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- With Image">
    <p:bg>
      <p:bgPr>
        <a:solidFill>
          <a:srgbClr val="EEEDEB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8974-59A4-6BE4-C1C8-35D4B042F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140" y="2498316"/>
            <a:ext cx="6663397" cy="2643027"/>
          </a:xfrm>
        </p:spPr>
        <p:txBody>
          <a:bodyPr anchor="t"/>
          <a:lstStyle>
            <a:lvl1pPr algn="l">
              <a:defRPr sz="6000" b="1" i="1" cap="all" baseline="0">
                <a:solidFill>
                  <a:schemeClr val="tx2"/>
                </a:solidFill>
                <a:latin typeface="BentonSans Black" panose="02000503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88880-01B2-E743-3AB0-6A536C89B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141" y="5141343"/>
            <a:ext cx="6663396" cy="1010196"/>
          </a:xfrm>
        </p:spPr>
        <p:txBody>
          <a:bodyPr>
            <a:normAutofit/>
          </a:bodyPr>
          <a:lstStyle>
            <a:lvl1pPr marL="0" indent="0" algn="l">
              <a:buNone/>
              <a:defRPr sz="2800" b="0" i="1" cap="all" baseline="0">
                <a:solidFill>
                  <a:schemeClr val="tx2"/>
                </a:solidFill>
                <a:latin typeface="BentonSans Regular" panose="0200050300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70CCDE-8424-730A-362E-32E78221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141" y="2030785"/>
            <a:ext cx="5632360" cy="365125"/>
          </a:xfrm>
        </p:spPr>
        <p:txBody>
          <a:bodyPr/>
          <a:lstStyle>
            <a:lvl1pPr algn="l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r>
              <a:rPr lang="en-US"/>
              <a:t>Short presentation header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8E38D-FCF7-2970-9FDC-00149B50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1120" y="6316594"/>
            <a:ext cx="2234417" cy="365125"/>
          </a:xfrm>
        </p:spPr>
        <p:txBody>
          <a:bodyPr/>
          <a:lstStyle>
            <a:lvl1pPr algn="r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fld id="{F736CD1D-257F-D848-ADDF-0C3CED288F3A}" type="datetime4">
              <a:rPr lang="en-US" smtClean="0"/>
              <a:pPr/>
              <a:t>May 28, 2026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B795E0-6F73-127D-FAF7-CECAB57B5A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4118" y="0"/>
            <a:ext cx="4567882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FCD676-C09F-EB2F-1A31-AF92048E5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6636" y="6192901"/>
            <a:ext cx="501940" cy="1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EA8305F-2394-623A-E9F8-AF9D0789151E}"/>
              </a:ext>
            </a:extLst>
          </p:cNvPr>
          <p:cNvSpPr txBox="1"/>
          <p:nvPr userDrawn="1"/>
        </p:nvSpPr>
        <p:spPr>
          <a:xfrm>
            <a:off x="722140" y="6316594"/>
            <a:ext cx="6126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Center on Education and Lifelong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B4E50C-50DF-8E72-FB21-B16FA7A8B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2140" y="12634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90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rimson Section 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70F2B95-2672-732F-9677-0228E4BE8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72244" y="-211061"/>
            <a:ext cx="6151202" cy="7294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0271B-9D98-3284-D5FD-47A41BAD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1" cap="all" baseline="0">
                <a:latin typeface="BentonSans Black" panose="02000503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3E283-B718-8041-8D55-5D3CF12F6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1" cap="all" baseline="0">
                <a:solidFill>
                  <a:schemeClr val="tx1">
                    <a:tint val="82000"/>
                  </a:schemeClr>
                </a:solidFill>
                <a:latin typeface="BentonSans Regular" panose="0200050300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15A5D2-F4B9-39D5-1EA2-3167DEBD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4126" y="2578471"/>
            <a:ext cx="768531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93952608-2C35-841C-B5CA-C511AC6DF8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13805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69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White Section Title"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C530316-DE7C-9B49-1F7A-53E0F8D95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9305" y="-220129"/>
            <a:ext cx="6182520" cy="7332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0271B-9D98-3284-D5FD-47A41BAD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1" cap="all" baseline="0">
                <a:solidFill>
                  <a:schemeClr val="tx2"/>
                </a:solidFill>
                <a:latin typeface="BentonSans Black" panose="02000503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3E283-B718-8041-8D55-5D3CF12F6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1" cap="all" baseline="0">
                <a:solidFill>
                  <a:schemeClr val="tx2"/>
                </a:solidFill>
                <a:latin typeface="BentonSans Regular" panose="0200050300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15A5D2-F4B9-39D5-1EA2-3167DEBD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4126" y="2578471"/>
            <a:ext cx="768531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66B8720-E758-BACC-DBFE-A31C12DAA7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87665" y="0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50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dent Frame Section Title"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ECADF9-549E-60D6-633B-60DCF2D01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96250" y="0"/>
            <a:ext cx="40957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299265-05ED-11E6-310D-55231653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4330" y="723653"/>
            <a:ext cx="10870945" cy="541044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C32B95-4288-53D9-1A37-21CD4D8C7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212" y="2502920"/>
            <a:ext cx="734189" cy="1862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C2226-2A7E-CACB-26D6-CDEEC57A8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911" y="1861881"/>
            <a:ext cx="9199766" cy="1862129"/>
          </a:xfrm>
        </p:spPr>
        <p:txBody>
          <a:bodyPr>
            <a:noAutofit/>
          </a:bodyPr>
          <a:lstStyle>
            <a:lvl1pPr>
              <a:defRPr sz="6000" b="1" i="1" cap="all" baseline="0">
                <a:solidFill>
                  <a:schemeClr val="tx2"/>
                </a:solidFill>
                <a:latin typeface="BentonSans Black" panose="02000503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E646F8-D947-5A63-D1B4-87B4D365E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2910" y="3777230"/>
            <a:ext cx="9199767" cy="1500187"/>
          </a:xfrm>
        </p:spPr>
        <p:txBody>
          <a:bodyPr/>
          <a:lstStyle>
            <a:lvl1pPr marL="0" indent="0">
              <a:buNone/>
              <a:defRPr sz="2400" b="0" i="1" cap="all" baseline="0">
                <a:solidFill>
                  <a:schemeClr val="tx2"/>
                </a:solidFill>
                <a:latin typeface="BentonSans Regular" panose="0200050300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Crimson trident">
            <a:extLst>
              <a:ext uri="{FF2B5EF4-FFF2-40B4-BE49-F238E27FC236}">
                <a16:creationId xmlns:a16="http://schemas.microsoft.com/office/drawing/2014/main" id="{5F6FD88C-0C7C-45AB-370B-847325C15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792" y="2681886"/>
            <a:ext cx="1229658" cy="1505703"/>
          </a:xfrm>
          <a:prstGeom prst="rect">
            <a:avLst/>
          </a:prstGeom>
        </p:spPr>
      </p:pic>
      <p:pic>
        <p:nvPicPr>
          <p:cNvPr id="9" name="Picture 8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D3849F95-25C4-87B8-F2F0-37BDFBF5DE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2702" y="5648042"/>
            <a:ext cx="313805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5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4D532B-9C88-992E-53F6-71A52285C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7338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2F5E78-1BF6-0504-F7C9-C1C261146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4108"/>
            <a:ext cx="10515600" cy="733885"/>
          </a:xfrm>
        </p:spPr>
        <p:txBody>
          <a:bodyPr>
            <a:normAutofit/>
          </a:bodyPr>
          <a:lstStyle>
            <a:lvl1pPr>
              <a:defRPr sz="4300" b="0" i="0">
                <a:latin typeface="BentonSans Book" panose="02000503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18B2A06-52B5-B28C-6CB8-C25EE04C355A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38199" y="2177181"/>
            <a:ext cx="10515599" cy="477611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 cap="none" baseline="0">
                <a:solidFill>
                  <a:schemeClr val="tx1"/>
                </a:solidFill>
                <a:latin typeface="BentonSans Regular" panose="02000503000000020004" pitchFamily="2" charset="77"/>
                <a:cs typeface="Azeret Mono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B8BD8ED3-823A-DA64-E53F-DA98CAEEEA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094198"/>
            <a:ext cx="5038725" cy="2667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  <a:latin typeface="Azeret Mono" pitchFamily="2" charset="77"/>
                <a:cs typeface="Azeret Mono" pitchFamily="2" charset="77"/>
              </a:defRPr>
            </a:lvl1pPr>
            <a:lvl2pPr marL="457200" indent="0">
              <a:buNone/>
              <a:defRPr sz="1200">
                <a:latin typeface="Azeret Mono" pitchFamily="2" charset="77"/>
                <a:cs typeface="Azeret Mono" pitchFamily="2" charset="77"/>
              </a:defRPr>
            </a:lvl2pPr>
            <a:lvl3pPr marL="914400" indent="0">
              <a:buNone/>
              <a:defRPr sz="1200">
                <a:latin typeface="Azeret Mono" pitchFamily="2" charset="77"/>
                <a:cs typeface="Azeret Mono" pitchFamily="2" charset="77"/>
              </a:defRPr>
            </a:lvl3pPr>
            <a:lvl4pPr marL="1371600" indent="0">
              <a:buNone/>
              <a:defRPr sz="1200">
                <a:latin typeface="Azeret Mono" pitchFamily="2" charset="77"/>
                <a:cs typeface="Azeret Mono" pitchFamily="2" charset="77"/>
              </a:defRPr>
            </a:lvl4pPr>
            <a:lvl5pPr marL="1828800" indent="0">
              <a:buNone/>
              <a:defRPr sz="1200">
                <a:latin typeface="Azeret Mono" pitchFamily="2" charset="77"/>
                <a:cs typeface="Azeret Mono" pitchFamily="2" charset="77"/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47A18DFF-9C2D-4CFF-56BD-36FAADD4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214" y="184379"/>
            <a:ext cx="5632360" cy="365125"/>
          </a:xfrm>
        </p:spPr>
        <p:txBody>
          <a:bodyPr/>
          <a:lstStyle>
            <a:lvl1pPr algn="r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r>
              <a:rPr lang="en-US"/>
              <a:t>Short presentation header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C5BE92-4A1B-4B59-F224-0389AB180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6606" y="6267168"/>
            <a:ext cx="533968" cy="365125"/>
          </a:xfrm>
        </p:spPr>
        <p:txBody>
          <a:bodyPr/>
          <a:lstStyle>
            <a:lvl1pPr>
              <a:defRPr b="1" i="0">
                <a:latin typeface="BentonSans Regular" panose="02000503000000020004" pitchFamily="2" charset="77"/>
              </a:defRPr>
            </a:lvl1pPr>
          </a:lstStyle>
          <a:p>
            <a:fld id="{F970BF85-9FC8-714D-B749-5DD52FAEA2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C17E85AF-7D4B-4079-8053-6CB284FD0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8"/>
            <a:ext cx="313805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6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F72CD5D-2294-41F8-06C6-2D272F4AF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7338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F002E9-78AE-3853-CA43-15539CB29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4108"/>
            <a:ext cx="10515600" cy="733885"/>
          </a:xfrm>
        </p:spPr>
        <p:txBody>
          <a:bodyPr>
            <a:normAutofit/>
          </a:bodyPr>
          <a:lstStyle>
            <a:lvl1pPr>
              <a:defRPr sz="4300" b="0" i="0">
                <a:latin typeface="BentonSans Book" panose="02000503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AAB19A-F306-6259-B101-CBC798DFD982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38199" y="2177181"/>
            <a:ext cx="10515599" cy="477611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 cap="none" baseline="0">
                <a:solidFill>
                  <a:schemeClr val="tx1"/>
                </a:solidFill>
                <a:latin typeface="BentonSans Regular" panose="02000503000000020004" pitchFamily="2" charset="77"/>
                <a:cs typeface="Azeret Mono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293660CF-19A9-059D-DBD4-5C2D334EAA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094198"/>
            <a:ext cx="5038725" cy="2667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  <a:latin typeface="Azeret Mono" pitchFamily="2" charset="77"/>
                <a:cs typeface="Azeret Mono" pitchFamily="2" charset="77"/>
              </a:defRPr>
            </a:lvl1pPr>
            <a:lvl2pPr marL="457200" indent="0">
              <a:buNone/>
              <a:defRPr sz="1200">
                <a:latin typeface="Azeret Mono" pitchFamily="2" charset="77"/>
                <a:cs typeface="Azeret Mono" pitchFamily="2" charset="77"/>
              </a:defRPr>
            </a:lvl2pPr>
            <a:lvl3pPr marL="914400" indent="0">
              <a:buNone/>
              <a:defRPr sz="1200">
                <a:latin typeface="Azeret Mono" pitchFamily="2" charset="77"/>
                <a:cs typeface="Azeret Mono" pitchFamily="2" charset="77"/>
              </a:defRPr>
            </a:lvl3pPr>
            <a:lvl4pPr marL="1371600" indent="0">
              <a:buNone/>
              <a:defRPr sz="1200">
                <a:latin typeface="Azeret Mono" pitchFamily="2" charset="77"/>
                <a:cs typeface="Azeret Mono" pitchFamily="2" charset="77"/>
              </a:defRPr>
            </a:lvl4pPr>
            <a:lvl5pPr marL="1828800" indent="0">
              <a:buNone/>
              <a:defRPr sz="1200">
                <a:latin typeface="Azeret Mono" pitchFamily="2" charset="77"/>
                <a:cs typeface="Azeret Mono" pitchFamily="2" charset="77"/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A4774-BDE9-F381-DFCC-1E182CAE8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41504"/>
            <a:ext cx="10515600" cy="3690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0FE9EE97-9BCA-12D3-9226-DA0BFAE93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214" y="184379"/>
            <a:ext cx="5632360" cy="365125"/>
          </a:xfrm>
        </p:spPr>
        <p:txBody>
          <a:bodyPr/>
          <a:lstStyle>
            <a:lvl1pPr algn="r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r>
              <a:rPr lang="en-US"/>
              <a:t>Short presentation header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8C3F3-9B67-1724-F9D7-D338218C3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6606" y="6267168"/>
            <a:ext cx="533968" cy="365125"/>
          </a:xfrm>
        </p:spPr>
        <p:txBody>
          <a:bodyPr/>
          <a:lstStyle>
            <a:lvl1pPr>
              <a:defRPr b="1" i="0">
                <a:latin typeface="BentonSans Regular" panose="02000503000000020004" pitchFamily="2" charset="77"/>
              </a:defRPr>
            </a:lvl1pPr>
          </a:lstStyle>
          <a:p>
            <a:fld id="{F970BF85-9FC8-714D-B749-5DD52FAEA2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207EC01A-254D-28D8-098D-D1F8E415CA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8"/>
            <a:ext cx="313805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97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FC3463-EE91-2139-1E40-3597B27C0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7338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97737E-AB15-FE96-47AF-0909F3251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4108"/>
            <a:ext cx="10515600" cy="733885"/>
          </a:xfrm>
        </p:spPr>
        <p:txBody>
          <a:bodyPr>
            <a:normAutofit/>
          </a:bodyPr>
          <a:lstStyle>
            <a:lvl1pPr>
              <a:defRPr sz="4300" b="0" i="0">
                <a:latin typeface="BentonSans Book" panose="02000503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2C88E3E-CB18-36F0-8B0A-5925CAD0B2C2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38199" y="2177181"/>
            <a:ext cx="10515599" cy="477611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 cap="none" baseline="0">
                <a:solidFill>
                  <a:schemeClr val="tx1"/>
                </a:solidFill>
                <a:latin typeface="BentonSans Regular" panose="02000503000000020004" pitchFamily="2" charset="77"/>
                <a:cs typeface="Azeret Mono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FC70EBF4-B0A0-A0C8-B913-21CAA63474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094198"/>
            <a:ext cx="5038725" cy="2667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  <a:latin typeface="Azeret Mono" pitchFamily="2" charset="77"/>
                <a:cs typeface="Azeret Mono" pitchFamily="2" charset="77"/>
              </a:defRPr>
            </a:lvl1pPr>
            <a:lvl2pPr marL="457200" indent="0">
              <a:buNone/>
              <a:defRPr sz="1200">
                <a:latin typeface="Azeret Mono" pitchFamily="2" charset="77"/>
                <a:cs typeface="Azeret Mono" pitchFamily="2" charset="77"/>
              </a:defRPr>
            </a:lvl2pPr>
            <a:lvl3pPr marL="914400" indent="0">
              <a:buNone/>
              <a:defRPr sz="1200">
                <a:latin typeface="Azeret Mono" pitchFamily="2" charset="77"/>
                <a:cs typeface="Azeret Mono" pitchFamily="2" charset="77"/>
              </a:defRPr>
            </a:lvl3pPr>
            <a:lvl4pPr marL="1371600" indent="0">
              <a:buNone/>
              <a:defRPr sz="1200">
                <a:latin typeface="Azeret Mono" pitchFamily="2" charset="77"/>
                <a:cs typeface="Azeret Mono" pitchFamily="2" charset="77"/>
              </a:defRPr>
            </a:lvl4pPr>
            <a:lvl5pPr marL="1828800" indent="0">
              <a:buNone/>
              <a:defRPr sz="1200">
                <a:latin typeface="Azeret Mono" pitchFamily="2" charset="77"/>
                <a:cs typeface="Azeret Mono" pitchFamily="2" charset="77"/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4FB5-693C-1D4E-DA69-72E8D81640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76251"/>
            <a:ext cx="5181600" cy="3856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10E3E-DBB8-EC2E-AB44-A2CF2E321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76251"/>
            <a:ext cx="5181600" cy="3856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E5BAEA0F-342A-56F4-B7E0-961A03C2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214" y="184379"/>
            <a:ext cx="5632360" cy="365125"/>
          </a:xfrm>
        </p:spPr>
        <p:txBody>
          <a:bodyPr/>
          <a:lstStyle>
            <a:lvl1pPr algn="r">
              <a:defRPr>
                <a:latin typeface="Azeret Mono" pitchFamily="2" charset="77"/>
                <a:cs typeface="Azeret Mono" pitchFamily="2" charset="77"/>
              </a:defRPr>
            </a:lvl1pPr>
          </a:lstStyle>
          <a:p>
            <a:r>
              <a:rPr lang="en-US"/>
              <a:t>Short presentation 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28B4E6-5463-4B96-AC9C-37BE95F49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6606" y="6267168"/>
            <a:ext cx="533968" cy="365125"/>
          </a:xfrm>
        </p:spPr>
        <p:txBody>
          <a:bodyPr/>
          <a:lstStyle>
            <a:lvl1pPr>
              <a:defRPr b="1" i="0">
                <a:latin typeface="BentonSans Regular" panose="02000503000000020004" pitchFamily="2" charset="77"/>
              </a:defRPr>
            </a:lvl1pPr>
          </a:lstStyle>
          <a:p>
            <a:fld id="{F970BF85-9FC8-714D-B749-5DD52FAEA2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28994C8E-5F73-74AA-05D8-477889B81E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0"/>
            <a:ext cx="313805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55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8B14B-0877-80C0-5A6E-934D98673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EA35F-5555-7CBD-8DB6-6B84BC75E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7A79F-44FB-ACBF-E0A9-137DB1A3A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D67E70-AC91-F34C-A311-9C0B9DFFA0FF}" type="datetime4">
              <a:rPr lang="en-US" smtClean="0"/>
              <a:t>May 28,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0A2D5-4682-595E-8B24-80CAAA1BE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Short presentation header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6A2F5-4614-1FC2-FAE0-547E7A55B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70BF85-9FC8-714D-B749-5DD52FAEA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8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93" r:id="rId3"/>
    <p:sldLayoutId id="2147483680" r:id="rId4"/>
    <p:sldLayoutId id="2147483695" r:id="rId5"/>
    <p:sldLayoutId id="2147483703" r:id="rId6"/>
    <p:sldLayoutId id="2147483683" r:id="rId7"/>
    <p:sldLayoutId id="2147483679" r:id="rId8"/>
    <p:sldLayoutId id="2147483681" r:id="rId9"/>
    <p:sldLayoutId id="2147483682" r:id="rId10"/>
    <p:sldLayoutId id="2147483685" r:id="rId11"/>
    <p:sldLayoutId id="2147483686" r:id="rId12"/>
    <p:sldLayoutId id="2147483702" r:id="rId13"/>
    <p:sldLayoutId id="2147483701" r:id="rId14"/>
    <p:sldLayoutId id="2147483697" r:id="rId15"/>
    <p:sldLayoutId id="2147483912" r:id="rId16"/>
    <p:sldLayoutId id="2147483913" r:id="rId17"/>
    <p:sldLayoutId id="2147483700" r:id="rId18"/>
    <p:sldLayoutId id="2147483684" r:id="rId19"/>
    <p:sldLayoutId id="2147483698" r:id="rId20"/>
    <p:sldLayoutId id="2147483699" r:id="rId21"/>
    <p:sldLayoutId id="2147483902" r:id="rId2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tx1"/>
          </a:solidFill>
          <a:latin typeface="BentonSans Book" panose="02000503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BentonSans Book" panose="02000503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entonSans Book" panose="02000503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BentonSans Book" panose="02000503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BentonSans Book" panose="02000503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BentonSans Book" panose="02000503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pmgregor@iu.edu" TargetMode="External"/><Relationship Id="rId2" Type="http://schemas.openxmlformats.org/officeDocument/2006/relationships/hyperlink" Target="mailto:fischman@iu.edu" TargetMode="External"/><Relationship Id="rId1" Type="http://schemas.openxmlformats.org/officeDocument/2006/relationships/slideLayout" Target="../slideLayouts/slideLayout21.xml"/><Relationship Id="rId4" Type="http://schemas.openxmlformats.org/officeDocument/2006/relationships/hyperlink" Target="mailto:nholsapple@doe.in.u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quityliteracy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chrome-extension://efaidnbmnnnibpcajpcglclefindmkaj/https:/www.ed.gov/media/document/eir-dissemination-workbook-1-109319.pdf" TargetMode="External"/><Relationship Id="rId4" Type="http://schemas.openxmlformats.org/officeDocument/2006/relationships/hyperlink" Target="https://implementation.fpg.unc.edu/resource/guidance-for-engaging-critical-perspectives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fischman@iu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nholsapple@doe.in.us" TargetMode="External"/><Relationship Id="rId4" Type="http://schemas.openxmlformats.org/officeDocument/2006/relationships/hyperlink" Target="mailto:pmgregor@iu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DA49-AF8F-6E37-8B01-76033B970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140" y="2817496"/>
            <a:ext cx="10997912" cy="2022475"/>
          </a:xfrm>
        </p:spPr>
        <p:txBody>
          <a:bodyPr>
            <a:noAutofit/>
          </a:bodyPr>
          <a:lstStyle/>
          <a:p>
            <a:r>
              <a:rPr lang="en-US" sz="5400" dirty="0"/>
              <a:t>Dissemination Workbook </a:t>
            </a:r>
            <a:r>
              <a:rPr lang="en-US" sz="3200" dirty="0"/>
              <a:t>and</a:t>
            </a:r>
            <a:br>
              <a:rPr lang="en-US" sz="5400" dirty="0"/>
            </a:br>
            <a:r>
              <a:rPr lang="en-US" sz="5400" dirty="0"/>
              <a:t>Engaging Critical Perspectives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6595B8-2645-852B-1906-D1E3DE612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140" y="5041158"/>
            <a:ext cx="9746567" cy="773014"/>
          </a:xfrm>
        </p:spPr>
        <p:txBody>
          <a:bodyPr/>
          <a:lstStyle/>
          <a:p>
            <a:r>
              <a:rPr lang="en-US" dirty="0"/>
              <a:t>A Comparative analysis</a:t>
            </a:r>
          </a:p>
        </p:txBody>
      </p:sp>
      <p:pic>
        <p:nvPicPr>
          <p:cNvPr id="5" name="Picture 4" descr="A red and white sign with a logo">
            <a:extLst>
              <a:ext uri="{FF2B5EF4-FFF2-40B4-BE49-F238E27FC236}">
                <a16:creationId xmlns:a16="http://schemas.microsoft.com/office/drawing/2014/main" id="{7ACDB895-3ECF-55DC-E31F-24C35E608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381" y="0"/>
            <a:ext cx="1847244" cy="18472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CB938E-5407-EBCF-9786-14F42BD3BD72}"/>
              </a:ext>
            </a:extLst>
          </p:cNvPr>
          <p:cNvSpPr txBox="1"/>
          <p:nvPr/>
        </p:nvSpPr>
        <p:spPr>
          <a:xfrm>
            <a:off x="614995" y="6311788"/>
            <a:ext cx="240284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A75DC9-7395-CD70-0229-69734B4DCB5D}"/>
              </a:ext>
            </a:extLst>
          </p:cNvPr>
          <p:cNvSpPr txBox="1"/>
          <p:nvPr/>
        </p:nvSpPr>
        <p:spPr>
          <a:xfrm>
            <a:off x="545427" y="6237715"/>
            <a:ext cx="539122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Center on Education and Lifelong Learning</a:t>
            </a:r>
          </a:p>
        </p:txBody>
      </p:sp>
    </p:spTree>
    <p:extLst>
      <p:ext uri="{BB962C8B-B14F-4D97-AF65-F5344CB8AC3E}">
        <p14:creationId xmlns:p14="http://schemas.microsoft.com/office/powerpoint/2010/main" val="3372484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BB0D8-4F44-087A-AC96-BCF2BC174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7CC1B13-801A-A298-677F-E5CDCDB5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7899"/>
            <a:ext cx="5632360" cy="733885"/>
          </a:xfrm>
        </p:spPr>
        <p:txBody>
          <a:bodyPr/>
          <a:lstStyle/>
          <a:p>
            <a:r>
              <a:rPr lang="en-US" dirty="0"/>
              <a:t>Strategic Integration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72D04DA-CB64-43D0-5373-474A7B4FB9D0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38200" y="1772660"/>
            <a:ext cx="10515599" cy="477611"/>
          </a:xfrm>
        </p:spPr>
        <p:txBody>
          <a:bodyPr/>
          <a:lstStyle/>
          <a:p>
            <a:r>
              <a:rPr lang="en-US" dirty="0"/>
              <a:t>For Holistic Engagement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D4CAA28-0FB0-5B4B-4FDC-DE06498544B3}"/>
              </a:ext>
            </a:extLst>
          </p:cNvPr>
          <p:cNvSpPr txBox="1">
            <a:spLocks/>
          </p:cNvSpPr>
          <p:nvPr/>
        </p:nvSpPr>
        <p:spPr>
          <a:xfrm>
            <a:off x="1103561" y="2248893"/>
            <a:ext cx="5145517" cy="6021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BentonSans Regular" panose="0200050300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Context for Implementation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5BEBF-8575-4655-3FA5-FE041821D323}"/>
              </a:ext>
            </a:extLst>
          </p:cNvPr>
          <p:cNvSpPr txBox="1">
            <a:spLocks/>
          </p:cNvSpPr>
          <p:nvPr/>
        </p:nvSpPr>
        <p:spPr>
          <a:xfrm>
            <a:off x="1103561" y="2955032"/>
            <a:ext cx="4732762" cy="3205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/>
              <a:t>Do ECP Steps 1 &amp; 2 to find gaps in demographic and issue-based expert voices</a:t>
            </a:r>
          </a:p>
          <a:p>
            <a:pPr>
              <a:lnSpc>
                <a:spcPct val="110000"/>
              </a:lnSpc>
            </a:pPr>
            <a:r>
              <a:rPr lang="en-US" dirty="0"/>
              <a:t>Ensures intervention-context fit before scaling or dissemination begins</a:t>
            </a:r>
          </a:p>
          <a:p>
            <a:pPr>
              <a:lnSpc>
                <a:spcPct val="110000"/>
              </a:lnSpc>
            </a:pPr>
            <a:r>
              <a:rPr lang="en-US" i="1" dirty="0"/>
              <a:t>Then</a:t>
            </a:r>
            <a:r>
              <a:rPr lang="en-US" dirty="0"/>
              <a:t> go through DW Step 1</a:t>
            </a:r>
            <a:endParaRPr lang="en-US" i="1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A7D6ED2-733C-3CC2-3B98-48D8D40810D3}"/>
              </a:ext>
            </a:extLst>
          </p:cNvPr>
          <p:cNvSpPr txBox="1">
            <a:spLocks/>
          </p:cNvSpPr>
          <p:nvPr/>
        </p:nvSpPr>
        <p:spPr>
          <a:xfrm>
            <a:off x="6470560" y="2248893"/>
            <a:ext cx="5062678" cy="6021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BentonSans Regular" panose="0200050300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Deep Engagement for Program Fidelity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C66BB6-1BAF-EBCA-4097-EE4CFA5AEE74}"/>
              </a:ext>
            </a:extLst>
          </p:cNvPr>
          <p:cNvSpPr txBox="1">
            <a:spLocks/>
          </p:cNvSpPr>
          <p:nvPr/>
        </p:nvSpPr>
        <p:spPr>
          <a:xfrm>
            <a:off x="6470560" y="2955032"/>
            <a:ext cx="4974183" cy="264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/>
              <a:t>ECP Step 3   - invite critical perspectives of your core assumptions</a:t>
            </a:r>
          </a:p>
          <a:p>
            <a:pPr>
              <a:lnSpc>
                <a:spcPct val="110000"/>
              </a:lnSpc>
            </a:pPr>
            <a:r>
              <a:rPr lang="en-US" dirty="0"/>
              <a:t>Ensures intervention is viable in your community context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53DF42-77F6-15FC-FD3F-EB63A3C3D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0465" y="2413093"/>
            <a:ext cx="0" cy="3437101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621F4D-C64F-A32C-B5AE-04EE1918A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59821" y="2413093"/>
            <a:ext cx="0" cy="3358442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53B4D3E-2049-99F3-8121-625B2A68D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518726"/>
              </p:ext>
            </p:extLst>
          </p:nvPr>
        </p:nvGraphicFramePr>
        <p:xfrm>
          <a:off x="1017637" y="2161316"/>
          <a:ext cx="10515601" cy="3999247"/>
        </p:xfrm>
        <a:graphic>
          <a:graphicData uri="http://schemas.openxmlformats.org/drawingml/2006/table">
            <a:tbl>
              <a:tblPr firstRow="1" firstCol="1"/>
              <a:tblGrid>
                <a:gridCol w="5058650">
                  <a:extLst>
                    <a:ext uri="{9D8B030D-6E8A-4147-A177-3AD203B41FA5}">
                      <a16:colId xmlns:a16="http://schemas.microsoft.com/office/drawing/2014/main" val="2928165231"/>
                    </a:ext>
                  </a:extLst>
                </a:gridCol>
                <a:gridCol w="5456951">
                  <a:extLst>
                    <a:ext uri="{9D8B030D-6E8A-4147-A177-3AD203B41FA5}">
                      <a16:colId xmlns:a16="http://schemas.microsoft.com/office/drawing/2014/main" val="3270146697"/>
                    </a:ext>
                  </a:extLst>
                </a:gridCol>
              </a:tblGrid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DW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Technical Dissemination Progression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ECP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Equity-Centered Engagement Progression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438317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1: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Develop Dissemination Goals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1: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Identify (What perspectives are needed?)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033358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2: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Stakeholder Analysis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2: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Map Level of Engagement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189294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3: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Brand Value Proposition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3: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Analyze (Barriers and facilitators)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790367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4:</a:t>
                      </a:r>
                      <a:r>
                        <a:rPr lang="en-US" sz="1700" b="0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Content Development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4: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Plan (Action items and responsibility)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801491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5:</a:t>
                      </a:r>
                      <a:r>
                        <a:rPr lang="en-US" sz="1700" b="0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Dissemination Channels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58911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6:</a:t>
                      </a:r>
                      <a:r>
                        <a:rPr lang="en-US" sz="1700" b="0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Content Calendar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312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5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B6148-86F1-9A48-5E15-F647BCE19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443B7FF-B6C4-E006-4A1E-21FC3E297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7899"/>
            <a:ext cx="5632360" cy="733885"/>
          </a:xfrm>
        </p:spPr>
        <p:txBody>
          <a:bodyPr/>
          <a:lstStyle/>
          <a:p>
            <a:r>
              <a:rPr lang="en-US" dirty="0"/>
              <a:t>Strategic Integration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8451C0-6D91-13F2-FD47-09F42F005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Short presentation header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848F18-FBBF-855F-A119-FDB6976FBF6B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38200" y="1772660"/>
            <a:ext cx="10515599" cy="477611"/>
          </a:xfrm>
        </p:spPr>
        <p:txBody>
          <a:bodyPr/>
          <a:lstStyle/>
          <a:p>
            <a:r>
              <a:rPr lang="en-US" dirty="0"/>
              <a:t>For Holistic Engagement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D2907F7-3049-C4E5-BFEE-CC7CACCE12C4}"/>
              </a:ext>
            </a:extLst>
          </p:cNvPr>
          <p:cNvSpPr txBox="1">
            <a:spLocks/>
          </p:cNvSpPr>
          <p:nvPr/>
        </p:nvSpPr>
        <p:spPr>
          <a:xfrm>
            <a:off x="1103561" y="2248893"/>
            <a:ext cx="5145517" cy="6021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BentonSans Regular" panose="0200050300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Align and Frame Our Values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C42BD08-9E87-DBDC-97BE-BB61373C19CF}"/>
              </a:ext>
            </a:extLst>
          </p:cNvPr>
          <p:cNvSpPr txBox="1">
            <a:spLocks/>
          </p:cNvSpPr>
          <p:nvPr/>
        </p:nvSpPr>
        <p:spPr>
          <a:xfrm>
            <a:off x="1103561" y="2955032"/>
            <a:ext cx="4732762" cy="3205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/>
              <a:t>Do DW Step 3 (brand value proposition) </a:t>
            </a:r>
          </a:p>
          <a:p>
            <a:pPr>
              <a:lnSpc>
                <a:spcPct val="110000"/>
              </a:lnSpc>
            </a:pPr>
            <a:r>
              <a:rPr lang="en-US" dirty="0"/>
              <a:t>Translate their “pains” and “gains” into the core message of the project</a:t>
            </a:r>
          </a:p>
          <a:p>
            <a:pPr>
              <a:lnSpc>
                <a:spcPct val="110000"/>
              </a:lnSpc>
            </a:pPr>
            <a:r>
              <a:rPr lang="en-US" dirty="0"/>
              <a:t>Ensures community-validated equity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FD30B3D-8A98-BD8F-BEB5-1F0E0DD818FF}"/>
              </a:ext>
            </a:extLst>
          </p:cNvPr>
          <p:cNvSpPr txBox="1">
            <a:spLocks/>
          </p:cNvSpPr>
          <p:nvPr/>
        </p:nvSpPr>
        <p:spPr>
          <a:xfrm>
            <a:off x="6470560" y="2248893"/>
            <a:ext cx="5062678" cy="6021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BentonSans Regular" panose="0200050300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Systematic Scaling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1B66C2B-6B34-B60D-B91D-03426263245D}"/>
              </a:ext>
            </a:extLst>
          </p:cNvPr>
          <p:cNvSpPr txBox="1">
            <a:spLocks/>
          </p:cNvSpPr>
          <p:nvPr/>
        </p:nvSpPr>
        <p:spPr>
          <a:xfrm>
            <a:off x="6470560" y="2955032"/>
            <a:ext cx="4974183" cy="264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/>
              <a:t>Do DW Step 4, 5 &amp; 6</a:t>
            </a:r>
          </a:p>
          <a:p>
            <a:pPr>
              <a:lnSpc>
                <a:spcPct val="110000"/>
              </a:lnSpc>
            </a:pPr>
            <a:r>
              <a:rPr lang="en-US" dirty="0"/>
              <a:t>Once message and dissemination goals are developed, move to content calendar and various channels</a:t>
            </a:r>
          </a:p>
          <a:p>
            <a:pPr>
              <a:lnSpc>
                <a:spcPct val="110000"/>
              </a:lnSpc>
            </a:pPr>
            <a:r>
              <a:rPr lang="en-US" dirty="0"/>
              <a:t>Complete the ECP Step 4 (engagement plan)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636594-D934-947E-75BA-9DAB4EC32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0465" y="2413093"/>
            <a:ext cx="0" cy="3437101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B5E043-9BAE-B14A-1C04-8526F00AB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59821" y="2413093"/>
            <a:ext cx="0" cy="3358442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56183C-F9F9-37ED-29AE-5D5C085176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243579"/>
              </p:ext>
            </p:extLst>
          </p:nvPr>
        </p:nvGraphicFramePr>
        <p:xfrm>
          <a:off x="927917" y="2178656"/>
          <a:ext cx="10515601" cy="3999247"/>
        </p:xfrm>
        <a:graphic>
          <a:graphicData uri="http://schemas.openxmlformats.org/drawingml/2006/table">
            <a:tbl>
              <a:tblPr firstRow="1" firstCol="1"/>
              <a:tblGrid>
                <a:gridCol w="5058650">
                  <a:extLst>
                    <a:ext uri="{9D8B030D-6E8A-4147-A177-3AD203B41FA5}">
                      <a16:colId xmlns:a16="http://schemas.microsoft.com/office/drawing/2014/main" val="2928165231"/>
                    </a:ext>
                  </a:extLst>
                </a:gridCol>
                <a:gridCol w="5456951">
                  <a:extLst>
                    <a:ext uri="{9D8B030D-6E8A-4147-A177-3AD203B41FA5}">
                      <a16:colId xmlns:a16="http://schemas.microsoft.com/office/drawing/2014/main" val="3270146697"/>
                    </a:ext>
                  </a:extLst>
                </a:gridCol>
              </a:tblGrid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DW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Technical Dissemination Progression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ECP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Equity-Centered Engagement Progression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438317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1: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Develop Dissemination Goals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1: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Identify (What perspectives are needed?)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033358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2: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Stakeholder Analysis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2: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Map Level of Engagement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189294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3: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Brand Value Proposition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3: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Analyze (Barriers and facilitators)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790367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4:</a:t>
                      </a:r>
                      <a:r>
                        <a:rPr lang="en-US" sz="1700" b="0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Content Development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4: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Plan (Action items and responsibility)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801491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5:</a:t>
                      </a:r>
                      <a:r>
                        <a:rPr lang="en-US" sz="1700" b="0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Dissemination Channels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58911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6:</a:t>
                      </a:r>
                      <a:r>
                        <a:rPr lang="en-US" sz="1700" b="0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Content Calendar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312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613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5E85FD-7200-0034-1ABF-7BAA6E112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768026"/>
              </p:ext>
            </p:extLst>
          </p:nvPr>
        </p:nvGraphicFramePr>
        <p:xfrm>
          <a:off x="3192905" y="286734"/>
          <a:ext cx="5062925" cy="6284531"/>
        </p:xfrm>
        <a:graphic>
          <a:graphicData uri="http://schemas.openxmlformats.org/drawingml/2006/table">
            <a:tbl>
              <a:tblPr firstRow="1" firstCol="1"/>
              <a:tblGrid>
                <a:gridCol w="5062925">
                  <a:extLst>
                    <a:ext uri="{9D8B030D-6E8A-4147-A177-3AD203B41FA5}">
                      <a16:colId xmlns:a16="http://schemas.microsoft.com/office/drawing/2014/main" val="2928165231"/>
                    </a:ext>
                  </a:extLst>
                </a:gridCol>
              </a:tblGrid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8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Engagement and Dissemination Progression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438317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ECP Step 1:</a:t>
                      </a:r>
                      <a:r>
                        <a:rPr lang="en-US" sz="16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Identify (What perspectives are needed?)</a:t>
                      </a: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033358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B3E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ECP Step 2: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B3E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Map Level of Engagement</a:t>
                      </a: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189294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B3E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DW Step 2: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B3E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Stakeholder Analysis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B3E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790367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B3E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DW Step 1: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B3E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Develop Dissemination Goals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B3E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801491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6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ECP Step 3:</a:t>
                      </a:r>
                      <a:r>
                        <a:rPr lang="en-US" sz="16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Analyze (Barriers and facilitators)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58911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B3E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DW Step 3: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B3E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Brand Value Proposition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B3E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864862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6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DW Step 4:</a:t>
                      </a:r>
                      <a:r>
                        <a:rPr lang="en-US" sz="16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Content Development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37647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6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DW Step 5:</a:t>
                      </a:r>
                      <a:r>
                        <a:rPr lang="en-US" sz="16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Dissemination Channels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050658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B3E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DW Step 6: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B3E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Content Calendar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172342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B3E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ECP Step 4: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B3E50"/>
                          </a:solidFill>
                          <a:effectLst/>
                          <a:uLnTx/>
                          <a:uFillTx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Plan (Action items and responsibility)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172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19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189BC-3B03-B34C-533F-93C46184E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82887A1-3AC6-206E-0A65-9D6318ED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Primary Benefits to Tandem Use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34C297-129A-5496-F4AC-87583EE61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5279"/>
            <a:ext cx="3561389" cy="3014383"/>
          </a:xfrm>
        </p:spPr>
        <p:txBody>
          <a:bodyPr>
            <a:normAutofit/>
          </a:bodyPr>
          <a:lstStyle/>
          <a:p>
            <a:r>
              <a:rPr lang="en-US" dirty="0"/>
              <a:t>Access deep community perspectives before scaling</a:t>
            </a:r>
          </a:p>
          <a:p>
            <a:r>
              <a:rPr lang="en-US" dirty="0"/>
              <a:t>Responsive to local needs</a:t>
            </a:r>
          </a:p>
          <a:p>
            <a:r>
              <a:rPr lang="en-US" dirty="0"/>
              <a:t>Increases fidelity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D983F4-FB2F-5AF2-188A-43E12034318B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4481979" y="3175279"/>
            <a:ext cx="3561388" cy="3014383"/>
          </a:xfrm>
        </p:spPr>
        <p:txBody>
          <a:bodyPr/>
          <a:lstStyle/>
          <a:p>
            <a:r>
              <a:rPr lang="en-US" dirty="0"/>
              <a:t>Structured engagement OVER symbolic participation prevents tokenism</a:t>
            </a:r>
          </a:p>
          <a:p>
            <a:r>
              <a:rPr lang="en-US" dirty="0"/>
              <a:t>Recommend Equity Literacy Frameworks as well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34073-6B3D-E0CD-5636-80BF09B1E3FD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119030" y="3175279"/>
            <a:ext cx="3238684" cy="3014383"/>
          </a:xfrm>
        </p:spPr>
        <p:txBody>
          <a:bodyPr>
            <a:normAutofit/>
          </a:bodyPr>
          <a:lstStyle/>
          <a:p>
            <a:r>
              <a:rPr lang="en-US" dirty="0"/>
              <a:t>High-reach dissemination (guided by DW)</a:t>
            </a:r>
          </a:p>
          <a:p>
            <a:r>
              <a:rPr lang="en-US" dirty="0"/>
              <a:t>Deep-rooted community advocacy (ECP)</a:t>
            </a:r>
          </a:p>
          <a:p>
            <a:r>
              <a:rPr lang="en-US" dirty="0"/>
              <a:t>Can protect intervention during leadership or funding shifts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9A70C88-CE7C-9310-2C46-FDA89AC0A83B}"/>
              </a:ext>
            </a:extLst>
          </p:cNvPr>
          <p:cNvSpPr txBox="1">
            <a:spLocks/>
          </p:cNvSpPr>
          <p:nvPr/>
        </p:nvSpPr>
        <p:spPr>
          <a:xfrm>
            <a:off x="840901" y="2311121"/>
            <a:ext cx="3238684" cy="651215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  <a:latin typeface="+mn-lt"/>
                <a:cs typeface="Azeret Mono SemiBold" pitchFamily="2" charset="77"/>
              </a:rPr>
              <a:t>Stronger Intervention-Context Fit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884DB4A-76A5-9B68-38E8-0E665117D886}"/>
              </a:ext>
            </a:extLst>
          </p:cNvPr>
          <p:cNvSpPr txBox="1">
            <a:spLocks/>
          </p:cNvSpPr>
          <p:nvPr/>
        </p:nvSpPr>
        <p:spPr>
          <a:xfrm>
            <a:off x="4486144" y="2311121"/>
            <a:ext cx="3238684" cy="651215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  <a:latin typeface="+mn-lt"/>
                <a:cs typeface="Azeret Mono SemiBold" pitchFamily="2" charset="77"/>
              </a:rPr>
              <a:t>Operationalized Equity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68FADF6-E2F0-6AE6-EB20-6E8C62C4AC4D}"/>
              </a:ext>
            </a:extLst>
          </p:cNvPr>
          <p:cNvSpPr txBox="1">
            <a:spLocks/>
          </p:cNvSpPr>
          <p:nvPr/>
        </p:nvSpPr>
        <p:spPr>
          <a:xfrm>
            <a:off x="8119030" y="2311121"/>
            <a:ext cx="3238684" cy="651215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  <a:latin typeface="+mn-lt"/>
                <a:cs typeface="Azeret Mono SemiBold" pitchFamily="2" charset="77"/>
              </a:rPr>
              <a:t>Sustained Success</a:t>
            </a:r>
          </a:p>
        </p:txBody>
      </p:sp>
    </p:spTree>
    <p:extLst>
      <p:ext uri="{BB962C8B-B14F-4D97-AF65-F5344CB8AC3E}">
        <p14:creationId xmlns:p14="http://schemas.microsoft.com/office/powerpoint/2010/main" val="1286345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0B437D-2D30-F92C-0CA8-A3E012290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CB3C7F-D95E-6C23-99FD-5CA51DC1DA90}"/>
              </a:ext>
            </a:extLst>
          </p:cNvPr>
          <p:cNvSpPr txBox="1">
            <a:spLocks/>
          </p:cNvSpPr>
          <p:nvPr/>
        </p:nvSpPr>
        <p:spPr>
          <a:xfrm>
            <a:off x="6398946" y="2583788"/>
            <a:ext cx="4083996" cy="9877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+mn-lt"/>
              </a:rPr>
              <a:t>Dr. Lucy Fischman</a:t>
            </a:r>
            <a:endParaRPr lang="en-US" sz="2000" dirty="0">
              <a:latin typeface="+mn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hlinkClick r:id="rId2"/>
              </a:rPr>
              <a:t>fischman@iu.edu</a:t>
            </a:r>
            <a:endParaRPr lang="en-US" sz="2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Dr. Pennie Gregory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hlinkClick r:id="rId3"/>
              </a:rPr>
              <a:t>pmgregor@iu.edu</a:t>
            </a:r>
            <a:r>
              <a:rPr lang="en-US" sz="2000" dirty="0"/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Dr. Nancy Holsapple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hlinkClick r:id="rId4"/>
              </a:rPr>
              <a:t>nholsapple@doe.in.us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6146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DE39E-B2ED-2623-4E5D-2804E0640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A57CD2C-DD38-69BA-1D91-211CF765E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7899"/>
            <a:ext cx="5632360" cy="733885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A7DC83-578E-5161-14F1-46EB9942AEFA}"/>
              </a:ext>
            </a:extLst>
          </p:cNvPr>
          <p:cNvSpPr txBox="1">
            <a:spLocks/>
          </p:cNvSpPr>
          <p:nvPr/>
        </p:nvSpPr>
        <p:spPr>
          <a:xfrm>
            <a:off x="1103561" y="2955032"/>
            <a:ext cx="4732762" cy="3205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A88E58-0691-5BD9-FF8C-097F52E5E6C0}"/>
              </a:ext>
            </a:extLst>
          </p:cNvPr>
          <p:cNvSpPr txBox="1">
            <a:spLocks/>
          </p:cNvSpPr>
          <p:nvPr/>
        </p:nvSpPr>
        <p:spPr>
          <a:xfrm>
            <a:off x="1121817" y="2413093"/>
            <a:ext cx="10341312" cy="264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9913" indent="-569913">
              <a:lnSpc>
                <a:spcPct val="110000"/>
              </a:lnSpc>
              <a:buNone/>
            </a:pPr>
            <a:r>
              <a:rPr lang="en-US" dirty="0"/>
              <a:t>Equity Literacy Institute. (28 May, 2026). </a:t>
            </a:r>
            <a:r>
              <a:rPr lang="en-US" dirty="0">
                <a:hlinkClick r:id="rId3"/>
              </a:rPr>
              <a:t>https://www.equityliteracy.org/</a:t>
            </a:r>
            <a:r>
              <a:rPr lang="en-US" dirty="0"/>
              <a:t> </a:t>
            </a:r>
          </a:p>
          <a:p>
            <a:pPr marL="569913" indent="-569913">
              <a:lnSpc>
                <a:spcPct val="110000"/>
              </a:lnSpc>
              <a:buNone/>
            </a:pPr>
            <a:r>
              <a:rPr lang="en-US" dirty="0"/>
              <a:t>Farmer, S., &amp; Perkins, Y. (2023). Engaging Critical Perspectives. </a:t>
            </a:r>
            <a:r>
              <a:rPr lang="en-US" i="1" dirty="0"/>
              <a:t>State Implementation and Scaling-up of Evidence-based Practices Center</a:t>
            </a:r>
            <a:r>
              <a:rPr lang="en-US" dirty="0"/>
              <a:t>. </a:t>
            </a:r>
            <a:r>
              <a:rPr lang="en-US" dirty="0">
                <a:hlinkClick r:id="rId4"/>
              </a:rPr>
              <a:t>https://implementation.fpg.unc.edu/resource/guidance-for-engaging-critical-perspectives/</a:t>
            </a:r>
            <a:r>
              <a:rPr lang="en-US" dirty="0"/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US Dept of Education. (20__).</a:t>
            </a:r>
            <a:r>
              <a:rPr lang="en-US" dirty="0">
                <a:hlinkClick r:id="rId5"/>
              </a:rPr>
              <a:t> EIR Dissemination Workbook and Plan Template.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467B3A-E1F3-CBBA-2534-3B2A10AE6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0465" y="2413093"/>
            <a:ext cx="0" cy="3437101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118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3AAC25-F00E-F940-2143-41EC39416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48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D756E-0662-A5B0-C8A2-E275E0D0A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13BD8-7A2F-D733-2608-E29C3A835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Connect!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5B617-E117-1836-4810-72C2E09A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6637" y="2062164"/>
            <a:ext cx="9888175" cy="703522"/>
          </a:xfrm>
        </p:spPr>
        <p:txBody>
          <a:bodyPr>
            <a:normAutofit/>
          </a:bodyPr>
          <a:lstStyle/>
          <a:p>
            <a:r>
              <a:rPr lang="en-US" sz="4000" dirty="0"/>
              <a:t>Rose, Thorn, Bud – Summer Edition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989B58-D748-6ED7-1E53-4418C9E74E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2456" y="2981807"/>
            <a:ext cx="8447087" cy="1828799"/>
          </a:xfrm>
        </p:spPr>
        <p:txBody>
          <a:bodyPr>
            <a:normAutofit/>
          </a:bodyPr>
          <a:lstStyle/>
          <a:p>
            <a:r>
              <a:rPr lang="en-US" dirty="0"/>
              <a:t>Rose – The highlight of your week</a:t>
            </a:r>
          </a:p>
          <a:p>
            <a:r>
              <a:rPr lang="en-US" dirty="0"/>
              <a:t>Thorn – A challenge you’re facing</a:t>
            </a:r>
          </a:p>
          <a:p>
            <a:r>
              <a:rPr lang="en-US" dirty="0"/>
              <a:t>Bud – What is something you’re looking forward to this summer?</a:t>
            </a:r>
          </a:p>
        </p:txBody>
      </p:sp>
    </p:spTree>
    <p:extLst>
      <p:ext uri="{BB962C8B-B14F-4D97-AF65-F5344CB8AC3E}">
        <p14:creationId xmlns:p14="http://schemas.microsoft.com/office/powerpoint/2010/main" val="1060961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4E359-976E-BBC1-872A-3718F8E21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53" y="1675769"/>
            <a:ext cx="11389693" cy="4383387"/>
          </a:xfrm>
          <a:prstGeom prst="rect">
            <a:avLst/>
          </a:prstGeom>
        </p:spPr>
      </p:pic>
      <p:sp>
        <p:nvSpPr>
          <p:cNvPr id="4" name="Title 10">
            <a:extLst>
              <a:ext uri="{FF2B5EF4-FFF2-40B4-BE49-F238E27FC236}">
                <a16:creationId xmlns:a16="http://schemas.microsoft.com/office/drawing/2014/main" id="{C1F36135-931F-9385-EA6B-D8D7DE6771D0}"/>
              </a:ext>
            </a:extLst>
          </p:cNvPr>
          <p:cNvSpPr txBox="1">
            <a:spLocks/>
          </p:cNvSpPr>
          <p:nvPr/>
        </p:nvSpPr>
        <p:spPr>
          <a:xfrm>
            <a:off x="401153" y="630385"/>
            <a:ext cx="9803004" cy="7338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1" kern="1200" cap="all" baseline="0">
                <a:solidFill>
                  <a:schemeClr val="tx2"/>
                </a:solidFill>
                <a:latin typeface="BentonSans Black" panose="02000503000000020004" pitchFamily="2" charset="77"/>
                <a:ea typeface="+mj-ea"/>
                <a:cs typeface="+mj-cs"/>
              </a:defRPr>
            </a:lvl1pPr>
          </a:lstStyle>
          <a:p>
            <a:r>
              <a:rPr lang="en-US" sz="2800" dirty="0"/>
              <a:t>Indiana Institute on Disability and Community</a:t>
            </a:r>
          </a:p>
        </p:txBody>
      </p:sp>
    </p:spTree>
    <p:extLst>
      <p:ext uri="{BB962C8B-B14F-4D97-AF65-F5344CB8AC3E}">
        <p14:creationId xmlns:p14="http://schemas.microsoft.com/office/powerpoint/2010/main" val="2614373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964FE88-621A-F229-F6FA-292C3D123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4108"/>
            <a:ext cx="5632360" cy="733885"/>
          </a:xfrm>
        </p:spPr>
        <p:txBody>
          <a:bodyPr/>
          <a:lstStyle/>
          <a:p>
            <a:r>
              <a:rPr lang="en-US" dirty="0"/>
              <a:t>Indiana SPDG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C2F8DFD5-99B1-4202-69BA-7703CB6952D9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38199" y="2177181"/>
            <a:ext cx="5810957" cy="477611"/>
          </a:xfrm>
        </p:spPr>
        <p:txBody>
          <a:bodyPr/>
          <a:lstStyle/>
          <a:p>
            <a:r>
              <a:rPr lang="en-US" dirty="0"/>
              <a:t>Grant Activities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DC8BDE-DEFC-019F-7D11-78C78434BEDD}"/>
              </a:ext>
            </a:extLst>
          </p:cNvPr>
          <p:cNvSpPr txBox="1">
            <a:spLocks/>
          </p:cNvSpPr>
          <p:nvPr/>
        </p:nvSpPr>
        <p:spPr>
          <a:xfrm>
            <a:off x="838199" y="2776251"/>
            <a:ext cx="6742471" cy="38560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/>
              <a:t>CELL School Leadership Initiative </a:t>
            </a:r>
            <a:r>
              <a:rPr lang="en-US" sz="2000" dirty="0"/>
              <a:t>– two-year program for school building administrators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ASELI Team </a:t>
            </a:r>
            <a:r>
              <a:rPr lang="en-US" sz="2000" dirty="0"/>
              <a:t>– one-year program for </a:t>
            </a:r>
            <a:r>
              <a:rPr lang="en-US" sz="2000" dirty="0" err="1"/>
              <a:t>teacher+principal</a:t>
            </a:r>
            <a:r>
              <a:rPr lang="en-US" sz="2000" dirty="0"/>
              <a:t> partners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Director of Exceptional Needs </a:t>
            </a:r>
            <a:r>
              <a:rPr lang="en-US" sz="2000" dirty="0"/>
              <a:t>– building capacity in the state with tuition-free coursework to qualify for director license exam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Family Engagement Resources </a:t>
            </a:r>
            <a:r>
              <a:rPr lang="en-US" sz="2000" dirty="0"/>
              <a:t>– person-centered IEPs and support to develop SEPACs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B1BB783-38BB-39DD-13D5-C5D2137F8A2C}"/>
              </a:ext>
            </a:extLst>
          </p:cNvPr>
          <p:cNvSpPr txBox="1">
            <a:spLocks/>
          </p:cNvSpPr>
          <p:nvPr/>
        </p:nvSpPr>
        <p:spPr>
          <a:xfrm>
            <a:off x="7860487" y="2776251"/>
            <a:ext cx="4083996" cy="9877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+mn-lt"/>
              </a:rPr>
              <a:t>Dr. Lucy Fischman</a:t>
            </a:r>
            <a:endParaRPr lang="en-US" sz="2000" dirty="0">
              <a:latin typeface="+mn-l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hlinkClick r:id="rId3"/>
              </a:rPr>
              <a:t>fischman@iu.edu</a:t>
            </a:r>
            <a:endParaRPr lang="en-US" sz="2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Dr. Pennie Gregory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hlinkClick r:id="rId4"/>
              </a:rPr>
              <a:t>pmgregor@iu.edu</a:t>
            </a:r>
            <a:r>
              <a:rPr lang="en-US" sz="2000" dirty="0"/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Dr. Nancy Holsapple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hlinkClick r:id="rId5"/>
              </a:rPr>
              <a:t>nholsapple@doe.in.us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01858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9152-B1BE-2E76-A2AA-469189091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51673"/>
            <a:ext cx="3977539" cy="16778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Agenda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5F2F6C-818B-6101-7A15-C0FC37161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433" y="1733797"/>
            <a:ext cx="912812" cy="512692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2800" b="1">
                <a:solidFill>
                  <a:schemeClr val="accent1"/>
                </a:solidFill>
                <a:latin typeface="Azeret Mono" pitchFamily="2" charset="77"/>
                <a:cs typeface="Azeret Mono" pitchFamily="2" charset="77"/>
              </a:rPr>
              <a:t>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C9F170-0934-30DD-2F36-C04D612AEE0A}"/>
              </a:ext>
            </a:extLst>
          </p:cNvPr>
          <p:cNvSpPr txBox="1"/>
          <p:nvPr/>
        </p:nvSpPr>
        <p:spPr>
          <a:xfrm>
            <a:off x="6649157" y="1770858"/>
            <a:ext cx="4825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n-lt"/>
                <a:cs typeface="Azeret Mono" pitchFamily="2" charset="77"/>
              </a:rPr>
              <a:t>Tool Purpose and Process</a:t>
            </a:r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BEC6DB8-55EE-33A0-1827-E10D57DE8252}"/>
              </a:ext>
            </a:extLst>
          </p:cNvPr>
          <p:cNvSpPr txBox="1">
            <a:spLocks/>
          </p:cNvSpPr>
          <p:nvPr/>
        </p:nvSpPr>
        <p:spPr>
          <a:xfrm>
            <a:off x="5544433" y="2515927"/>
            <a:ext cx="912812" cy="51269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>
                <a:solidFill>
                  <a:schemeClr val="accent1"/>
                </a:solidFill>
                <a:latin typeface="Azeret Mono" pitchFamily="2" charset="77"/>
                <a:cs typeface="Azeret Mono" pitchFamily="2" charset="77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418ED1-FDFC-9E2B-DFC6-12DD415B7E41}"/>
              </a:ext>
            </a:extLst>
          </p:cNvPr>
          <p:cNvSpPr txBox="1"/>
          <p:nvPr/>
        </p:nvSpPr>
        <p:spPr>
          <a:xfrm>
            <a:off x="6649156" y="2587605"/>
            <a:ext cx="4825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n-lt"/>
                <a:cs typeface="Azeret Mono" pitchFamily="2" charset="77"/>
              </a:rPr>
              <a:t>Similarities &amp; Differences</a:t>
            </a:r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C9A93D26-5EFD-928A-BB00-BA3E42EFB203}"/>
              </a:ext>
            </a:extLst>
          </p:cNvPr>
          <p:cNvSpPr txBox="1">
            <a:spLocks/>
          </p:cNvSpPr>
          <p:nvPr/>
        </p:nvSpPr>
        <p:spPr>
          <a:xfrm>
            <a:off x="5544433" y="3281125"/>
            <a:ext cx="912812" cy="51269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>
                <a:solidFill>
                  <a:schemeClr val="accent1"/>
                </a:solidFill>
                <a:latin typeface="Azeret Mono" pitchFamily="2" charset="77"/>
                <a:cs typeface="Azeret Mono" pitchFamily="2" charset="77"/>
              </a:rPr>
              <a:t>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FA98F5-DFAB-FC2E-A9DD-9FCCA69B808E}"/>
              </a:ext>
            </a:extLst>
          </p:cNvPr>
          <p:cNvSpPr txBox="1"/>
          <p:nvPr/>
        </p:nvSpPr>
        <p:spPr>
          <a:xfrm>
            <a:off x="6649157" y="3335494"/>
            <a:ext cx="4825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Strategic Integration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3A9E5903-5271-05FB-801A-3807A3DC4B42}"/>
              </a:ext>
            </a:extLst>
          </p:cNvPr>
          <p:cNvSpPr txBox="1">
            <a:spLocks/>
          </p:cNvSpPr>
          <p:nvPr/>
        </p:nvSpPr>
        <p:spPr>
          <a:xfrm>
            <a:off x="5544433" y="4035035"/>
            <a:ext cx="912812" cy="51269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>
                <a:solidFill>
                  <a:schemeClr val="accent1"/>
                </a:solidFill>
                <a:latin typeface="Azeret Mono" pitchFamily="2" charset="77"/>
                <a:cs typeface="Azeret Mono" pitchFamily="2" charset="77"/>
              </a:rPr>
              <a:t>04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6CA934-94F7-73A6-A241-42C13BF1E871}"/>
              </a:ext>
            </a:extLst>
          </p:cNvPr>
          <p:cNvSpPr txBox="1"/>
          <p:nvPr/>
        </p:nvSpPr>
        <p:spPr>
          <a:xfrm>
            <a:off x="6649157" y="4098058"/>
            <a:ext cx="4825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cs typeface="Azeret Mono" pitchFamily="2" charset="77"/>
              </a:rPr>
              <a:t>Benefits of Using Both Tools</a:t>
            </a:r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9C4ABB57-490B-6A60-AC99-5184AE0AD0EB}"/>
              </a:ext>
            </a:extLst>
          </p:cNvPr>
          <p:cNvSpPr txBox="1">
            <a:spLocks/>
          </p:cNvSpPr>
          <p:nvPr/>
        </p:nvSpPr>
        <p:spPr>
          <a:xfrm>
            <a:off x="5544433" y="4794587"/>
            <a:ext cx="912812" cy="51269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>
                <a:solidFill>
                  <a:schemeClr val="accent1"/>
                </a:solidFill>
                <a:latin typeface="Azeret Mono" pitchFamily="2" charset="77"/>
                <a:cs typeface="Azeret Mono" pitchFamily="2" charset="77"/>
              </a:rPr>
              <a:t>05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6E484C-BC46-34B1-0870-28ADAF17049D}"/>
              </a:ext>
            </a:extLst>
          </p:cNvPr>
          <p:cNvSpPr txBox="1"/>
          <p:nvPr/>
        </p:nvSpPr>
        <p:spPr>
          <a:xfrm>
            <a:off x="6649155" y="4866267"/>
            <a:ext cx="4825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n-lt"/>
                <a:cs typeface="Azeret Mono" pitchFamily="2" charset="77"/>
              </a:rPr>
              <a:t>Questions and Comments?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257BD0-D7CB-9E3C-99F5-AC1D0791D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650089" y="2369920"/>
            <a:ext cx="4549423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E4AA40-8932-2904-9FF7-01FA2FE9A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650089" y="3129474"/>
            <a:ext cx="4549423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4F964EE-B659-9A61-4479-4A31D3B89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650089" y="3889028"/>
            <a:ext cx="4549423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F0277C-E679-464A-243E-F9324872D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650089" y="4648582"/>
            <a:ext cx="4549423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Picture 10" descr="A black text on a white background">
            <a:extLst>
              <a:ext uri="{FF2B5EF4-FFF2-40B4-BE49-F238E27FC236}">
                <a16:creationId xmlns:a16="http://schemas.microsoft.com/office/drawing/2014/main" id="{E4096A2C-E1B4-184D-9CAC-010F42F5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7" y="7287"/>
            <a:ext cx="313805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4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BC95B76-C143-F2DF-DCBA-10D5025A4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Purpose</a:t>
            </a:r>
            <a:endParaRPr lang="en-US" b="1" dirty="0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2557BCB-47C6-7DD4-0A89-47027B062C10}"/>
              </a:ext>
            </a:extLst>
          </p:cNvPr>
          <p:cNvSpPr txBox="1">
            <a:spLocks/>
          </p:cNvSpPr>
          <p:nvPr/>
        </p:nvSpPr>
        <p:spPr>
          <a:xfrm>
            <a:off x="1194400" y="2151882"/>
            <a:ext cx="4732766" cy="5417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BentonSans Regular" panose="0200050300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EIR Dissemination Workbook (DW)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4F12BC2-7720-023C-A46A-835FB5DEB60D}"/>
              </a:ext>
            </a:extLst>
          </p:cNvPr>
          <p:cNvSpPr txBox="1">
            <a:spLocks/>
          </p:cNvSpPr>
          <p:nvPr/>
        </p:nvSpPr>
        <p:spPr>
          <a:xfrm>
            <a:off x="1194404" y="3162827"/>
            <a:ext cx="4732762" cy="178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dirty="0"/>
              <a:t>Purpose: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To scale up and sustain what works by establishing a clear brand value to move from awareness to advocacy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EB7B4F2F-1ED6-F3C8-295D-F1323CE8BD8D}"/>
              </a:ext>
            </a:extLst>
          </p:cNvPr>
          <p:cNvSpPr txBox="1">
            <a:spLocks/>
          </p:cNvSpPr>
          <p:nvPr/>
        </p:nvSpPr>
        <p:spPr>
          <a:xfrm>
            <a:off x="6561398" y="2150499"/>
            <a:ext cx="4873515" cy="7338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BentonSans Regular" panose="0200050300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SISEP Guidance for </a:t>
            </a:r>
          </a:p>
          <a:p>
            <a:r>
              <a:rPr lang="en-US" dirty="0"/>
              <a:t>Engaging Critical Perspectives (ECP)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4E921E7-7433-5729-7EC3-631A6C178808}"/>
              </a:ext>
            </a:extLst>
          </p:cNvPr>
          <p:cNvSpPr txBox="1">
            <a:spLocks/>
          </p:cNvSpPr>
          <p:nvPr/>
        </p:nvSpPr>
        <p:spPr>
          <a:xfrm>
            <a:off x="6561403" y="3162827"/>
            <a:ext cx="4792397" cy="1858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dirty="0"/>
              <a:t>Purpose: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To cultivate deep learning and ongoing improvement by leveraging diverse expertise collaboratively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9A8857A-8EA0-B295-7971-1B494FEB4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71303" y="2255644"/>
            <a:ext cx="0" cy="4027169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2F8151B-1668-D10B-011C-BFF851FDA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50659" y="2255644"/>
            <a:ext cx="0" cy="4027169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Country road with sun on horizon">
            <a:extLst>
              <a:ext uri="{FF2B5EF4-FFF2-40B4-BE49-F238E27FC236}">
                <a16:creationId xmlns:a16="http://schemas.microsoft.com/office/drawing/2014/main" id="{B8233144-0DC3-715A-5CD3-1F99FFAE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792" y="2884384"/>
            <a:ext cx="4732743" cy="3460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6A45E7-9D0C-0DCF-AB6D-8416AA91D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298" y="3044708"/>
            <a:ext cx="4509399" cy="290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1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2D11C2A-4C14-5912-4A08-C1B9474F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4108"/>
            <a:ext cx="10515600" cy="733885"/>
          </a:xfrm>
        </p:spPr>
        <p:txBody>
          <a:bodyPr/>
          <a:lstStyle/>
          <a:p>
            <a:r>
              <a:rPr lang="en-US" dirty="0"/>
              <a:t>Tool Process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F81DA8A-1DC7-62C3-99A7-38A037177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234822"/>
              </p:ext>
            </p:extLst>
          </p:nvPr>
        </p:nvGraphicFramePr>
        <p:xfrm>
          <a:off x="838200" y="2311121"/>
          <a:ext cx="10515601" cy="3999247"/>
        </p:xfrm>
        <a:graphic>
          <a:graphicData uri="http://schemas.openxmlformats.org/drawingml/2006/table">
            <a:tbl>
              <a:tblPr firstRow="1" firstCol="1"/>
              <a:tblGrid>
                <a:gridCol w="5058650">
                  <a:extLst>
                    <a:ext uri="{9D8B030D-6E8A-4147-A177-3AD203B41FA5}">
                      <a16:colId xmlns:a16="http://schemas.microsoft.com/office/drawing/2014/main" val="2928165231"/>
                    </a:ext>
                  </a:extLst>
                </a:gridCol>
                <a:gridCol w="5456951">
                  <a:extLst>
                    <a:ext uri="{9D8B030D-6E8A-4147-A177-3AD203B41FA5}">
                      <a16:colId xmlns:a16="http://schemas.microsoft.com/office/drawing/2014/main" val="3270146697"/>
                    </a:ext>
                  </a:extLst>
                </a:gridCol>
              </a:tblGrid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DW: Technical Dissemination Progression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ECP: Equity-Centered Engagement Progression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2438317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1: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Dissemination Goals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1: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Identify (What perspectives are needed?)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033358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2:</a:t>
                      </a:r>
                      <a:r>
                        <a:rPr lang="en-US" sz="1700" b="0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Stakeholder Analysis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2: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Map Level of Engagement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189294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3: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Brand Value Proposition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3: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Analyze (Barriers and facilitators)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790367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4:</a:t>
                      </a:r>
                      <a:r>
                        <a:rPr lang="en-US" sz="1700" b="0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Content Development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4:</a:t>
                      </a: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Plan (Action items and responsibility)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801491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5:</a:t>
                      </a:r>
                      <a:r>
                        <a:rPr lang="en-US" sz="1700" b="0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Dissemination Channels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0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858911"/>
                  </a:ext>
                </a:extLst>
              </a:tr>
              <a:tr h="57132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700" b="1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 6:</a:t>
                      </a:r>
                      <a:r>
                        <a:rPr lang="en-US" sz="1700" b="0" i="0" u="none" strike="noStrike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Content Calendar</a:t>
                      </a:r>
                      <a:endParaRPr 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0" i="0" u="none" strike="noStrike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6232" marR="96232" marT="133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9312925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E3253E-FE97-FDA4-ADCE-FDD82DD44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8122" y="2137993"/>
            <a:ext cx="0" cy="4302136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075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05815-B592-5CA5-210F-D3BB16D9E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233" y="1592420"/>
            <a:ext cx="8541022" cy="4641231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D139AC7-F3E4-9FBA-DF9B-0A2BB0253B05}"/>
              </a:ext>
            </a:extLst>
          </p:cNvPr>
          <p:cNvSpPr txBox="1">
            <a:spLocks/>
          </p:cNvSpPr>
          <p:nvPr/>
        </p:nvSpPr>
        <p:spPr>
          <a:xfrm>
            <a:off x="724137" y="481802"/>
            <a:ext cx="8682191" cy="5417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BentonSans Regular" panose="0200050300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BentonSans Book" panose="02000503000000020004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Dissemination Workbook – Hourglass Engagement Framework (p. 22)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B8EF934-E6B0-15FE-CA03-025519A40FCA}"/>
              </a:ext>
            </a:extLst>
          </p:cNvPr>
          <p:cNvSpPr/>
          <p:nvPr/>
        </p:nvSpPr>
        <p:spPr>
          <a:xfrm>
            <a:off x="9294725" y="89916"/>
            <a:ext cx="2783394" cy="2753767"/>
          </a:xfrm>
          <a:prstGeom prst="star5">
            <a:avLst>
              <a:gd name="adj" fmla="val 23719"/>
              <a:gd name="hf" fmla="val 105146"/>
              <a:gd name="vf" fmla="val 11055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Breakout!</a:t>
            </a:r>
          </a:p>
        </p:txBody>
      </p:sp>
    </p:spTree>
    <p:extLst>
      <p:ext uri="{BB962C8B-B14F-4D97-AF65-F5344CB8AC3E}">
        <p14:creationId xmlns:p14="http://schemas.microsoft.com/office/powerpoint/2010/main" val="256385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4F3B7-3B8B-548B-514B-43DFD3FC7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224" y="1090514"/>
            <a:ext cx="8121189" cy="5679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B62F32-DE7D-138C-FDBB-40EA59ADF0CB}"/>
              </a:ext>
            </a:extLst>
          </p:cNvPr>
          <p:cNvSpPr txBox="1"/>
          <p:nvPr/>
        </p:nvSpPr>
        <p:spPr>
          <a:xfrm>
            <a:off x="658761" y="562585"/>
            <a:ext cx="88000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Engaging Critical Perspectives – Levels of Engagement (p. 3)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26F9731-E4B5-B0BF-03E9-89228A1B9D34}"/>
              </a:ext>
            </a:extLst>
          </p:cNvPr>
          <p:cNvSpPr/>
          <p:nvPr/>
        </p:nvSpPr>
        <p:spPr>
          <a:xfrm>
            <a:off x="754148" y="1386589"/>
            <a:ext cx="1409076" cy="1041817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solidFill>
              <a:schemeClr val="accent5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10000"/>
                  </a:schemeClr>
                </a:solidFill>
              </a:rPr>
              <a:t>Takes most effort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761A52D-5A9F-F26C-85CC-DCCB0DD092C5}"/>
              </a:ext>
            </a:extLst>
          </p:cNvPr>
          <p:cNvSpPr/>
          <p:nvPr/>
        </p:nvSpPr>
        <p:spPr>
          <a:xfrm>
            <a:off x="10284413" y="1386589"/>
            <a:ext cx="1409076" cy="1041817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solidFill>
              <a:schemeClr val="accent5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10000"/>
                  </a:schemeClr>
                </a:solidFill>
              </a:rPr>
              <a:t>Takes fewest people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379AA80-50C5-9D9C-F83F-58BFE34DDB7C}"/>
              </a:ext>
            </a:extLst>
          </p:cNvPr>
          <p:cNvSpPr/>
          <p:nvPr/>
        </p:nvSpPr>
        <p:spPr>
          <a:xfrm>
            <a:off x="7807569" y="88032"/>
            <a:ext cx="2783394" cy="2753767"/>
          </a:xfrm>
          <a:prstGeom prst="star5">
            <a:avLst>
              <a:gd name="adj" fmla="val 23719"/>
              <a:gd name="hf" fmla="val 105146"/>
              <a:gd name="vf" fmla="val 11055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Breakout!</a:t>
            </a:r>
          </a:p>
        </p:txBody>
      </p:sp>
    </p:spTree>
    <p:extLst>
      <p:ext uri="{BB962C8B-B14F-4D97-AF65-F5344CB8AC3E}">
        <p14:creationId xmlns:p14="http://schemas.microsoft.com/office/powerpoint/2010/main" val="177275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Indiana University">
  <a:themeElements>
    <a:clrScheme name="IU Brand Colors">
      <a:dk1>
        <a:srgbClr val="1B3E50"/>
      </a:dk1>
      <a:lt1>
        <a:srgbClr val="FFFFFF"/>
      </a:lt1>
      <a:dk2>
        <a:srgbClr val="990000"/>
      </a:dk2>
      <a:lt2>
        <a:srgbClr val="EEEEF0"/>
      </a:lt2>
      <a:accent1>
        <a:srgbClr val="6D0808"/>
      </a:accent1>
      <a:accent2>
        <a:srgbClr val="F31C40"/>
      </a:accent2>
      <a:accent3>
        <a:srgbClr val="F5E3CC"/>
      </a:accent3>
      <a:accent4>
        <a:srgbClr val="F8EFE2"/>
      </a:accent4>
      <a:accent5>
        <a:srgbClr val="C9D2D6"/>
      </a:accent5>
      <a:accent6>
        <a:srgbClr val="072332"/>
      </a:accent6>
      <a:hlink>
        <a:srgbClr val="004F9E"/>
      </a:hlink>
      <a:folHlink>
        <a:srgbClr val="004080"/>
      </a:folHlink>
    </a:clrScheme>
    <a:fontScheme name="IU Brand Fonts">
      <a:majorFont>
        <a:latin typeface="BentonSans Bold"/>
        <a:ea typeface=""/>
        <a:cs typeface=""/>
      </a:majorFont>
      <a:minorFont>
        <a:latin typeface="Benton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U Brand Presentation Template_FINAL SOURCE" id="{0A1A4063-E85F-6A49-A383-314F252BA6FC}" vid="{793B5BD2-C3C3-704E-9693-6360B95CD4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244348-EA17-A444-AC9F-3782F36D2E6D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EFBB5E1461B7409F511E77AEA495C7" ma:contentTypeVersion="12" ma:contentTypeDescription="Create a new document." ma:contentTypeScope="" ma:versionID="11fb4d95db2183bb28fdbf60b0e74f04">
  <xsd:schema xmlns:xsd="http://www.w3.org/2001/XMLSchema" xmlns:xs="http://www.w3.org/2001/XMLSchema" xmlns:p="http://schemas.microsoft.com/office/2006/metadata/properties" xmlns:ns2="5393e4ac-131f-4192-a52f-07846c4b70a1" xmlns:ns3="44e5364d-e9fe-4f6b-8b38-e9662f2ff25d" targetNamespace="http://schemas.microsoft.com/office/2006/metadata/properties" ma:root="true" ma:fieldsID="229094e8313e1c49d395a3e1b1f97c79" ns2:_="" ns3:_="">
    <xsd:import namespace="5393e4ac-131f-4192-a52f-07846c4b70a1"/>
    <xsd:import namespace="44e5364d-e9fe-4f6b-8b38-e9662f2ff25d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93e4ac-131f-4192-a52f-07846c4b70a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0eec0a79-46cb-4568-9b1b-2d720bd320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e5364d-e9fe-4f6b-8b38-e9662f2ff25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9f332f7-de19-45da-97dc-b06a03cca4a8}" ma:internalName="TaxCatchAll" ma:showField="CatchAllData" ma:web="44e5364d-e9fe-4f6b-8b38-e9662f2ff2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e5364d-e9fe-4f6b-8b38-e9662f2ff25d" xsi:nil="true"/>
    <lcf76f155ced4ddcb4097134ff3c332f xmlns="5393e4ac-131f-4192-a52f-07846c4b70a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E09013-F8EB-476C-AA31-42152B06D1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93e4ac-131f-4192-a52f-07846c4b70a1"/>
    <ds:schemaRef ds:uri="44e5364d-e9fe-4f6b-8b38-e9662f2ff2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CC5B2B-508F-47B0-8B65-30E5077C0ABB}">
  <ds:schemaRefs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5393e4ac-131f-4192-a52f-07846c4b70a1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44e5364d-e9fe-4f6b-8b38-e9662f2ff25d"/>
  </ds:schemaRefs>
</ds:datastoreItem>
</file>

<file path=customXml/itemProps3.xml><?xml version="1.0" encoding="utf-8"?>
<ds:datastoreItem xmlns:ds="http://schemas.openxmlformats.org/officeDocument/2006/customXml" ds:itemID="{ED9B9DA8-C715-4BB4-9314-1C7B96FE2A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Indiana University</Template>
  <TotalTime>3241</TotalTime>
  <Words>1185</Words>
  <Application>Microsoft Office PowerPoint</Application>
  <PresentationFormat>Widescreen</PresentationFormat>
  <Paragraphs>179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Arial</vt:lpstr>
      <vt:lpstr>Azeret Mono</vt:lpstr>
      <vt:lpstr>BentonSans Black</vt:lpstr>
      <vt:lpstr>BentonSans Book</vt:lpstr>
      <vt:lpstr>BentonSans Regular</vt:lpstr>
      <vt:lpstr>Georgia Pro Cond SemiBold</vt:lpstr>
      <vt:lpstr>Indiana University</vt:lpstr>
      <vt:lpstr>Dissemination Workbook and Engaging Critical Perspectives</vt:lpstr>
      <vt:lpstr>Let’s Connect!</vt:lpstr>
      <vt:lpstr>PowerPoint Presentation</vt:lpstr>
      <vt:lpstr>Indiana SPDG</vt:lpstr>
      <vt:lpstr>Agenda </vt:lpstr>
      <vt:lpstr>Tool Purpose</vt:lpstr>
      <vt:lpstr>Tool Process</vt:lpstr>
      <vt:lpstr>PowerPoint Presentation</vt:lpstr>
      <vt:lpstr>PowerPoint Presentation</vt:lpstr>
      <vt:lpstr>Strategic Integration</vt:lpstr>
      <vt:lpstr>Strategic Integration</vt:lpstr>
      <vt:lpstr>PowerPoint Presentation</vt:lpstr>
      <vt:lpstr>Primary Benefits to Tandem Use</vt:lpstr>
      <vt:lpstr>Questions?</vt:lpstr>
      <vt:lpstr>References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Sutorius, Emily Catherine</dc:creator>
  <cp:keywords/>
  <dc:description/>
  <cp:lastModifiedBy>Fischman, Lucy Elizabeth</cp:lastModifiedBy>
  <cp:revision>4</cp:revision>
  <dcterms:created xsi:type="dcterms:W3CDTF">2026-01-08T21:23:53Z</dcterms:created>
  <dcterms:modified xsi:type="dcterms:W3CDTF">2026-05-28T16:29:25Z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0x010100E4EFBB5E1461B7409F511E77AEA495C7</vt:lpwstr>
  </property>
</Properties>
</file>