
<file path=[Content_Types].xml><?xml version="1.0" encoding="utf-8"?>
<Types xmlns="http://schemas.openxmlformats.org/package/2006/content-types"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2" r:id="rId4"/>
  </p:sldMasterIdLst>
  <p:notesMasterIdLst>
    <p:notesMasterId r:id="rId14"/>
  </p:notesMasterIdLst>
  <p:handoutMasterIdLst>
    <p:handoutMasterId r:id="rId15"/>
  </p:handoutMasterIdLst>
  <p:sldIdLst>
    <p:sldId id="256" r:id="rId5"/>
    <p:sldId id="287" r:id="rId6"/>
    <p:sldId id="289" r:id="rId7"/>
    <p:sldId id="288" r:id="rId8"/>
    <p:sldId id="279" r:id="rId9"/>
    <p:sldId id="292" r:id="rId10"/>
    <p:sldId id="291" r:id="rId11"/>
    <p:sldId id="293" r:id="rId12"/>
    <p:sldId id="280" r:id="rId13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720" userDrawn="1">
          <p15:clr>
            <a:srgbClr val="A4A3A4"/>
          </p15:clr>
        </p15:guide>
        <p15:guide id="4" pos="384" userDrawn="1">
          <p15:clr>
            <a:srgbClr val="A4A3A4"/>
          </p15:clr>
        </p15:guide>
        <p15:guide id="5" pos="7296" userDrawn="1">
          <p15:clr>
            <a:srgbClr val="A4A3A4"/>
          </p15:clr>
        </p15:guide>
        <p15:guide id="6" orient="horz" pos="1008" userDrawn="1">
          <p15:clr>
            <a:srgbClr val="A4A3A4"/>
          </p15:clr>
        </p15:guide>
        <p15:guide id="7" pos="499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hodes, Geoffrey" initials="RG" lastIdx="1" clrIdx="0">
    <p:extLst>
      <p:ext uri="{19B8F6BF-5375-455C-9EA6-DF929625EA0E}">
        <p15:presenceInfo xmlns:p15="http://schemas.microsoft.com/office/powerpoint/2012/main" userId="S::Geoffrey.Rhodes@ed.gov::4b1e40e4-1e67-4f99-b345-1c6bbbe1bac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C81B5"/>
    <a:srgbClr val="FE9C9C"/>
    <a:srgbClr val="2D8700"/>
    <a:srgbClr val="2CA34E"/>
    <a:srgbClr val="2C506A"/>
    <a:srgbClr val="345065"/>
    <a:srgbClr val="215070"/>
    <a:srgbClr val="6E7678"/>
    <a:srgbClr val="004285"/>
    <a:srgbClr val="F3C1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07" autoAdjust="0"/>
  </p:normalViewPr>
  <p:slideViewPr>
    <p:cSldViewPr showGuides="1">
      <p:cViewPr varScale="1">
        <p:scale>
          <a:sx n="66" d="100"/>
          <a:sy n="66" d="100"/>
        </p:scale>
        <p:origin x="2298" y="1056"/>
      </p:cViewPr>
      <p:guideLst>
        <p:guide orient="horz" pos="2160"/>
        <p:guide pos="3840"/>
        <p:guide orient="horz" pos="720"/>
        <p:guide pos="384"/>
        <p:guide pos="7296"/>
        <p:guide orient="horz" pos="1008"/>
        <p:guide pos="4992"/>
      </p:guideLst>
    </p:cSldViewPr>
  </p:slideViewPr>
  <p:outlineViewPr>
    <p:cViewPr>
      <p:scale>
        <a:sx n="33" d="100"/>
        <a:sy n="33" d="100"/>
      </p:scale>
      <p:origin x="0" y="-525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notesViewPr>
    <p:cSldViewPr showGuides="1">
      <p:cViewPr varScale="1">
        <p:scale>
          <a:sx n="86" d="100"/>
          <a:sy n="86" d="100"/>
        </p:scale>
        <p:origin x="2886" y="10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BD3DAE2-4560-4ACE-9726-F06EF1F89C1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32216E-6EFE-4CB1-9FA6-740990BD038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FBC8C8-0FCB-4ABD-A4AF-2F7357956A50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38A06A-1904-4B77-8CC3-9A9A1A24B53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Office of Special Education Programs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777B37-007D-42B4-ABFB-096285F18FF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D2A08F-7FA9-489D-B417-4C943DA53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656762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725375E-3750-4BD3-997B-4DAF5D3D60E4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r>
              <a:rPr lang="en-US"/>
              <a:t>Office of Special Education Programs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70226A8-F53C-4EEC-A3E1-81BF37024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20442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 dirty="0"/>
              <a:t>Office of Special Education Programs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0226A8-F53C-4EEC-A3E1-81BF3702430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573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Office of Special Education Programs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0226A8-F53C-4EEC-A3E1-81BF3702430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5339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SEP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2098210-5F42-469B-8A46-3B82ACC395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6800" y="6172199"/>
            <a:ext cx="914400" cy="685800"/>
          </a:xfrm>
          <a:prstGeom prst="rect">
            <a:avLst/>
          </a:prstGeom>
          <a:effectLst>
            <a:outerShdw blurRad="76200" dist="38100" dir="2700000" algn="tl" rotWithShape="0">
              <a:prstClr val="black">
                <a:alpha val="20000"/>
              </a:prstClr>
            </a:outerShdw>
          </a:effectLst>
        </p:spPr>
        <p:txBody>
          <a:bodyPr vert="horz" lIns="91440" tIns="0" rIns="91440" bIns="0" rtlCol="0" anchor="ctr" anchorCtr="0"/>
          <a:lstStyle>
            <a:lvl1pPr algn="ctr">
              <a:defRPr sz="1100" b="0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4C1248-5182-42B7-95A4-7C18EC4DED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57600"/>
            <a:ext cx="9144000" cy="1600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2CA34E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64EB9D-E3AB-4ABF-B51E-6072C84A88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4800">
                <a:solidFill>
                  <a:srgbClr val="34506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lide Number Placeholder 5" descr="Slide number">
            <a:extLst>
              <a:ext uri="{FF2B5EF4-FFF2-40B4-BE49-F238E27FC236}">
                <a16:creationId xmlns:a16="http://schemas.microsoft.com/office/drawing/2014/main" id="{A8166784-FB7C-4275-9215-12A4960459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3359" y="6172200"/>
            <a:ext cx="654148" cy="685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233280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SEP 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CF9A483-721D-4C6C-A51B-DC4C599513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6800" y="6172199"/>
            <a:ext cx="914400" cy="685800"/>
          </a:xfrm>
          <a:prstGeom prst="rect">
            <a:avLst/>
          </a:prstGeom>
          <a:effectLst>
            <a:outerShdw blurRad="76200" dist="38100" dir="2700000" algn="tl" rotWithShape="0">
              <a:prstClr val="black">
                <a:alpha val="20000"/>
              </a:prstClr>
            </a:outerShdw>
          </a:effectLst>
        </p:spPr>
        <p:txBody>
          <a:bodyPr vert="horz" lIns="91440" tIns="0" rIns="91440" bIns="0" rtlCol="0" anchor="ctr" anchorCtr="0"/>
          <a:lstStyle>
            <a:lvl1pPr algn="ctr">
              <a:defRPr sz="1100" b="0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BB6F6A-B997-4CFD-9120-A5F6948211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1941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033B9C-7387-4618-8FFB-90868F516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8200"/>
            <a:ext cx="10515600" cy="85248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lide Number Placeholder 5" descr="Slide number">
            <a:extLst>
              <a:ext uri="{FF2B5EF4-FFF2-40B4-BE49-F238E27FC236}">
                <a16:creationId xmlns:a16="http://schemas.microsoft.com/office/drawing/2014/main" id="{3BBC6101-C6AD-4ECE-BE7A-1510EAD70D0D}"/>
              </a:ext>
            </a:extLst>
          </p:cNvPr>
          <p:cNvSpPr txBox="1">
            <a:spLocks/>
          </p:cNvSpPr>
          <p:nvPr userDrawn="1"/>
        </p:nvSpPr>
        <p:spPr>
          <a:xfrm>
            <a:off x="-3359" y="6172200"/>
            <a:ext cx="654148" cy="685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400" b="1" i="0" kern="120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056298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SEP 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0AAB7CF-51A1-4CB1-A72F-6F57651ACA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6800" y="6172199"/>
            <a:ext cx="914400" cy="685800"/>
          </a:xfrm>
          <a:prstGeom prst="rect">
            <a:avLst/>
          </a:prstGeom>
          <a:effectLst>
            <a:outerShdw blurRad="76200" dist="38100" dir="2700000" algn="tl" rotWithShape="0">
              <a:prstClr val="black">
                <a:alpha val="20000"/>
              </a:prstClr>
            </a:outerShdw>
          </a:effectLst>
        </p:spPr>
        <p:txBody>
          <a:bodyPr vert="horz" lIns="91440" tIns="0" rIns="91440" bIns="0" rtlCol="0" anchor="ctr" anchorCtr="0"/>
          <a:lstStyle>
            <a:lvl1pPr algn="ctr">
              <a:defRPr sz="1100" b="0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8C51C1-EAAB-498C-87C4-E45995086E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914399"/>
            <a:ext cx="7734300" cy="502920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13115F-29AF-41C6-A51C-877736E3F0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914399"/>
            <a:ext cx="2628900" cy="5029201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Slide Number Placeholder 5" descr="Slide number">
            <a:extLst>
              <a:ext uri="{FF2B5EF4-FFF2-40B4-BE49-F238E27FC236}">
                <a16:creationId xmlns:a16="http://schemas.microsoft.com/office/drawing/2014/main" id="{FED4A807-2D21-4AA7-9572-F5178CDA3C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3359" y="6172200"/>
            <a:ext cx="654148" cy="685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531917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EP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172200"/>
            <a:ext cx="846091" cy="685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F2FC40A-2F31-458D-A7B0-83F4141BD352}"/>
              </a:ext>
            </a:extLst>
          </p:cNvPr>
          <p:cNvSpPr txBox="1"/>
          <p:nvPr userDrawn="1"/>
        </p:nvSpPr>
        <p:spPr>
          <a:xfrm>
            <a:off x="609600" y="3505200"/>
            <a:ext cx="10972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200"/>
              </a:spcBef>
            </a:pPr>
            <a:r>
              <a:rPr lang="en-US" sz="2400" dirty="0">
                <a:solidFill>
                  <a:srgbClr val="345065"/>
                </a:solidFill>
                <a:effectLst/>
              </a:rPr>
              <a:t>Office of Special Education Programs</a:t>
            </a:r>
          </a:p>
          <a:p>
            <a:pPr algn="ctr">
              <a:lnSpc>
                <a:spcPct val="100000"/>
              </a:lnSpc>
              <a:spcBef>
                <a:spcPts val="1200"/>
              </a:spcBef>
            </a:pPr>
            <a:r>
              <a:rPr lang="en-US" sz="1800" dirty="0">
                <a:solidFill>
                  <a:srgbClr val="345065"/>
                </a:solidFill>
                <a:effectLst/>
              </a:rPr>
              <a:t>Office of Special Education and Rehabilitative Services</a:t>
            </a:r>
          </a:p>
          <a:p>
            <a:pPr algn="ctr">
              <a:lnSpc>
                <a:spcPct val="100000"/>
              </a:lnSpc>
              <a:spcBef>
                <a:spcPts val="1200"/>
              </a:spcBef>
            </a:pPr>
            <a:r>
              <a:rPr lang="en-US" sz="1800" dirty="0">
                <a:solidFill>
                  <a:srgbClr val="345065"/>
                </a:solidFill>
                <a:effectLst/>
              </a:rPr>
              <a:t>U.S. Department of Education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1C3045E-3930-443D-B099-EB490140A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514600"/>
            <a:ext cx="10972800" cy="914400"/>
          </a:xfrm>
        </p:spPr>
        <p:txBody>
          <a:bodyPr/>
          <a:lstStyle>
            <a:lvl1pPr algn="ctr">
              <a:defRPr>
                <a:solidFill>
                  <a:srgbClr val="2CA34E"/>
                </a:solidFill>
              </a:defRPr>
            </a:lvl1pPr>
          </a:lstStyle>
          <a:p>
            <a:r>
              <a:rPr lang="en-US" sz="6000" b="0"/>
              <a:t>Click to edit Master title style</a:t>
            </a:r>
            <a:endParaRPr lang="en-US" sz="6000" b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-3359" y="6172200"/>
            <a:ext cx="612959" cy="685800"/>
          </a:xfr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0FE7388-91A7-4A33-96B0-6E59040A5A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3806621" y="1143000"/>
            <a:ext cx="4578759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305045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SEP Blank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CFD5C6B-7889-4339-8F75-3B4A510288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6800" y="6172199"/>
            <a:ext cx="914400" cy="685800"/>
          </a:xfrm>
          <a:prstGeom prst="rect">
            <a:avLst/>
          </a:prstGeom>
          <a:effectLst>
            <a:outerShdw blurRad="76200" dist="38100" dir="2700000" algn="tl" rotWithShape="0">
              <a:prstClr val="black">
                <a:alpha val="20000"/>
              </a:prstClr>
            </a:outerShdw>
          </a:effectLst>
        </p:spPr>
        <p:txBody>
          <a:bodyPr vert="horz" lIns="91440" tIns="0" rIns="91440" bIns="0" rtlCol="0" anchor="ctr" anchorCtr="0"/>
          <a:lstStyle>
            <a:lvl1pPr algn="ctr">
              <a:defRPr sz="1100" b="0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5" descr="Slide number">
            <a:extLst>
              <a:ext uri="{FF2B5EF4-FFF2-40B4-BE49-F238E27FC236}">
                <a16:creationId xmlns:a16="http://schemas.microsoft.com/office/drawing/2014/main" id="{F428696E-6B16-4B0F-A35F-0B1BA82091AF}"/>
              </a:ext>
            </a:extLst>
          </p:cNvPr>
          <p:cNvSpPr txBox="1">
            <a:spLocks/>
          </p:cNvSpPr>
          <p:nvPr userDrawn="1"/>
        </p:nvSpPr>
        <p:spPr>
          <a:xfrm>
            <a:off x="-3359" y="6172200"/>
            <a:ext cx="654148" cy="685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400" b="1" i="0" kern="120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4622559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SEP Blank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BC82069A-0BF2-4A27-A546-13D737801EF9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1066800" y="6172199"/>
            <a:ext cx="914400" cy="685800"/>
          </a:xfrm>
          <a:prstGeom prst="rect">
            <a:avLst/>
          </a:prstGeom>
          <a:effectLst>
            <a:outerShdw blurRad="76200" dist="38100" dir="2700000" algn="tl" rotWithShape="0">
              <a:prstClr val="black">
                <a:alpha val="20000"/>
              </a:prstClr>
            </a:outerShdw>
          </a:effectLst>
        </p:spPr>
        <p:txBody>
          <a:bodyPr vert="horz" lIns="91440" tIns="0" rIns="91440" bIns="0" rtlCol="0" anchor="ctr" anchorCtr="0"/>
          <a:lstStyle>
            <a:lvl1pPr algn="ctr">
              <a:defRPr sz="1100" b="0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5" descr="Slide number">
            <a:extLst>
              <a:ext uri="{FF2B5EF4-FFF2-40B4-BE49-F238E27FC236}">
                <a16:creationId xmlns:a16="http://schemas.microsoft.com/office/drawing/2014/main" id="{9598033F-3D57-4969-A39A-2525ADCE1D04}"/>
              </a:ext>
            </a:extLst>
          </p:cNvPr>
          <p:cNvSpPr txBox="1">
            <a:spLocks/>
          </p:cNvSpPr>
          <p:nvPr userDrawn="1"/>
        </p:nvSpPr>
        <p:spPr>
          <a:xfrm>
            <a:off x="-3359" y="6172200"/>
            <a:ext cx="654148" cy="685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400" b="1" i="0" kern="120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250938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SEP Blank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172200"/>
            <a:ext cx="846091" cy="685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-3359" y="6172200"/>
            <a:ext cx="612959" cy="685800"/>
          </a:xfr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0FE7388-91A7-4A33-96B0-6E59040A5A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3806621" y="1143000"/>
            <a:ext cx="4578759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9079277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EP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13B46FB-6684-4412-9BBD-5783BD5105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6800" y="6172199"/>
            <a:ext cx="914400" cy="685800"/>
          </a:xfrm>
          <a:prstGeom prst="rect">
            <a:avLst/>
          </a:prstGeom>
          <a:effectLst>
            <a:outerShdw blurRad="76200" dist="38100" dir="2700000" algn="tl" rotWithShape="0">
              <a:prstClr val="black">
                <a:alpha val="20000"/>
              </a:prstClr>
            </a:outerShdw>
          </a:effectLst>
        </p:spPr>
        <p:txBody>
          <a:bodyPr vert="horz" lIns="91440" tIns="0" rIns="91440" bIns="0" rtlCol="0" anchor="ctr" anchorCtr="0"/>
          <a:lstStyle>
            <a:lvl1pPr algn="ctr">
              <a:defRPr sz="1100" b="0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E2D17F-89F4-403A-9B65-20F1F0EA63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rgbClr val="2CA34E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26D53A-FEC1-4E25-A2A6-4D10945FC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4400">
                <a:solidFill>
                  <a:srgbClr val="34506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lide Number Placeholder 5" descr="Slide number">
            <a:extLst>
              <a:ext uri="{FF2B5EF4-FFF2-40B4-BE49-F238E27FC236}">
                <a16:creationId xmlns:a16="http://schemas.microsoft.com/office/drawing/2014/main" id="{7806AD7D-BFE9-414B-A614-F152C75AEBF6}"/>
              </a:ext>
            </a:extLst>
          </p:cNvPr>
          <p:cNvSpPr txBox="1">
            <a:spLocks/>
          </p:cNvSpPr>
          <p:nvPr userDrawn="1"/>
        </p:nvSpPr>
        <p:spPr>
          <a:xfrm>
            <a:off x="-3359" y="6172200"/>
            <a:ext cx="654148" cy="685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400" b="1" i="0" kern="120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602075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EP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CFD5C6B-7889-4339-8F75-3B4A510288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6800" y="6172199"/>
            <a:ext cx="914400" cy="685800"/>
          </a:xfrm>
          <a:prstGeom prst="rect">
            <a:avLst/>
          </a:prstGeom>
          <a:effectLst>
            <a:outerShdw blurRad="76200" dist="38100" dir="2700000" algn="tl" rotWithShape="0">
              <a:prstClr val="black">
                <a:alpha val="20000"/>
              </a:prstClr>
            </a:outerShdw>
          </a:effectLst>
        </p:spPr>
        <p:txBody>
          <a:bodyPr vert="horz" lIns="91440" tIns="0" rIns="91440" bIns="0" rtlCol="0" anchor="ctr" anchorCtr="0"/>
          <a:lstStyle>
            <a:lvl1pPr algn="ctr">
              <a:defRPr sz="1100" b="0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13F86F-197B-46F2-B71E-6E5A845139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43001"/>
            <a:ext cx="10972800" cy="4648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B9C2A3DB-D378-42A9-BD1C-EC5DF4AA4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175" y="0"/>
            <a:ext cx="10944225" cy="672111"/>
          </a:xfrm>
          <a:prstGeom prst="rect">
            <a:avLst/>
          </a:prstGeom>
          <a:effectLst/>
        </p:spPr>
        <p:txBody>
          <a:bodyPr vert="horz" lIns="0" tIns="0" rIns="0" bIns="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lide Number Placeholder 5" descr="Slide number">
            <a:extLst>
              <a:ext uri="{FF2B5EF4-FFF2-40B4-BE49-F238E27FC236}">
                <a16:creationId xmlns:a16="http://schemas.microsoft.com/office/drawing/2014/main" id="{F428696E-6B16-4B0F-A35F-0B1BA82091AF}"/>
              </a:ext>
            </a:extLst>
          </p:cNvPr>
          <p:cNvSpPr txBox="1">
            <a:spLocks/>
          </p:cNvSpPr>
          <p:nvPr userDrawn="1"/>
        </p:nvSpPr>
        <p:spPr>
          <a:xfrm>
            <a:off x="-3359" y="6172200"/>
            <a:ext cx="654148" cy="685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400" b="1" i="0" kern="120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515431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EP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2E5C1993-4689-4706-9605-191DB63D4FBF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1066800" y="6172199"/>
            <a:ext cx="914400" cy="685800"/>
          </a:xfrm>
          <a:prstGeom prst="rect">
            <a:avLst/>
          </a:prstGeom>
          <a:effectLst>
            <a:outerShdw blurRad="76200" dist="38100" dir="2700000" algn="tl" rotWithShape="0">
              <a:prstClr val="black">
                <a:alpha val="20000"/>
              </a:prstClr>
            </a:outerShdw>
          </a:effectLst>
        </p:spPr>
        <p:txBody>
          <a:bodyPr vert="horz" lIns="91440" tIns="0" rIns="91440" bIns="0" rtlCol="0" anchor="ctr" anchorCtr="0"/>
          <a:lstStyle>
            <a:lvl1pPr algn="ctr">
              <a:defRPr sz="1100" b="0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CCE599-7CBD-44DC-8DFC-6C6FAC6A3D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143001"/>
            <a:ext cx="5410200" cy="45720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F60ADA-4614-45E3-A5BF-95629D7B64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38175" y="1143001"/>
            <a:ext cx="5381625" cy="45720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24A52A0B-E7A9-42D3-8330-4705100E1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175" y="0"/>
            <a:ext cx="10944225" cy="672111"/>
          </a:xfrm>
          <a:prstGeom prst="rect">
            <a:avLst/>
          </a:prstGeom>
          <a:effectLst/>
        </p:spPr>
        <p:txBody>
          <a:bodyPr vert="horz" lIns="0" tIns="0" rIns="0" bIns="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lide Number Placeholder 5" descr="Slide number">
            <a:extLst>
              <a:ext uri="{FF2B5EF4-FFF2-40B4-BE49-F238E27FC236}">
                <a16:creationId xmlns:a16="http://schemas.microsoft.com/office/drawing/2014/main" id="{2ED77C1F-80C1-4923-B2AF-605F242C8A14}"/>
              </a:ext>
            </a:extLst>
          </p:cNvPr>
          <p:cNvSpPr txBox="1">
            <a:spLocks/>
          </p:cNvSpPr>
          <p:nvPr userDrawn="1"/>
        </p:nvSpPr>
        <p:spPr>
          <a:xfrm>
            <a:off x="-3359" y="6172200"/>
            <a:ext cx="654148" cy="685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400" b="1" i="0" kern="120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894260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EP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BC82069A-0BF2-4A27-A546-13D737801EF9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1066800" y="6172199"/>
            <a:ext cx="914400" cy="685800"/>
          </a:xfrm>
          <a:prstGeom prst="rect">
            <a:avLst/>
          </a:prstGeom>
          <a:effectLst>
            <a:outerShdw blurRad="76200" dist="38100" dir="2700000" algn="tl" rotWithShape="0">
              <a:prstClr val="black">
                <a:alpha val="20000"/>
              </a:prstClr>
            </a:outerShdw>
          </a:effectLst>
        </p:spPr>
        <p:txBody>
          <a:bodyPr vert="horz" lIns="91440" tIns="0" rIns="91440" bIns="0" rtlCol="0" anchor="ctr" anchorCtr="0"/>
          <a:lstStyle>
            <a:lvl1pPr algn="ctr">
              <a:defRPr sz="1100" b="0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7A7CF3-F993-4581-A10C-4E3B2216D4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0612" y="1991817"/>
            <a:ext cx="5411788" cy="36845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C18036-3872-4576-9EA7-9CC17CDC1A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0612" y="1167905"/>
            <a:ext cx="5411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DA34BC-A09D-42A2-BEE6-A2169B3B54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176" y="1991817"/>
            <a:ext cx="5357812" cy="36845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7943C8-2E58-46B7-BB78-69936D29A6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8176" y="1167905"/>
            <a:ext cx="5357812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EC7F6BC6-0A85-4C6D-B20F-0B41C7D17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175" y="0"/>
            <a:ext cx="10944225" cy="672111"/>
          </a:xfrm>
          <a:prstGeom prst="rect">
            <a:avLst/>
          </a:prstGeom>
          <a:effectLst/>
        </p:spPr>
        <p:txBody>
          <a:bodyPr vert="horz" lIns="0" tIns="0" rIns="0" bIns="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Slide Number Placeholder 5" descr="Slide number">
            <a:extLst>
              <a:ext uri="{FF2B5EF4-FFF2-40B4-BE49-F238E27FC236}">
                <a16:creationId xmlns:a16="http://schemas.microsoft.com/office/drawing/2014/main" id="{9598033F-3D57-4969-A39A-2525ADCE1D04}"/>
              </a:ext>
            </a:extLst>
          </p:cNvPr>
          <p:cNvSpPr txBox="1">
            <a:spLocks/>
          </p:cNvSpPr>
          <p:nvPr userDrawn="1"/>
        </p:nvSpPr>
        <p:spPr>
          <a:xfrm>
            <a:off x="-3359" y="6172200"/>
            <a:ext cx="654148" cy="685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400" b="1" i="0" kern="120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209303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EP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B8B569AB-A890-4AB0-A835-96F88CF064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6800" y="6172199"/>
            <a:ext cx="914400" cy="685800"/>
          </a:xfrm>
          <a:prstGeom prst="rect">
            <a:avLst/>
          </a:prstGeom>
          <a:effectLst>
            <a:outerShdw blurRad="76200" dist="38100" dir="2700000" algn="tl" rotWithShape="0">
              <a:prstClr val="black">
                <a:alpha val="20000"/>
              </a:prstClr>
            </a:outerShdw>
          </a:effectLst>
        </p:spPr>
        <p:txBody>
          <a:bodyPr vert="horz" lIns="91440" tIns="0" rIns="91440" bIns="0" rtlCol="0" anchor="ctr" anchorCtr="0"/>
          <a:lstStyle>
            <a:lvl1pPr algn="ctr">
              <a:defRPr sz="1100" b="0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38FDDEB1-0D88-4419-8F6A-851C52DF9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175" y="0"/>
            <a:ext cx="10944225" cy="672111"/>
          </a:xfrm>
          <a:prstGeom prst="rect">
            <a:avLst/>
          </a:prstGeom>
          <a:effectLst/>
        </p:spPr>
        <p:txBody>
          <a:bodyPr vert="horz" lIns="0" tIns="0" rIns="0" bIns="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 descr="Slide number">
            <a:extLst>
              <a:ext uri="{FF2B5EF4-FFF2-40B4-BE49-F238E27FC236}">
                <a16:creationId xmlns:a16="http://schemas.microsoft.com/office/drawing/2014/main" id="{4D9458F7-9707-486D-A49C-16642C40ED39}"/>
              </a:ext>
            </a:extLst>
          </p:cNvPr>
          <p:cNvSpPr txBox="1">
            <a:spLocks/>
          </p:cNvSpPr>
          <p:nvPr userDrawn="1"/>
        </p:nvSpPr>
        <p:spPr>
          <a:xfrm>
            <a:off x="-3359" y="6172200"/>
            <a:ext cx="654148" cy="685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400" b="1" i="0" kern="120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334499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OSEP 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EBBC821-5A67-42D7-90A7-CA776B14CE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6800" y="6172199"/>
            <a:ext cx="914400" cy="685800"/>
          </a:xfrm>
          <a:prstGeom prst="rect">
            <a:avLst/>
          </a:prstGeom>
          <a:effectLst>
            <a:outerShdw blurRad="76200" dist="38100" dir="2700000" algn="tl" rotWithShape="0">
              <a:prstClr val="black">
                <a:alpha val="20000"/>
              </a:prstClr>
            </a:outerShdw>
          </a:effectLst>
        </p:spPr>
        <p:txBody>
          <a:bodyPr vert="horz" lIns="91440" tIns="0" rIns="91440" bIns="0" rtlCol="0" anchor="ctr" anchorCtr="0"/>
          <a:lstStyle>
            <a:lvl1pPr algn="ctr">
              <a:defRPr sz="1100" b="0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 descr="Slide number">
            <a:extLst>
              <a:ext uri="{FF2B5EF4-FFF2-40B4-BE49-F238E27FC236}">
                <a16:creationId xmlns:a16="http://schemas.microsoft.com/office/drawing/2014/main" id="{4AF364BE-B342-4A94-9B81-AE140878C62F}"/>
              </a:ext>
            </a:extLst>
          </p:cNvPr>
          <p:cNvSpPr txBox="1">
            <a:spLocks/>
          </p:cNvSpPr>
          <p:nvPr userDrawn="1"/>
        </p:nvSpPr>
        <p:spPr>
          <a:xfrm>
            <a:off x="-3359" y="6172200"/>
            <a:ext cx="654148" cy="685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400" b="1" i="0" kern="120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985104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EP 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D13C59D2-DDA6-4773-870C-E5B965F6DFE7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1066800" y="6172199"/>
            <a:ext cx="914400" cy="685800"/>
          </a:xfrm>
          <a:prstGeom prst="rect">
            <a:avLst/>
          </a:prstGeom>
          <a:effectLst>
            <a:outerShdw blurRad="76200" dist="38100" dir="2700000" algn="tl" rotWithShape="0">
              <a:prstClr val="black">
                <a:alpha val="20000"/>
              </a:prstClr>
            </a:outerShdw>
          </a:effectLst>
        </p:spPr>
        <p:txBody>
          <a:bodyPr vert="horz" lIns="91440" tIns="0" rIns="91440" bIns="0" rtlCol="0" anchor="ctr" anchorCtr="0"/>
          <a:lstStyle>
            <a:lvl1pPr algn="ctr">
              <a:defRPr sz="1100" b="0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AA3630-DA43-46D5-941C-DEA5A942F8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0" y="1143000"/>
            <a:ext cx="7545388" cy="4718050"/>
          </a:xfrm>
          <a:prstGeom prst="rect">
            <a:avLst/>
          </a:prstGeom>
        </p:spPr>
        <p:txBody>
          <a:bodyPr/>
          <a:lstStyle>
            <a:lvl1pPr marL="457200" indent="-457200">
              <a:buClr>
                <a:srgbClr val="2CA34E"/>
              </a:buClr>
              <a:defRPr sz="3200"/>
            </a:lvl1pPr>
            <a:lvl2pPr marL="685800" indent="-228600">
              <a:buClr>
                <a:srgbClr val="2CA34E"/>
              </a:buClr>
              <a:defRPr sz="2800"/>
            </a:lvl2pPr>
            <a:lvl3pPr>
              <a:buClr>
                <a:srgbClr val="2CA34E"/>
              </a:buClr>
              <a:defRPr sz="2400"/>
            </a:lvl3pPr>
            <a:lvl4pPr>
              <a:buClr>
                <a:srgbClr val="2CA34E"/>
              </a:buClr>
              <a:defRPr sz="2000"/>
            </a:lvl4pPr>
            <a:lvl5pPr>
              <a:buClr>
                <a:srgbClr val="2CA34E"/>
              </a:buCl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EA7CFC-5AFD-449A-AA6A-E3A1B413E7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8176" y="1143000"/>
            <a:ext cx="2714624" cy="47259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2CA34E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08A1682D-4F43-4FBA-AC0A-E9A1AFC88054}"/>
              </a:ext>
            </a:extLst>
          </p:cNvPr>
          <p:cNvSpPr txBox="1">
            <a:spLocks/>
          </p:cNvSpPr>
          <p:nvPr userDrawn="1"/>
        </p:nvSpPr>
        <p:spPr>
          <a:xfrm>
            <a:off x="638175" y="0"/>
            <a:ext cx="10944225" cy="672111"/>
          </a:xfrm>
          <a:prstGeom prst="rect">
            <a:avLst/>
          </a:prstGeom>
          <a:effectLst/>
        </p:spPr>
        <p:txBody>
          <a:bodyPr vert="horz" lIns="0" tIns="0" rIns="0" bIns="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en-US" sz="4000" dirty="0"/>
              <a:t>Click to edit Master title style</a:t>
            </a:r>
          </a:p>
        </p:txBody>
      </p:sp>
      <p:sp>
        <p:nvSpPr>
          <p:cNvPr id="10" name="Slide Number Placeholder 5" descr="Slide number">
            <a:extLst>
              <a:ext uri="{FF2B5EF4-FFF2-40B4-BE49-F238E27FC236}">
                <a16:creationId xmlns:a16="http://schemas.microsoft.com/office/drawing/2014/main" id="{2AD3A5EF-E03C-426C-8D47-77888598FC73}"/>
              </a:ext>
            </a:extLst>
          </p:cNvPr>
          <p:cNvSpPr txBox="1">
            <a:spLocks/>
          </p:cNvSpPr>
          <p:nvPr userDrawn="1"/>
        </p:nvSpPr>
        <p:spPr>
          <a:xfrm>
            <a:off x="-3359" y="6172200"/>
            <a:ext cx="654148" cy="685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400" b="1" i="0" kern="120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3953058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SEP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0C96B4EC-B6A9-4E36-A5F3-8C8968292CE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6800" y="6172199"/>
            <a:ext cx="914400" cy="685800"/>
          </a:xfrm>
          <a:prstGeom prst="rect">
            <a:avLst/>
          </a:prstGeom>
          <a:effectLst>
            <a:outerShdw blurRad="76200" dist="38100" dir="2700000" algn="tl" rotWithShape="0">
              <a:prstClr val="black">
                <a:alpha val="20000"/>
              </a:prstClr>
            </a:outerShdw>
          </a:effectLst>
        </p:spPr>
        <p:txBody>
          <a:bodyPr vert="horz" lIns="91440" tIns="0" rIns="91440" bIns="0" rtlCol="0" anchor="ctr" anchorCtr="0"/>
          <a:lstStyle>
            <a:lvl1pPr algn="ctr">
              <a:defRPr sz="1100" b="0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79BEC0-E3C9-428E-A09E-7E38D7E17B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BA6967-2DC3-4055-96A7-39B922A326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6B089B-8474-4A9D-81FB-4014BB9F3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069975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5" descr="Slide number">
            <a:extLst>
              <a:ext uri="{FF2B5EF4-FFF2-40B4-BE49-F238E27FC236}">
                <a16:creationId xmlns:a16="http://schemas.microsoft.com/office/drawing/2014/main" id="{286CC856-5F3B-4541-B8B4-E7AF35261008}"/>
              </a:ext>
            </a:extLst>
          </p:cNvPr>
          <p:cNvSpPr txBox="1">
            <a:spLocks/>
          </p:cNvSpPr>
          <p:nvPr userDrawn="1"/>
        </p:nvSpPr>
        <p:spPr>
          <a:xfrm>
            <a:off x="-3359" y="6172200"/>
            <a:ext cx="654148" cy="685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400" b="1" i="0" kern="120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674233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wmf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68199A8-B750-45E3-AB01-9FE9206C0C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3361" y="6172200"/>
            <a:ext cx="12195359" cy="685800"/>
          </a:xfrm>
          <a:prstGeom prst="rect">
            <a:avLst/>
          </a:prstGeom>
          <a:solidFill>
            <a:srgbClr val="34506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7907DA4-0FAD-434F-8C7E-2AE42D5286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3360" y="1"/>
            <a:ext cx="12195359" cy="685800"/>
          </a:xfrm>
          <a:prstGeom prst="rect">
            <a:avLst/>
          </a:prstGeom>
          <a:solidFill>
            <a:srgbClr val="34506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8" name="Picture 7" descr="U.S. Department of Education seal.">
            <a:extLst>
              <a:ext uri="{FF2B5EF4-FFF2-40B4-BE49-F238E27FC236}">
                <a16:creationId xmlns:a16="http://schemas.microsoft.com/office/drawing/2014/main" id="{A01ACA3F-BD12-49B8-8EFD-BDBCDC75C774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alphaModFix/>
          </a:blip>
          <a:stretch>
            <a:fillRect/>
          </a:stretch>
        </p:blipFill>
        <p:spPr>
          <a:xfrm>
            <a:off x="11557998" y="6241185"/>
            <a:ext cx="548637" cy="547827"/>
          </a:xfrm>
          <a:prstGeom prst="rect">
            <a:avLst/>
          </a:prstGeom>
          <a:ln>
            <a:noFill/>
          </a:ln>
          <a:effectLst/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A4DC87F9-19DF-4A0F-95BE-7E91F3E6AF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596448" y="6321441"/>
            <a:ext cx="4757352" cy="457200"/>
            <a:chOff x="6596448" y="6321441"/>
            <a:chExt cx="4757352" cy="457200"/>
          </a:xfrm>
        </p:grpSpPr>
        <p:sp>
          <p:nvSpPr>
            <p:cNvPr id="14" name="Footer Placeholder 4">
              <a:extLst>
                <a:ext uri="{FF2B5EF4-FFF2-40B4-BE49-F238E27FC236}">
                  <a16:creationId xmlns:a16="http://schemas.microsoft.com/office/drawing/2014/main" id="{E330857D-8A85-4B62-974B-505154647D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7975326" y="6348113"/>
              <a:ext cx="3378474" cy="36576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lIns="45720" tIns="0" rIns="45720" bIns="0" rtlCol="0" anchor="ctr" anchorCtr="0"/>
            <a:lstStyle>
              <a:defPPr>
                <a:defRPr lang="en-US"/>
              </a:defPPr>
              <a:lvl1pPr marL="0" algn="l" defTabSz="457200" rtl="0" eaLnBrk="1" latinLnBrk="0" hangingPunct="1">
                <a:lnSpc>
                  <a:spcPct val="100000"/>
                </a:lnSpc>
                <a:defRPr sz="1000" b="1" i="0" kern="0" cap="small" spc="20" baseline="0">
                  <a:solidFill>
                    <a:schemeClr val="bg1"/>
                  </a:solidFill>
                  <a:latin typeface="Century Gothic" panose="020B0502020202020204" pitchFamily="34" charset="0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200" b="1" dirty="0"/>
                <a:t>Office of Special Education Programs</a:t>
              </a:r>
            </a:p>
            <a:p>
              <a:r>
                <a:rPr lang="en-US" b="0" dirty="0"/>
                <a:t>Office of Special Education and Rehabilitative Services</a:t>
              </a:r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552A030E-2F67-4B71-AB3A-0552E0C836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926859" y="6341282"/>
              <a:ext cx="0" cy="365760"/>
            </a:xfrm>
            <a:prstGeom prst="line">
              <a:avLst/>
            </a:prstGeom>
            <a:ln w="19050" cap="rnd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 descr="OSERS">
              <a:extLst>
                <a:ext uri="{FF2B5EF4-FFF2-40B4-BE49-F238E27FC236}">
                  <a16:creationId xmlns:a16="http://schemas.microsoft.com/office/drawing/2014/main" id="{E7AA6ABD-4F8B-4227-B708-64C317A7B809}"/>
                </a:ext>
              </a:extLst>
            </p:cNvPr>
            <p:cNvSpPr txBox="1"/>
            <p:nvPr userDrawn="1"/>
          </p:nvSpPr>
          <p:spPr>
            <a:xfrm>
              <a:off x="6596448" y="6321441"/>
              <a:ext cx="1245048" cy="4572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r">
                <a:lnSpc>
                  <a:spcPct val="85000"/>
                </a:lnSpc>
              </a:pPr>
              <a:r>
                <a:rPr lang="en-US" sz="3600" b="0" spc="0" baseline="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OSEP</a:t>
              </a:r>
              <a:endParaRPr lang="en-US" sz="3200" b="0" spc="0" baseline="0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A3585716-BF6D-48B6-888E-CED9ABDBCD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6800" y="6172199"/>
            <a:ext cx="914400" cy="685800"/>
          </a:xfrm>
          <a:prstGeom prst="rect">
            <a:avLst/>
          </a:prstGeom>
          <a:effectLst>
            <a:outerShdw blurRad="76200" dist="38100" dir="2700000" algn="tl" rotWithShape="0">
              <a:prstClr val="black">
                <a:alpha val="20000"/>
              </a:prstClr>
            </a:outerShdw>
          </a:effectLst>
        </p:spPr>
        <p:txBody>
          <a:bodyPr vert="horz" lIns="91440" tIns="0" rIns="91440" bIns="0" rtlCol="0" anchor="ctr" anchorCtr="0"/>
          <a:lstStyle>
            <a:lvl1pPr algn="ctr">
              <a:defRPr sz="1100" b="0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3FA57E29-B688-45F6-91D1-FCD6B0D66B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0789" y="1143000"/>
            <a:ext cx="10931611" cy="4572000"/>
          </a:xfrm>
          <a:prstGeom prst="rect">
            <a:avLst/>
          </a:prstGeom>
          <a:effectLst/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FB0DF862-988D-47B3-98A2-64A6895CE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175" y="0"/>
            <a:ext cx="10944225" cy="672111"/>
          </a:xfrm>
          <a:prstGeom prst="rect">
            <a:avLst/>
          </a:prstGeom>
          <a:effectLst/>
        </p:spPr>
        <p:txBody>
          <a:bodyPr vert="horz" lIns="0" tIns="0" rIns="0" bIns="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Slide Number Placeholder 5" descr="Slide number">
            <a:extLst>
              <a:ext uri="{FF2B5EF4-FFF2-40B4-BE49-F238E27FC236}">
                <a16:creationId xmlns:a16="http://schemas.microsoft.com/office/drawing/2014/main" id="{6671BBBF-DB32-41B6-98AC-B5A2F69257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3359" y="6172200"/>
            <a:ext cx="654148" cy="685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442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5" r:id="rId2"/>
    <p:sldLayoutId id="2147483734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6" r:id="rId12"/>
    <p:sldLayoutId id="2147483762" r:id="rId13"/>
    <p:sldLayoutId id="2147483763" r:id="rId14"/>
    <p:sldLayoutId id="2147483731" r:id="rId15"/>
  </p:sldLayoutIdLst>
  <p:transition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bg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100000"/>
        </a:lnSpc>
        <a:spcBef>
          <a:spcPts val="1800"/>
        </a:spcBef>
        <a:buClr>
          <a:srgbClr val="6EC940"/>
        </a:buClr>
        <a:buFont typeface="Wingdings 3" panose="05040102010807070707" pitchFamily="18" charset="2"/>
        <a:buChar char=""/>
        <a:defRPr sz="2800" kern="1200">
          <a:solidFill>
            <a:srgbClr val="345065"/>
          </a:solidFill>
          <a:latin typeface="Century Gothic" panose="020B0502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600"/>
        </a:spcBef>
        <a:buClr>
          <a:srgbClr val="6EC940"/>
        </a:buClr>
        <a:buFont typeface="Arial" panose="020B0604020202020204" pitchFamily="34" charset="0"/>
        <a:buChar char="•"/>
        <a:defRPr sz="2400" kern="1200">
          <a:solidFill>
            <a:srgbClr val="345065"/>
          </a:solidFill>
          <a:latin typeface="Century Gothic" panose="020B0502020202020204" pitchFamily="34" charset="0"/>
          <a:ea typeface="+mn-ea"/>
          <a:cs typeface="+mn-cs"/>
        </a:defRPr>
      </a:lvl2pPr>
      <a:lvl3pPr marL="1085850" indent="-171450" algn="l" defTabSz="914400" rtl="0" eaLnBrk="1" latinLnBrk="0" hangingPunct="1">
        <a:lnSpc>
          <a:spcPct val="100000"/>
        </a:lnSpc>
        <a:spcBef>
          <a:spcPts val="600"/>
        </a:spcBef>
        <a:buClr>
          <a:srgbClr val="6EC940"/>
        </a:buClr>
        <a:buFont typeface="Arial" panose="020B0604020202020204" pitchFamily="34" charset="0"/>
        <a:buChar char="•"/>
        <a:defRPr sz="2000" kern="1200">
          <a:solidFill>
            <a:srgbClr val="345065"/>
          </a:solidFill>
          <a:latin typeface="Century Gothic" panose="020B0502020202020204" pitchFamily="34" charset="0"/>
          <a:ea typeface="+mn-ea"/>
          <a:cs typeface="+mn-cs"/>
        </a:defRPr>
      </a:lvl3pPr>
      <a:lvl4pPr marL="1485900" indent="-171450" algn="l" defTabSz="914400" rtl="0" eaLnBrk="1" latinLnBrk="0" hangingPunct="1">
        <a:lnSpc>
          <a:spcPct val="100000"/>
        </a:lnSpc>
        <a:spcBef>
          <a:spcPts val="600"/>
        </a:spcBef>
        <a:buClr>
          <a:srgbClr val="6EC940"/>
        </a:buClr>
        <a:buFont typeface="Arial" panose="020B0604020202020204" pitchFamily="34" charset="0"/>
        <a:buChar char="•"/>
        <a:defRPr sz="1800" kern="1200">
          <a:solidFill>
            <a:srgbClr val="345065"/>
          </a:solidFill>
          <a:latin typeface="Century Gothic" panose="020B0502020202020204" pitchFamily="34" charset="0"/>
          <a:ea typeface="+mn-ea"/>
          <a:cs typeface="+mn-cs"/>
        </a:defRPr>
      </a:lvl4pPr>
      <a:lvl5pPr marL="1771650" indent="-171450" algn="l" defTabSz="914400" rtl="0" eaLnBrk="1" latinLnBrk="0" hangingPunct="1">
        <a:lnSpc>
          <a:spcPct val="100000"/>
        </a:lnSpc>
        <a:spcBef>
          <a:spcPts val="600"/>
        </a:spcBef>
        <a:buClr>
          <a:srgbClr val="6EC940"/>
        </a:buClr>
        <a:buFont typeface="Arial" panose="020B0604020202020204" pitchFamily="34" charset="0"/>
        <a:buChar char="•"/>
        <a:defRPr sz="1800" kern="1200">
          <a:solidFill>
            <a:srgbClr val="345065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>
            <a:extLst>
              <a:ext uri="{FF2B5EF4-FFF2-40B4-BE49-F238E27FC236}">
                <a16:creationId xmlns:a16="http://schemas.microsoft.com/office/drawing/2014/main" id="{C235EDE1-0746-43DD-A6F1-502E1E6548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10000"/>
            <a:ext cx="9144000" cy="16002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Jennifer Coffey, PhD</a:t>
            </a:r>
          </a:p>
          <a:p>
            <a:r>
              <a:rPr lang="en-US" dirty="0"/>
              <a:t>SPDG Program Lead</a:t>
            </a:r>
          </a:p>
          <a:p>
            <a:r>
              <a:rPr lang="en-US" dirty="0"/>
              <a:t>OSEP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F1F6FEB-17FB-4B79-B7B7-A83F968EFB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OSEP-funded Parent Centers &amp; the SPDG Program</a:t>
            </a:r>
          </a:p>
        </p:txBody>
      </p:sp>
    </p:spTree>
    <p:extLst>
      <p:ext uri="{BB962C8B-B14F-4D97-AF65-F5344CB8AC3E}">
        <p14:creationId xmlns:p14="http://schemas.microsoft.com/office/powerpoint/2010/main" val="1418796771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BFA8B75-ABCE-40F2-9842-5A53389706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What are the Parent Center Requirements?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E078B19-912B-471F-A1AB-AABC058A6BB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Understanding the SPDG Notice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9DE749-67F5-4FF3-9FCD-1153608302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7863095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AD96A7-BAAC-494C-B577-3CE163B205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Section Header Sub-title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8E70F02-E543-48D3-84D5-38542E572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Required Contracts/Subgrants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56FE82-A577-4C91-896C-180F8644FDE9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172200"/>
            <a:ext cx="654050" cy="685800"/>
          </a:xfrm>
        </p:spPr>
        <p:txBody>
          <a:bodyPr/>
          <a:lstStyle/>
          <a:p>
            <a:fld id="{D57F1E4F-1CFF-5643-939E-02111984F56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82261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4D6A73C-413B-4155-B054-0796023137E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09600" y="1143001"/>
            <a:ext cx="10972800" cy="464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—An SEA that receives a grant under this program—</a:t>
            </a:r>
          </a:p>
          <a:p>
            <a:pPr marL="514350" indent="-514350">
              <a:buAutoNum type="arabicParenBoth"/>
            </a:pPr>
            <a:r>
              <a:rPr lang="en-US" dirty="0"/>
              <a:t>Must award contracts or subgrants to LEAs, IHEs, parent training and information centers, or community parent resource centers, as appropriate, to carry out the State Personnel Development Plan;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Review </a:t>
            </a:r>
            <a:r>
              <a:rPr lang="en-US"/>
              <a:t>ANI together.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936C819-53ED-409C-9019-4CCB139024B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38175" y="79358"/>
            <a:ext cx="10944225" cy="592753"/>
          </a:xfrm>
        </p:spPr>
        <p:txBody>
          <a:bodyPr/>
          <a:lstStyle/>
          <a:p>
            <a:r>
              <a:rPr lang="en-US" dirty="0"/>
              <a:t>(c) Contracts and Subgrants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B90DF7-386B-415B-9F47-8590B9F60B71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172200"/>
            <a:ext cx="654050" cy="685800"/>
          </a:xfrm>
        </p:spPr>
        <p:txBody>
          <a:bodyPr/>
          <a:lstStyle/>
          <a:p>
            <a:fld id="{D57F1E4F-1CFF-5643-939E-02111984F56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793468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52300-9E60-43AB-89C6-85D2E62E3162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6121078" y="2041207"/>
            <a:ext cx="5497992" cy="3684588"/>
          </a:xfrm>
        </p:spPr>
        <p:txBody>
          <a:bodyPr>
            <a:normAutofit/>
          </a:bodyPr>
          <a:lstStyle/>
          <a:p>
            <a:pPr>
              <a:buClr>
                <a:srgbClr val="2CA34E"/>
              </a:buClr>
            </a:pPr>
            <a:r>
              <a:rPr lang="en-US" sz="2400" dirty="0">
                <a:solidFill>
                  <a:srgbClr val="2C506A"/>
                </a:solidFill>
              </a:rPr>
              <a:t>Family Partners CoP</a:t>
            </a:r>
          </a:p>
          <a:p>
            <a:pPr>
              <a:buClr>
                <a:srgbClr val="2CA34E"/>
              </a:buClr>
            </a:pPr>
            <a:r>
              <a:rPr lang="en-US" sz="2400" dirty="0">
                <a:solidFill>
                  <a:srgbClr val="2C506A"/>
                </a:solidFill>
              </a:rPr>
              <a:t>Directors’ Webinar Presentations</a:t>
            </a:r>
          </a:p>
          <a:p>
            <a:pPr>
              <a:buClr>
                <a:srgbClr val="2CA34E"/>
              </a:buClr>
            </a:pPr>
            <a:r>
              <a:rPr lang="en-US" sz="2400" dirty="0">
                <a:solidFill>
                  <a:srgbClr val="2C506A"/>
                </a:solidFill>
              </a:rPr>
              <a:t>SPDG National Meeting</a:t>
            </a:r>
          </a:p>
          <a:p>
            <a:pPr>
              <a:buClr>
                <a:srgbClr val="2CA34E"/>
              </a:buClr>
            </a:pPr>
            <a:r>
              <a:rPr lang="en-US" sz="2400" dirty="0">
                <a:solidFill>
                  <a:srgbClr val="2C506A"/>
                </a:solidFill>
              </a:rPr>
              <a:t>Expecting at least one strong family engagement performance measure.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07C62C-26FA-40D2-852C-71C8E55EA393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6096000" y="1143001"/>
            <a:ext cx="5486400" cy="457199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rgbClr val="345065"/>
                </a:solidFill>
              </a:rPr>
              <a:t>Carrying out the Project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40B6638-FB66-4008-AEF4-052790C206E2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646270" y="2071090"/>
            <a:ext cx="5474808" cy="3684588"/>
          </a:xfrm>
        </p:spPr>
        <p:txBody>
          <a:bodyPr>
            <a:normAutofit/>
          </a:bodyPr>
          <a:lstStyle/>
          <a:p>
            <a:pPr>
              <a:buClr>
                <a:srgbClr val="2CA34E"/>
              </a:buClr>
            </a:pPr>
            <a:r>
              <a:rPr lang="en-US" sz="2400" dirty="0">
                <a:solidFill>
                  <a:srgbClr val="2C506A"/>
                </a:solidFill>
              </a:rPr>
              <a:t>OSEP expectations</a:t>
            </a:r>
          </a:p>
          <a:p>
            <a:pPr>
              <a:buClr>
                <a:srgbClr val="2CA34E"/>
              </a:buClr>
            </a:pPr>
            <a:r>
              <a:rPr lang="en-US" sz="2400" dirty="0">
                <a:solidFill>
                  <a:srgbClr val="2C506A"/>
                </a:solidFill>
              </a:rPr>
              <a:t>Collaboration with partners in writing the application</a:t>
            </a:r>
          </a:p>
          <a:p>
            <a:pPr>
              <a:buClr>
                <a:srgbClr val="2CA34E"/>
              </a:buClr>
            </a:pPr>
            <a:r>
              <a:rPr lang="pt-BR" sz="2400" dirty="0">
                <a:solidFill>
                  <a:srgbClr val="2C506A"/>
                </a:solidFill>
              </a:rPr>
              <a:t>Meaningful engagement</a:t>
            </a:r>
            <a:endParaRPr lang="en-US" sz="2400" dirty="0">
              <a:solidFill>
                <a:srgbClr val="2C506A"/>
              </a:solidFill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EA13E96-D4B9-42A0-A48D-915BB14584DE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609600" y="1143001"/>
            <a:ext cx="5486400" cy="457200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rgbClr val="345065"/>
                </a:solidFill>
              </a:rPr>
              <a:t>Application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A3426305-4121-4D0B-8635-0C0FC13AB4A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38175" y="79358"/>
            <a:ext cx="10944225" cy="592753"/>
          </a:xfrm>
        </p:spPr>
        <p:txBody>
          <a:bodyPr/>
          <a:lstStyle/>
          <a:p>
            <a:r>
              <a:rPr lang="en-US" sz="3200" dirty="0"/>
              <a:t>How the SPDG Program Promotes Partnership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09EACAB-68D2-4067-9F9F-7368518F33E7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172200"/>
            <a:ext cx="654050" cy="685800"/>
          </a:xfrm>
        </p:spPr>
        <p:txBody>
          <a:bodyPr/>
          <a:lstStyle/>
          <a:p>
            <a:fld id="{D57F1E4F-1CFF-5643-939E-02111984F56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057973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82F1F-CC05-704E-E960-D73FE11BD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DCDC8F-97CB-9939-D05F-506BFAA422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State systems bringing together multiple family engagement partners and truly empowering families.</a:t>
            </a:r>
          </a:p>
          <a:p>
            <a:r>
              <a:rPr lang="en-US" dirty="0"/>
              <a:t>Deeper family understanding of how to support their child academically.</a:t>
            </a:r>
          </a:p>
          <a:p>
            <a:r>
              <a:rPr lang="en-US" dirty="0"/>
              <a:t>District and school-level implementation teams that include family members.</a:t>
            </a:r>
          </a:p>
          <a:p>
            <a:r>
              <a:rPr lang="en-US" dirty="0"/>
              <a:t>Strong family engagement instruments and performance measures.</a:t>
            </a:r>
          </a:p>
        </p:txBody>
      </p:sp>
    </p:spTree>
    <p:extLst>
      <p:ext uri="{BB962C8B-B14F-4D97-AF65-F5344CB8AC3E}">
        <p14:creationId xmlns:p14="http://schemas.microsoft.com/office/powerpoint/2010/main" val="3744984678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34688E5-5CE3-4227-A641-7B30C9B7F738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09600" y="1143001"/>
            <a:ext cx="10972800" cy="4648200"/>
          </a:xfrm>
        </p:spPr>
        <p:txBody>
          <a:bodyPr/>
          <a:lstStyle/>
          <a:p>
            <a:r>
              <a:rPr lang="en-US" dirty="0"/>
              <a:t>OSEP Project Officers generally only know what we are told.</a:t>
            </a:r>
          </a:p>
          <a:p>
            <a:pPr lvl="1"/>
            <a:r>
              <a:rPr lang="en-US" dirty="0"/>
              <a:t>We are not on-the-ground with the project.</a:t>
            </a:r>
          </a:p>
          <a:p>
            <a:r>
              <a:rPr lang="en-US" dirty="0"/>
              <a:t>Contract and subgrant barriers in SEAs</a:t>
            </a:r>
          </a:p>
          <a:p>
            <a:r>
              <a:rPr lang="en-US" dirty="0"/>
              <a:t>SEAs misunderstanding how PTI’s function</a:t>
            </a:r>
          </a:p>
          <a:p>
            <a:r>
              <a:rPr lang="en-US" dirty="0"/>
              <a:t>Reported lack of capacity for the PTI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97123D5-CDA1-4FAD-8298-0B3C60316A5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38175" y="79358"/>
            <a:ext cx="10944225" cy="592753"/>
          </a:xfrm>
        </p:spPr>
        <p:txBody>
          <a:bodyPr/>
          <a:lstStyle/>
          <a:p>
            <a:r>
              <a:rPr lang="en-US" dirty="0"/>
              <a:t>Challenges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7C51CF-3A73-4623-BEB6-C54967F2BC91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172200"/>
            <a:ext cx="654050" cy="685800"/>
          </a:xfrm>
        </p:spPr>
        <p:txBody>
          <a:bodyPr/>
          <a:lstStyle/>
          <a:p>
            <a:fld id="{D57F1E4F-1CFF-5643-939E-02111984F56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0758378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7E73B-C1EE-58BC-DDD9-8665A73AB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57600"/>
            <a:ext cx="9144000" cy="1600200"/>
          </a:xfrm>
        </p:spPr>
        <p:txBody>
          <a:bodyPr>
            <a:normAutofit/>
          </a:bodyPr>
          <a:lstStyle/>
          <a:p>
            <a:r>
              <a:rPr lang="en-US" dirty="0"/>
              <a:t>Detailed examples of the impact these partnerships can make.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FBE535-D920-F99D-F503-431CF258E2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/>
          <a:p>
            <a:r>
              <a:rPr lang="en-US" dirty="0"/>
              <a:t>What OSEP Needs</a:t>
            </a:r>
          </a:p>
        </p:txBody>
      </p:sp>
    </p:spTree>
    <p:extLst>
      <p:ext uri="{BB962C8B-B14F-4D97-AF65-F5344CB8AC3E}">
        <p14:creationId xmlns:p14="http://schemas.microsoft.com/office/powerpoint/2010/main" val="3539539863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6795B884-7673-446F-9A6D-C74A8875C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/>
              <a:t>Jennifer Coffey: Jennifer.Coffey@ed.gov</a:t>
            </a:r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AF3453C4-143E-490B-B9B4-918AA1D9C73A}"/>
              </a:ext>
            </a:extLst>
          </p:cNvPr>
          <p:cNvSpPr txBox="1">
            <a:spLocks/>
          </p:cNvSpPr>
          <p:nvPr/>
        </p:nvSpPr>
        <p:spPr>
          <a:xfrm>
            <a:off x="609602" y="0"/>
            <a:ext cx="10972798" cy="672112"/>
          </a:xfrm>
          <a:prstGeom prst="rect">
            <a:avLst/>
          </a:prstGeom>
          <a:effectLst/>
        </p:spPr>
        <p:txBody>
          <a:bodyPr vert="horz" lIns="0" tIns="0" rIns="0" bIns="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200" b="0" i="0" kern="1200">
                <a:solidFill>
                  <a:srgbClr val="2D8700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en-US" sz="4400">
                <a:solidFill>
                  <a:schemeClr val="bg1"/>
                </a:solidFill>
                <a:latin typeface="Century Gothic" panose="020B0502020202020204" pitchFamily="34" charset="0"/>
              </a:rPr>
              <a:t>Questions or ideas?</a:t>
            </a:r>
            <a:endParaRPr lang="en-US" sz="44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F15F5411-3D41-4C07-8B33-54D5B6ED6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541496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SEP Master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SERS_PPT_Template--OSEP--01-16-2020.potx" id="{86E5CA5C-981A-428A-A613-0C553BE709EC}" vid="{D303D234-A420-4228-ADA9-1AB542C17FD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e23a90f-7290-4e1d-b307-c1ac0fad521b">
      <Terms xmlns="http://schemas.microsoft.com/office/infopath/2007/PartnerControls"/>
    </lcf76f155ced4ddcb4097134ff3c332f>
    <TaxCatchAll xmlns="2a2db8c4-56ab-4882-a5d0-0fe8165c6658" xsi:nil="true"/>
    <ApprovalStatus xmlns="2e23a90f-7290-4e1d-b307-c1ac0fad521b">true</ApprovalStatu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AD2B6D57C83C4AB33828052F50DFF3" ma:contentTypeVersion="26" ma:contentTypeDescription="Create a new document." ma:contentTypeScope="" ma:versionID="03a5ce63bc358957fc001731ba9375bd">
  <xsd:schema xmlns:xsd="http://www.w3.org/2001/XMLSchema" xmlns:xs="http://www.w3.org/2001/XMLSchema" xmlns:p="http://schemas.microsoft.com/office/2006/metadata/properties" xmlns:ns2="2e23a90f-7290-4e1d-b307-c1ac0fad521b" xmlns:ns3="1a7f198a-4e71-43ee-b149-6ce3f1e60b64" xmlns:ns4="2a2db8c4-56ab-4882-a5d0-0fe8165c6658" targetNamespace="http://schemas.microsoft.com/office/2006/metadata/properties" ma:root="true" ma:fieldsID="6f1c0a5390deb2f53433c4110536d439" ns2:_="" ns3:_="" ns4:_="">
    <xsd:import namespace="2e23a90f-7290-4e1d-b307-c1ac0fad521b"/>
    <xsd:import namespace="1a7f198a-4e71-43ee-b149-6ce3f1e60b64"/>
    <xsd:import namespace="2a2db8c4-56ab-4882-a5d0-0fe8165c665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lcf76f155ced4ddcb4097134ff3c332f" minOccurs="0"/>
                <xsd:element ref="ns4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SearchProperties" minOccurs="0"/>
                <xsd:element ref="ns2:MediaLengthInSeconds" minOccurs="0"/>
                <xsd:element ref="ns2:MediaServiceBillingMetadata" minOccurs="0"/>
                <xsd:element ref="ns2:ApprovalStatus" minOccurs="0"/>
                <xsd:element ref="ns2:_ApprovalAssignedTo" minOccurs="0"/>
                <xsd:element ref="ns2:_ApprovalRespondedBy" minOccurs="0"/>
                <xsd:element ref="ns2:_ApprovalSentBy" minOccurs="0"/>
                <xsd:element ref="ns2:_Approval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23a90f-7290-4e1d-b307-c1ac0fad521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557479ed-16e3-4c54-a34b-e226e0af443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  <xsd:element name="ApprovalStatus" ma:index="24" nillable="true" ma:displayName="Approval Status " ma:default="1" ma:format="Dropdown" ma:internalName="ApprovalStatus">
      <xsd:simpleType>
        <xsd:restriction base="dms:Boolean"/>
      </xsd:simpleType>
    </xsd:element>
    <xsd:element name="_ApprovalAssignedTo" ma:index="25" nillable="true" ma:displayName="Approvers" ma:list="UserInfo" ma:internalName="_ApprovalAssignedTo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_ApprovalRespondedBy" ma:index="26" nillable="true" ma:displayName="Responses" ma:list="UserInfo" ma:internalName="_ApprovalRespondedBy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_ApprovalSentBy" ma:index="27" nillable="true" ma:displayName="Approval Creator" ma:list="UserInfo" ma:internalName="_ApprovalSentBy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_ApprovalStatus" ma:index="28" nillable="true" ma:displayName="Approval status" ma:internalName="_ApprovalStatu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7f198a-4e71-43ee-b149-6ce3f1e60b6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2db8c4-56ab-4882-a5d0-0fe8165c6658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ce32a5e3-5bb9-4349-b657-3bcec4330c97}" ma:internalName="TaxCatchAll" ma:showField="CatchAllData" ma:web="1a7f198a-4e71-43ee-b149-6ce3f1e60b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461E55E-4D67-42E2-8851-04A1C784AE7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D217BE2-2741-4E9D-B9E1-A30D5E0BF2F9}">
  <ds:schemaRefs>
    <ds:schemaRef ds:uri="http://purl.org/dc/dcmitype/"/>
    <ds:schemaRef ds:uri="1a7f198a-4e71-43ee-b149-6ce3f1e60b64"/>
    <ds:schemaRef ds:uri="http://purl.org/dc/elements/1.1/"/>
    <ds:schemaRef ds:uri="http://www.w3.org/XML/1998/namespace"/>
    <ds:schemaRef ds:uri="http://purl.org/dc/terms/"/>
    <ds:schemaRef ds:uri="http://schemas.microsoft.com/office/2006/documentManagement/types"/>
    <ds:schemaRef ds:uri="2a2db8c4-56ab-4882-a5d0-0fe8165c6658"/>
    <ds:schemaRef ds:uri="2e23a90f-7290-4e1d-b307-c1ac0fad521b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CB55AB89-F688-4970-9B03-83252593B8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e23a90f-7290-4e1d-b307-c1ac0fad521b"/>
    <ds:schemaRef ds:uri="1a7f198a-4e71-43ee-b149-6ce3f1e60b64"/>
    <ds:schemaRef ds:uri="2a2db8c4-56ab-4882-a5d0-0fe8165c665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OSERS_PPT_Template--OSEP--01-16-2020</Template>
  <TotalTime>182</TotalTime>
  <Words>256</Words>
  <Application>Microsoft Office PowerPoint</Application>
  <PresentationFormat>Widescreen</PresentationFormat>
  <Paragraphs>48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Century Gothic</vt:lpstr>
      <vt:lpstr>Wingdings 3</vt:lpstr>
      <vt:lpstr>OSEP Master Design</vt:lpstr>
      <vt:lpstr>OSEP-funded Parent Centers &amp; the SPDG Program</vt:lpstr>
      <vt:lpstr>Understanding the SPDG Notice</vt:lpstr>
      <vt:lpstr>Required Contracts/Subgrants</vt:lpstr>
      <vt:lpstr>(c) Contracts and Subgrants</vt:lpstr>
      <vt:lpstr>How the SPDG Program Promotes Partnership</vt:lpstr>
      <vt:lpstr>Wins</vt:lpstr>
      <vt:lpstr>Challenges</vt:lpstr>
      <vt:lpstr>What OSEP Needs</vt:lpstr>
      <vt:lpstr>Jennifer Coffey: Jennifer.Coffey@ed.gov</vt:lpstr>
    </vt:vector>
  </TitlesOfParts>
  <Manager/>
  <Company>U.S. Department of Education, OSERS</Company>
  <LinksUpToDate>false</LinksUpToDate>
  <SharedDoc>false</SharedDoc>
  <HyperlinkBase>www.ed.gov/osers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OSERS Brand</dc:subject>
  <dc:creator>Coffey, Jennifer</dc:creator>
  <cp:lastModifiedBy>Coffey, Jennifer</cp:lastModifiedBy>
  <cp:revision>2</cp:revision>
  <cp:lastPrinted>2019-09-13T14:52:07Z</cp:lastPrinted>
  <dcterms:created xsi:type="dcterms:W3CDTF">2022-03-01T16:52:06Z</dcterms:created>
  <dcterms:modified xsi:type="dcterms:W3CDTF">2026-06-02T19:32:58Z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0x01010014AD2B6D57C83C4AB33828052F50DFF3</vt:lpwstr>
  </property>
</Properties>
</file>