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4"/>
  </p:sldMasterIdLst>
  <p:notesMasterIdLst>
    <p:notesMasterId r:id="rId24"/>
  </p:notesMasterIdLst>
  <p:sldIdLst>
    <p:sldId id="256" r:id="rId5"/>
    <p:sldId id="257" r:id="rId6"/>
    <p:sldId id="261" r:id="rId7"/>
    <p:sldId id="298" r:id="rId8"/>
    <p:sldId id="265" r:id="rId9"/>
    <p:sldId id="307" r:id="rId10"/>
    <p:sldId id="299" r:id="rId11"/>
    <p:sldId id="301" r:id="rId12"/>
    <p:sldId id="303" r:id="rId13"/>
    <p:sldId id="302" r:id="rId14"/>
    <p:sldId id="326" r:id="rId15"/>
    <p:sldId id="266" r:id="rId16"/>
    <p:sldId id="273" r:id="rId17"/>
    <p:sldId id="272" r:id="rId18"/>
    <p:sldId id="359" r:id="rId19"/>
    <p:sldId id="320" r:id="rId20"/>
    <p:sldId id="274" r:id="rId21"/>
    <p:sldId id="275" r:id="rId22"/>
    <p:sldId id="33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E3A8CA-7A19-4019-A233-6FA06C2A7662}" v="2" dt="2026-04-22T20:02:36.8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019" autoAdjust="0"/>
    <p:restoredTop sz="83879" autoAdjust="0"/>
  </p:normalViewPr>
  <p:slideViewPr>
    <p:cSldViewPr snapToGrid="0">
      <p:cViewPr varScale="1">
        <p:scale>
          <a:sx n="78" d="100"/>
          <a:sy n="78" d="100"/>
        </p:scale>
        <p:origin x="216" y="84"/>
      </p:cViewPr>
      <p:guideLst/>
    </p:cSldViewPr>
  </p:slideViewPr>
  <p:outlineViewPr>
    <p:cViewPr>
      <p:scale>
        <a:sx n="33" d="100"/>
        <a:sy n="33" d="100"/>
      </p:scale>
      <p:origin x="0" y="-63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meer, Anita" userId="03122127-ef45-4f70-9223-b0653f97d3d5" providerId="ADAL" clId="{3EA881AE-AD05-44E5-B851-3D73CA791DB9}"/>
    <pc:docChg chg="custSel addSld delSld modSld">
      <pc:chgData name="Vermeer, Anita" userId="03122127-ef45-4f70-9223-b0653f97d3d5" providerId="ADAL" clId="{3EA881AE-AD05-44E5-B851-3D73CA791DB9}" dt="2026-04-22T20:02:36.832" v="102"/>
      <pc:docMkLst>
        <pc:docMk/>
      </pc:docMkLst>
      <pc:sldChg chg="modSp mod">
        <pc:chgData name="Vermeer, Anita" userId="03122127-ef45-4f70-9223-b0653f97d3d5" providerId="ADAL" clId="{3EA881AE-AD05-44E5-B851-3D73CA791DB9}" dt="2026-04-22T19:50:04.212" v="37" actId="20577"/>
        <pc:sldMkLst>
          <pc:docMk/>
          <pc:sldMk cId="86884942" sldId="256"/>
        </pc:sldMkLst>
        <pc:spChg chg="mod">
          <ac:chgData name="Vermeer, Anita" userId="03122127-ef45-4f70-9223-b0653f97d3d5" providerId="ADAL" clId="{3EA881AE-AD05-44E5-B851-3D73CA791DB9}" dt="2026-04-22T19:50:04.212" v="37" actId="20577"/>
          <ac:spMkLst>
            <pc:docMk/>
            <pc:sldMk cId="86884942" sldId="256"/>
            <ac:spMk id="2" creationId="{B407D4F4-BD83-42A5-8194-E341DF732167}"/>
          </ac:spMkLst>
        </pc:spChg>
        <pc:spChg chg="mod">
          <ac:chgData name="Vermeer, Anita" userId="03122127-ef45-4f70-9223-b0653f97d3d5" providerId="ADAL" clId="{3EA881AE-AD05-44E5-B851-3D73CA791DB9}" dt="2026-04-22T19:49:44.882" v="26" actId="20577"/>
          <ac:spMkLst>
            <pc:docMk/>
            <pc:sldMk cId="86884942" sldId="256"/>
            <ac:spMk id="3" creationId="{1D0F6968-4F5D-4BF5-9A25-CD71444C3C28}"/>
          </ac:spMkLst>
        </pc:spChg>
      </pc:sldChg>
      <pc:sldChg chg="del">
        <pc:chgData name="Vermeer, Anita" userId="03122127-ef45-4f70-9223-b0653f97d3d5" providerId="ADAL" clId="{3EA881AE-AD05-44E5-B851-3D73CA791DB9}" dt="2026-04-22T19:49:55.085" v="27" actId="47"/>
        <pc:sldMkLst>
          <pc:docMk/>
          <pc:sldMk cId="2927768187" sldId="258"/>
        </pc:sldMkLst>
      </pc:sldChg>
      <pc:sldChg chg="del">
        <pc:chgData name="Vermeer, Anita" userId="03122127-ef45-4f70-9223-b0653f97d3d5" providerId="ADAL" clId="{3EA881AE-AD05-44E5-B851-3D73CA791DB9}" dt="2026-04-22T19:49:56.401" v="28" actId="47"/>
        <pc:sldMkLst>
          <pc:docMk/>
          <pc:sldMk cId="1662335806" sldId="259"/>
        </pc:sldMkLst>
      </pc:sldChg>
      <pc:sldChg chg="del">
        <pc:chgData name="Vermeer, Anita" userId="03122127-ef45-4f70-9223-b0653f97d3d5" providerId="ADAL" clId="{3EA881AE-AD05-44E5-B851-3D73CA791DB9}" dt="2026-04-22T19:50:12.378" v="39" actId="47"/>
        <pc:sldMkLst>
          <pc:docMk/>
          <pc:sldMk cId="4079781520" sldId="260"/>
        </pc:sldMkLst>
      </pc:sldChg>
      <pc:sldChg chg="del">
        <pc:chgData name="Vermeer, Anita" userId="03122127-ef45-4f70-9223-b0653f97d3d5" providerId="ADAL" clId="{3EA881AE-AD05-44E5-B851-3D73CA791DB9}" dt="2026-04-22T19:50:23.613" v="43" actId="47"/>
        <pc:sldMkLst>
          <pc:docMk/>
          <pc:sldMk cId="1941073509" sldId="263"/>
        </pc:sldMkLst>
      </pc:sldChg>
      <pc:sldChg chg="del">
        <pc:chgData name="Vermeer, Anita" userId="03122127-ef45-4f70-9223-b0653f97d3d5" providerId="ADAL" clId="{3EA881AE-AD05-44E5-B851-3D73CA791DB9}" dt="2026-04-22T19:50:24.753" v="44" actId="47"/>
        <pc:sldMkLst>
          <pc:docMk/>
          <pc:sldMk cId="3344321775" sldId="264"/>
        </pc:sldMkLst>
      </pc:sldChg>
      <pc:sldChg chg="del">
        <pc:chgData name="Vermeer, Anita" userId="03122127-ef45-4f70-9223-b0653f97d3d5" providerId="ADAL" clId="{3EA881AE-AD05-44E5-B851-3D73CA791DB9}" dt="2026-04-22T19:50:44.541" v="46" actId="47"/>
        <pc:sldMkLst>
          <pc:docMk/>
          <pc:sldMk cId="3871706876" sldId="267"/>
        </pc:sldMkLst>
      </pc:sldChg>
      <pc:sldChg chg="del">
        <pc:chgData name="Vermeer, Anita" userId="03122127-ef45-4f70-9223-b0653f97d3d5" providerId="ADAL" clId="{3EA881AE-AD05-44E5-B851-3D73CA791DB9}" dt="2026-04-22T19:50:43.690" v="45" actId="47"/>
        <pc:sldMkLst>
          <pc:docMk/>
          <pc:sldMk cId="2208708516" sldId="268"/>
        </pc:sldMkLst>
      </pc:sldChg>
      <pc:sldChg chg="del">
        <pc:chgData name="Vermeer, Anita" userId="03122127-ef45-4f70-9223-b0653f97d3d5" providerId="ADAL" clId="{3EA881AE-AD05-44E5-B851-3D73CA791DB9}" dt="2026-04-22T19:50:53.676" v="51" actId="47"/>
        <pc:sldMkLst>
          <pc:docMk/>
          <pc:sldMk cId="1364245981" sldId="269"/>
        </pc:sldMkLst>
      </pc:sldChg>
      <pc:sldChg chg="del">
        <pc:chgData name="Vermeer, Anita" userId="03122127-ef45-4f70-9223-b0653f97d3d5" providerId="ADAL" clId="{3EA881AE-AD05-44E5-B851-3D73CA791DB9}" dt="2026-04-22T19:50:50.717" v="49" actId="47"/>
        <pc:sldMkLst>
          <pc:docMk/>
          <pc:sldMk cId="582052586" sldId="270"/>
        </pc:sldMkLst>
      </pc:sldChg>
      <pc:sldChg chg="modSp mod">
        <pc:chgData name="Vermeer, Anita" userId="03122127-ef45-4f70-9223-b0653f97d3d5" providerId="ADAL" clId="{3EA881AE-AD05-44E5-B851-3D73CA791DB9}" dt="2026-04-22T19:51:53.526" v="94" actId="20577"/>
        <pc:sldMkLst>
          <pc:docMk/>
          <pc:sldMk cId="224830537" sldId="274"/>
        </pc:sldMkLst>
        <pc:spChg chg="mod">
          <ac:chgData name="Vermeer, Anita" userId="03122127-ef45-4f70-9223-b0653f97d3d5" providerId="ADAL" clId="{3EA881AE-AD05-44E5-B851-3D73CA791DB9}" dt="2026-04-22T19:51:53.526" v="94" actId="20577"/>
          <ac:spMkLst>
            <pc:docMk/>
            <pc:sldMk cId="224830537" sldId="274"/>
            <ac:spMk id="3" creationId="{1A9D722C-9024-480C-A2A6-A4522CFBE704}"/>
          </ac:spMkLst>
        </pc:spChg>
      </pc:sldChg>
      <pc:sldChg chg="del">
        <pc:chgData name="Vermeer, Anita" userId="03122127-ef45-4f70-9223-b0653f97d3d5" providerId="ADAL" clId="{3EA881AE-AD05-44E5-B851-3D73CA791DB9}" dt="2026-04-22T19:51:07.419" v="52" actId="47"/>
        <pc:sldMkLst>
          <pc:docMk/>
          <pc:sldMk cId="3922550759" sldId="276"/>
        </pc:sldMkLst>
      </pc:sldChg>
      <pc:sldChg chg="del">
        <pc:chgData name="Vermeer, Anita" userId="03122127-ef45-4f70-9223-b0653f97d3d5" providerId="ADAL" clId="{3EA881AE-AD05-44E5-B851-3D73CA791DB9}" dt="2026-04-22T19:51:08.819" v="53" actId="47"/>
        <pc:sldMkLst>
          <pc:docMk/>
          <pc:sldMk cId="2109239523" sldId="277"/>
        </pc:sldMkLst>
      </pc:sldChg>
      <pc:sldChg chg="del">
        <pc:chgData name="Vermeer, Anita" userId="03122127-ef45-4f70-9223-b0653f97d3d5" providerId="ADAL" clId="{3EA881AE-AD05-44E5-B851-3D73CA791DB9}" dt="2026-04-22T19:51:14.763" v="54" actId="47"/>
        <pc:sldMkLst>
          <pc:docMk/>
          <pc:sldMk cId="3631979409" sldId="280"/>
        </pc:sldMkLst>
      </pc:sldChg>
      <pc:sldChg chg="del">
        <pc:chgData name="Vermeer, Anita" userId="03122127-ef45-4f70-9223-b0653f97d3d5" providerId="ADAL" clId="{3EA881AE-AD05-44E5-B851-3D73CA791DB9}" dt="2026-04-22T19:51:26.651" v="57" actId="47"/>
        <pc:sldMkLst>
          <pc:docMk/>
          <pc:sldMk cId="2511625466" sldId="287"/>
        </pc:sldMkLst>
      </pc:sldChg>
      <pc:sldChg chg="del">
        <pc:chgData name="Vermeer, Anita" userId="03122127-ef45-4f70-9223-b0653f97d3d5" providerId="ADAL" clId="{3EA881AE-AD05-44E5-B851-3D73CA791DB9}" dt="2026-04-22T19:51:24.961" v="56" actId="47"/>
        <pc:sldMkLst>
          <pc:docMk/>
          <pc:sldMk cId="2905977233" sldId="288"/>
        </pc:sldMkLst>
      </pc:sldChg>
      <pc:sldChg chg="del">
        <pc:chgData name="Vermeer, Anita" userId="03122127-ef45-4f70-9223-b0653f97d3d5" providerId="ADAL" clId="{3EA881AE-AD05-44E5-B851-3D73CA791DB9}" dt="2026-04-22T19:51:29.441" v="59" actId="47"/>
        <pc:sldMkLst>
          <pc:docMk/>
          <pc:sldMk cId="820325310" sldId="290"/>
        </pc:sldMkLst>
      </pc:sldChg>
      <pc:sldChg chg="del">
        <pc:chgData name="Vermeer, Anita" userId="03122127-ef45-4f70-9223-b0653f97d3d5" providerId="ADAL" clId="{3EA881AE-AD05-44E5-B851-3D73CA791DB9}" dt="2026-04-22T19:52:02.638" v="95" actId="47"/>
        <pc:sldMkLst>
          <pc:docMk/>
          <pc:sldMk cId="207722503" sldId="292"/>
        </pc:sldMkLst>
      </pc:sldChg>
      <pc:sldChg chg="del">
        <pc:chgData name="Vermeer, Anita" userId="03122127-ef45-4f70-9223-b0653f97d3d5" providerId="ADAL" clId="{3EA881AE-AD05-44E5-B851-3D73CA791DB9}" dt="2026-04-22T19:52:09.081" v="98" actId="47"/>
        <pc:sldMkLst>
          <pc:docMk/>
          <pc:sldMk cId="1869727487" sldId="294"/>
        </pc:sldMkLst>
      </pc:sldChg>
      <pc:sldChg chg="del">
        <pc:chgData name="Vermeer, Anita" userId="03122127-ef45-4f70-9223-b0653f97d3d5" providerId="ADAL" clId="{3EA881AE-AD05-44E5-B851-3D73CA791DB9}" dt="2026-04-22T19:52:10.643" v="99" actId="47"/>
        <pc:sldMkLst>
          <pc:docMk/>
          <pc:sldMk cId="3375231647" sldId="295"/>
        </pc:sldMkLst>
      </pc:sldChg>
      <pc:sldChg chg="del">
        <pc:chgData name="Vermeer, Anita" userId="03122127-ef45-4f70-9223-b0653f97d3d5" providerId="ADAL" clId="{3EA881AE-AD05-44E5-B851-3D73CA791DB9}" dt="2026-04-22T19:52:12" v="100" actId="47"/>
        <pc:sldMkLst>
          <pc:docMk/>
          <pc:sldMk cId="1070005883" sldId="296"/>
        </pc:sldMkLst>
      </pc:sldChg>
      <pc:sldChg chg="del">
        <pc:chgData name="Vermeer, Anita" userId="03122127-ef45-4f70-9223-b0653f97d3d5" providerId="ADAL" clId="{3EA881AE-AD05-44E5-B851-3D73CA791DB9}" dt="2026-04-22T19:52:12.643" v="101" actId="47"/>
        <pc:sldMkLst>
          <pc:docMk/>
          <pc:sldMk cId="4119426344" sldId="297"/>
        </pc:sldMkLst>
      </pc:sldChg>
      <pc:sldChg chg="del">
        <pc:chgData name="Vermeer, Anita" userId="03122127-ef45-4f70-9223-b0653f97d3d5" providerId="ADAL" clId="{3EA881AE-AD05-44E5-B851-3D73CA791DB9}" dt="2026-04-22T19:50:10.448" v="38" actId="47"/>
        <pc:sldMkLst>
          <pc:docMk/>
          <pc:sldMk cId="2639065083" sldId="308"/>
        </pc:sldMkLst>
      </pc:sldChg>
      <pc:sldChg chg="del">
        <pc:chgData name="Vermeer, Anita" userId="03122127-ef45-4f70-9223-b0653f97d3d5" providerId="ADAL" clId="{3EA881AE-AD05-44E5-B851-3D73CA791DB9}" dt="2026-04-22T19:50:45.916" v="47" actId="47"/>
        <pc:sldMkLst>
          <pc:docMk/>
          <pc:sldMk cId="1794541097" sldId="310"/>
        </pc:sldMkLst>
      </pc:sldChg>
      <pc:sldChg chg="del">
        <pc:chgData name="Vermeer, Anita" userId="03122127-ef45-4f70-9223-b0653f97d3d5" providerId="ADAL" clId="{3EA881AE-AD05-44E5-B851-3D73CA791DB9}" dt="2026-04-22T19:51:32.825" v="60" actId="47"/>
        <pc:sldMkLst>
          <pc:docMk/>
          <pc:sldMk cId="3478929445" sldId="311"/>
        </pc:sldMkLst>
      </pc:sldChg>
      <pc:sldChg chg="del">
        <pc:chgData name="Vermeer, Anita" userId="03122127-ef45-4f70-9223-b0653f97d3d5" providerId="ADAL" clId="{3EA881AE-AD05-44E5-B851-3D73CA791DB9}" dt="2026-04-22T19:50:51.374" v="50" actId="47"/>
        <pc:sldMkLst>
          <pc:docMk/>
          <pc:sldMk cId="115707858" sldId="312"/>
        </pc:sldMkLst>
      </pc:sldChg>
      <pc:sldChg chg="del">
        <pc:chgData name="Vermeer, Anita" userId="03122127-ef45-4f70-9223-b0653f97d3d5" providerId="ADAL" clId="{3EA881AE-AD05-44E5-B851-3D73CA791DB9}" dt="2026-04-22T19:51:23.696" v="55" actId="47"/>
        <pc:sldMkLst>
          <pc:docMk/>
          <pc:sldMk cId="2427623897" sldId="313"/>
        </pc:sldMkLst>
      </pc:sldChg>
      <pc:sldChg chg="del">
        <pc:chgData name="Vermeer, Anita" userId="03122127-ef45-4f70-9223-b0653f97d3d5" providerId="ADAL" clId="{3EA881AE-AD05-44E5-B851-3D73CA791DB9}" dt="2026-04-22T19:50:17.660" v="40" actId="47"/>
        <pc:sldMkLst>
          <pc:docMk/>
          <pc:sldMk cId="1211288077" sldId="316"/>
        </pc:sldMkLst>
      </pc:sldChg>
      <pc:sldChg chg="del">
        <pc:chgData name="Vermeer, Anita" userId="03122127-ef45-4f70-9223-b0653f97d3d5" providerId="ADAL" clId="{3EA881AE-AD05-44E5-B851-3D73CA791DB9}" dt="2026-04-22T19:50:19.650" v="41" actId="47"/>
        <pc:sldMkLst>
          <pc:docMk/>
          <pc:sldMk cId="51082746" sldId="317"/>
        </pc:sldMkLst>
      </pc:sldChg>
      <pc:sldChg chg="del">
        <pc:chgData name="Vermeer, Anita" userId="03122127-ef45-4f70-9223-b0653f97d3d5" providerId="ADAL" clId="{3EA881AE-AD05-44E5-B851-3D73CA791DB9}" dt="2026-04-22T19:50:20.993" v="42" actId="47"/>
        <pc:sldMkLst>
          <pc:docMk/>
          <pc:sldMk cId="2604177313" sldId="318"/>
        </pc:sldMkLst>
      </pc:sldChg>
      <pc:sldChg chg="del">
        <pc:chgData name="Vermeer, Anita" userId="03122127-ef45-4f70-9223-b0653f97d3d5" providerId="ADAL" clId="{3EA881AE-AD05-44E5-B851-3D73CA791DB9}" dt="2026-04-22T19:50:46.745" v="48" actId="47"/>
        <pc:sldMkLst>
          <pc:docMk/>
          <pc:sldMk cId="1697770912" sldId="319"/>
        </pc:sldMkLst>
      </pc:sldChg>
      <pc:sldChg chg="del">
        <pc:chgData name="Vermeer, Anita" userId="03122127-ef45-4f70-9223-b0653f97d3d5" providerId="ADAL" clId="{3EA881AE-AD05-44E5-B851-3D73CA791DB9}" dt="2026-04-22T19:51:27.954" v="58" actId="47"/>
        <pc:sldMkLst>
          <pc:docMk/>
          <pc:sldMk cId="3136949039" sldId="327"/>
        </pc:sldMkLst>
      </pc:sldChg>
      <pc:sldChg chg="del">
        <pc:chgData name="Vermeer, Anita" userId="03122127-ef45-4f70-9223-b0653f97d3d5" providerId="ADAL" clId="{3EA881AE-AD05-44E5-B851-3D73CA791DB9}" dt="2026-04-22T19:52:07.053" v="97" actId="47"/>
        <pc:sldMkLst>
          <pc:docMk/>
          <pc:sldMk cId="2781938970" sldId="328"/>
        </pc:sldMkLst>
      </pc:sldChg>
      <pc:sldChg chg="del">
        <pc:chgData name="Vermeer, Anita" userId="03122127-ef45-4f70-9223-b0653f97d3d5" providerId="ADAL" clId="{3EA881AE-AD05-44E5-B851-3D73CA791DB9}" dt="2026-04-22T19:51:36.305" v="61" actId="47"/>
        <pc:sldMkLst>
          <pc:docMk/>
          <pc:sldMk cId="1982036445" sldId="329"/>
        </pc:sldMkLst>
      </pc:sldChg>
      <pc:sldChg chg="del">
        <pc:chgData name="Vermeer, Anita" userId="03122127-ef45-4f70-9223-b0653f97d3d5" providerId="ADAL" clId="{3EA881AE-AD05-44E5-B851-3D73CA791DB9}" dt="2026-04-22T19:52:05.722" v="96" actId="47"/>
        <pc:sldMkLst>
          <pc:docMk/>
          <pc:sldMk cId="1833048002" sldId="331"/>
        </pc:sldMkLst>
      </pc:sldChg>
      <pc:sldChg chg="add">
        <pc:chgData name="Vermeer, Anita" userId="03122127-ef45-4f70-9223-b0653f97d3d5" providerId="ADAL" clId="{3EA881AE-AD05-44E5-B851-3D73CA791DB9}" dt="2026-04-22T20:02:36.832" v="102"/>
        <pc:sldMkLst>
          <pc:docMk/>
          <pc:sldMk cId="2869205350" sldId="35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C565D8-28E7-4D4E-A233-30F9F0D76316}" type="doc">
      <dgm:prSet loTypeId="urn:microsoft.com/office/officeart/2005/8/layout/hList1" loCatId="list" qsTypeId="urn:microsoft.com/office/officeart/2005/8/quickstyle/simple1" qsCatId="simple" csTypeId="urn:microsoft.com/office/officeart/2005/8/colors/accent4_2" csCatId="accent4" phldr="1"/>
      <dgm:spPr/>
      <dgm:t>
        <a:bodyPr/>
        <a:lstStyle/>
        <a:p>
          <a:endParaRPr lang="en-US"/>
        </a:p>
      </dgm:t>
    </dgm:pt>
    <dgm:pt modelId="{6D44A061-1F08-49C0-B1C5-9846CB9F148F}">
      <dgm:prSet phldrT="[Text]"/>
      <dgm:spPr/>
      <dgm:t>
        <a:bodyPr/>
        <a:lstStyle/>
        <a:p>
          <a:r>
            <a:rPr lang="en-US" b="1" dirty="0"/>
            <a:t>Allowable</a:t>
          </a:r>
        </a:p>
      </dgm:t>
    </dgm:pt>
    <dgm:pt modelId="{D4C97836-37C1-404E-B495-0B933272A3E1}" type="parTrans" cxnId="{45A7C649-C3B7-42A4-86FE-144A073B01A6}">
      <dgm:prSet/>
      <dgm:spPr/>
      <dgm:t>
        <a:bodyPr/>
        <a:lstStyle/>
        <a:p>
          <a:endParaRPr lang="en-US"/>
        </a:p>
      </dgm:t>
    </dgm:pt>
    <dgm:pt modelId="{23462241-BE35-41D4-A265-DAA8688F5762}" type="sibTrans" cxnId="{45A7C649-C3B7-42A4-86FE-144A073B01A6}">
      <dgm:prSet/>
      <dgm:spPr/>
      <dgm:t>
        <a:bodyPr/>
        <a:lstStyle/>
        <a:p>
          <a:endParaRPr lang="en-US"/>
        </a:p>
      </dgm:t>
    </dgm:pt>
    <dgm:pt modelId="{58127335-293B-4056-AB7E-11112CDA5591}">
      <dgm:prSet phldrT="[Text]"/>
      <dgm:spPr/>
      <dgm:t>
        <a:bodyPr/>
        <a:lstStyle/>
        <a:p>
          <a:r>
            <a:rPr lang="en-US" dirty="0"/>
            <a:t>Either permitted or not specifically prohibited by program statute or 2 CFR Part 200</a:t>
          </a:r>
        </a:p>
      </dgm:t>
    </dgm:pt>
    <dgm:pt modelId="{F88B9D3D-FA60-45D3-B3EB-6A2B96F92D73}" type="parTrans" cxnId="{098590D0-6B4F-48CA-94CC-24A1DC6DA513}">
      <dgm:prSet/>
      <dgm:spPr/>
      <dgm:t>
        <a:bodyPr/>
        <a:lstStyle/>
        <a:p>
          <a:endParaRPr lang="en-US"/>
        </a:p>
      </dgm:t>
    </dgm:pt>
    <dgm:pt modelId="{C5D708D7-CB75-4CA0-BF72-5C2050C3C2E9}" type="sibTrans" cxnId="{098590D0-6B4F-48CA-94CC-24A1DC6DA513}">
      <dgm:prSet/>
      <dgm:spPr/>
      <dgm:t>
        <a:bodyPr/>
        <a:lstStyle/>
        <a:p>
          <a:endParaRPr lang="en-US"/>
        </a:p>
      </dgm:t>
    </dgm:pt>
    <dgm:pt modelId="{0F25D9D3-4C4E-49CB-A107-9881366FDE17}">
      <dgm:prSet phldrT="[Text]"/>
      <dgm:spPr/>
      <dgm:t>
        <a:bodyPr/>
        <a:lstStyle/>
        <a:p>
          <a:r>
            <a:rPr lang="en-US" dirty="0"/>
            <a:t>Necessary for project success</a:t>
          </a:r>
        </a:p>
      </dgm:t>
    </dgm:pt>
    <dgm:pt modelId="{883FC4DD-602A-4C79-B2B0-E93DEFC84B5D}" type="parTrans" cxnId="{8BFB649C-ADBB-4274-87AF-F93E2D72F450}">
      <dgm:prSet/>
      <dgm:spPr/>
      <dgm:t>
        <a:bodyPr/>
        <a:lstStyle/>
        <a:p>
          <a:endParaRPr lang="en-US"/>
        </a:p>
      </dgm:t>
    </dgm:pt>
    <dgm:pt modelId="{1AC1B603-F4C4-4ED4-B612-9A3ED5DAEE24}" type="sibTrans" cxnId="{8BFB649C-ADBB-4274-87AF-F93E2D72F450}">
      <dgm:prSet/>
      <dgm:spPr/>
      <dgm:t>
        <a:bodyPr/>
        <a:lstStyle/>
        <a:p>
          <a:endParaRPr lang="en-US"/>
        </a:p>
      </dgm:t>
    </dgm:pt>
    <dgm:pt modelId="{E65D4881-9809-454D-A99B-B1C220F32145}">
      <dgm:prSet phldrT="[Text]"/>
      <dgm:spPr/>
      <dgm:t>
        <a:bodyPr/>
        <a:lstStyle/>
        <a:p>
          <a:r>
            <a:rPr lang="en-US" b="1" dirty="0"/>
            <a:t>Allocable</a:t>
          </a:r>
        </a:p>
      </dgm:t>
    </dgm:pt>
    <dgm:pt modelId="{733DA02A-3C5E-41B0-BEC6-F11D0AA3B165}" type="parTrans" cxnId="{B952B607-7090-4211-AEB5-04D5743C4592}">
      <dgm:prSet/>
      <dgm:spPr/>
      <dgm:t>
        <a:bodyPr/>
        <a:lstStyle/>
        <a:p>
          <a:endParaRPr lang="en-US"/>
        </a:p>
      </dgm:t>
    </dgm:pt>
    <dgm:pt modelId="{DAC61C26-C7FB-4C3F-BE5C-8F404FD25F15}" type="sibTrans" cxnId="{B952B607-7090-4211-AEB5-04D5743C4592}">
      <dgm:prSet/>
      <dgm:spPr/>
      <dgm:t>
        <a:bodyPr/>
        <a:lstStyle/>
        <a:p>
          <a:endParaRPr lang="en-US"/>
        </a:p>
      </dgm:t>
    </dgm:pt>
    <dgm:pt modelId="{70C699D4-E3F5-49E7-B1C1-DC9387E06835}">
      <dgm:prSet phldrT="[Text]"/>
      <dgm:spPr/>
      <dgm:t>
        <a:bodyPr/>
        <a:lstStyle/>
        <a:p>
          <a:r>
            <a:rPr lang="en-US" dirty="0"/>
            <a:t>Expended for a particular purpose or time period that benefits the grant</a:t>
          </a:r>
        </a:p>
      </dgm:t>
    </dgm:pt>
    <dgm:pt modelId="{63661C5D-9D8E-4471-A6FB-DF685F2411DE}" type="parTrans" cxnId="{571567FA-A2B0-4552-99AC-3AC6B8298BFD}">
      <dgm:prSet/>
      <dgm:spPr/>
      <dgm:t>
        <a:bodyPr/>
        <a:lstStyle/>
        <a:p>
          <a:endParaRPr lang="en-US"/>
        </a:p>
      </dgm:t>
    </dgm:pt>
    <dgm:pt modelId="{2CB866E0-2565-48EF-955D-800C9E88B757}" type="sibTrans" cxnId="{571567FA-A2B0-4552-99AC-3AC6B8298BFD}">
      <dgm:prSet/>
      <dgm:spPr/>
      <dgm:t>
        <a:bodyPr/>
        <a:lstStyle/>
        <a:p>
          <a:endParaRPr lang="en-US"/>
        </a:p>
      </dgm:t>
    </dgm:pt>
    <dgm:pt modelId="{6E16F0AB-62F1-4AB1-A455-11036051DB01}">
      <dgm:prSet phldrT="[Text]"/>
      <dgm:spPr/>
      <dgm:t>
        <a:bodyPr/>
        <a:lstStyle/>
        <a:p>
          <a:r>
            <a:rPr lang="en-US" b="1" dirty="0"/>
            <a:t>Reasonable</a:t>
          </a:r>
        </a:p>
      </dgm:t>
    </dgm:pt>
    <dgm:pt modelId="{59DFFCFD-D5B8-46A6-9FD6-93D5C5F8F0BC}" type="parTrans" cxnId="{7EE5CAAF-2FBD-4877-8FA3-F4426FC0B99A}">
      <dgm:prSet/>
      <dgm:spPr/>
      <dgm:t>
        <a:bodyPr/>
        <a:lstStyle/>
        <a:p>
          <a:endParaRPr lang="en-US"/>
        </a:p>
      </dgm:t>
    </dgm:pt>
    <dgm:pt modelId="{C242920C-EA09-4206-92AA-C9A5F29A5F94}" type="sibTrans" cxnId="{7EE5CAAF-2FBD-4877-8FA3-F4426FC0B99A}">
      <dgm:prSet/>
      <dgm:spPr/>
      <dgm:t>
        <a:bodyPr/>
        <a:lstStyle/>
        <a:p>
          <a:endParaRPr lang="en-US"/>
        </a:p>
      </dgm:t>
    </dgm:pt>
    <dgm:pt modelId="{51599240-781F-4DDD-856E-7294901436B1}">
      <dgm:prSet phldrT="[Text]"/>
      <dgm:spPr/>
      <dgm:t>
        <a:bodyPr/>
        <a:lstStyle/>
        <a:p>
          <a:r>
            <a:rPr lang="en-US" dirty="0"/>
            <a:t>Costs that would be incurred by any prudent person</a:t>
          </a:r>
        </a:p>
      </dgm:t>
    </dgm:pt>
    <dgm:pt modelId="{07D01238-92D2-4545-923A-AA497C869EC0}" type="parTrans" cxnId="{7EC00064-78F2-44BA-8692-4053507C8128}">
      <dgm:prSet/>
      <dgm:spPr/>
      <dgm:t>
        <a:bodyPr/>
        <a:lstStyle/>
        <a:p>
          <a:endParaRPr lang="en-US"/>
        </a:p>
      </dgm:t>
    </dgm:pt>
    <dgm:pt modelId="{3018BA21-D32F-47F0-83FF-F28D6E6C7470}" type="sibTrans" cxnId="{7EC00064-78F2-44BA-8692-4053507C8128}">
      <dgm:prSet/>
      <dgm:spPr/>
      <dgm:t>
        <a:bodyPr/>
        <a:lstStyle/>
        <a:p>
          <a:endParaRPr lang="en-US"/>
        </a:p>
      </dgm:t>
    </dgm:pt>
    <dgm:pt modelId="{0E1D0309-7510-4E1F-AADC-A1A89222FFF7}">
      <dgm:prSet phldrT="[Text]"/>
      <dgm:spPr/>
      <dgm:t>
        <a:bodyPr/>
        <a:lstStyle/>
        <a:p>
          <a:r>
            <a:rPr lang="en-US" b="1" dirty="0"/>
            <a:t>Necessary</a:t>
          </a:r>
        </a:p>
      </dgm:t>
    </dgm:pt>
    <dgm:pt modelId="{CE8C8016-45EB-441B-AFF9-9DD4F71DB51E}" type="parTrans" cxnId="{BB5D59B4-9C5E-4F23-870D-B4C0936AC4FC}">
      <dgm:prSet/>
      <dgm:spPr/>
      <dgm:t>
        <a:bodyPr/>
        <a:lstStyle/>
        <a:p>
          <a:endParaRPr lang="en-US"/>
        </a:p>
      </dgm:t>
    </dgm:pt>
    <dgm:pt modelId="{A693531A-EF2D-4FA6-A1F5-BAC3237BEC8F}" type="sibTrans" cxnId="{BB5D59B4-9C5E-4F23-870D-B4C0936AC4FC}">
      <dgm:prSet/>
      <dgm:spPr/>
      <dgm:t>
        <a:bodyPr/>
        <a:lstStyle/>
        <a:p>
          <a:endParaRPr lang="en-US"/>
        </a:p>
      </dgm:t>
    </dgm:pt>
    <dgm:pt modelId="{CEE82029-AD82-43E7-AAA0-F47DAFDA6D87}">
      <dgm:prSet phldrT="[Text]"/>
      <dgm:spPr/>
      <dgm:t>
        <a:bodyPr/>
        <a:lstStyle/>
        <a:p>
          <a:r>
            <a:rPr lang="en-US" dirty="0"/>
            <a:t>Needed to implement the grant</a:t>
          </a:r>
        </a:p>
      </dgm:t>
    </dgm:pt>
    <dgm:pt modelId="{67C3A927-E7F4-43A8-887A-6F6111B2260A}" type="parTrans" cxnId="{A6F2F211-4EE4-4CBB-BBB5-31F86776EEB6}">
      <dgm:prSet/>
      <dgm:spPr/>
      <dgm:t>
        <a:bodyPr/>
        <a:lstStyle/>
        <a:p>
          <a:endParaRPr lang="en-US"/>
        </a:p>
      </dgm:t>
    </dgm:pt>
    <dgm:pt modelId="{0523A79A-D38C-4E90-90CB-AA9E53415ADA}" type="sibTrans" cxnId="{A6F2F211-4EE4-4CBB-BBB5-31F86776EEB6}">
      <dgm:prSet/>
      <dgm:spPr/>
      <dgm:t>
        <a:bodyPr/>
        <a:lstStyle/>
        <a:p>
          <a:endParaRPr lang="en-US"/>
        </a:p>
      </dgm:t>
    </dgm:pt>
    <dgm:pt modelId="{0378B8F6-A47D-4C17-89B2-5E795328897B}" type="pres">
      <dgm:prSet presAssocID="{C1C565D8-28E7-4D4E-A233-30F9F0D76316}" presName="Name0" presStyleCnt="0">
        <dgm:presLayoutVars>
          <dgm:dir/>
          <dgm:animLvl val="lvl"/>
          <dgm:resizeHandles val="exact"/>
        </dgm:presLayoutVars>
      </dgm:prSet>
      <dgm:spPr/>
    </dgm:pt>
    <dgm:pt modelId="{FFA42FB1-0BF3-4BF2-A62B-D817DAF7535F}" type="pres">
      <dgm:prSet presAssocID="{6D44A061-1F08-49C0-B1C5-9846CB9F148F}" presName="composite" presStyleCnt="0"/>
      <dgm:spPr/>
    </dgm:pt>
    <dgm:pt modelId="{98C0CC51-68CC-4734-BF9C-7EE56ADF7E14}" type="pres">
      <dgm:prSet presAssocID="{6D44A061-1F08-49C0-B1C5-9846CB9F148F}" presName="parTx" presStyleLbl="alignNode1" presStyleIdx="0" presStyleCnt="4">
        <dgm:presLayoutVars>
          <dgm:chMax val="0"/>
          <dgm:chPref val="0"/>
          <dgm:bulletEnabled val="1"/>
        </dgm:presLayoutVars>
      </dgm:prSet>
      <dgm:spPr/>
    </dgm:pt>
    <dgm:pt modelId="{13CE9CB8-4C91-4EC9-B1C1-6773B08EA410}" type="pres">
      <dgm:prSet presAssocID="{6D44A061-1F08-49C0-B1C5-9846CB9F148F}" presName="desTx" presStyleLbl="alignAccFollowNode1" presStyleIdx="0" presStyleCnt="4">
        <dgm:presLayoutVars>
          <dgm:bulletEnabled val="1"/>
        </dgm:presLayoutVars>
      </dgm:prSet>
      <dgm:spPr/>
    </dgm:pt>
    <dgm:pt modelId="{4A4E6BB7-FEAF-49BF-BD5A-84B5B3482015}" type="pres">
      <dgm:prSet presAssocID="{23462241-BE35-41D4-A265-DAA8688F5762}" presName="space" presStyleCnt="0"/>
      <dgm:spPr/>
    </dgm:pt>
    <dgm:pt modelId="{18C9F192-9EAC-4576-A696-EE506519ED73}" type="pres">
      <dgm:prSet presAssocID="{E65D4881-9809-454D-A99B-B1C220F32145}" presName="composite" presStyleCnt="0"/>
      <dgm:spPr/>
    </dgm:pt>
    <dgm:pt modelId="{9F36F30B-65F9-4759-96CA-938D1D202609}" type="pres">
      <dgm:prSet presAssocID="{E65D4881-9809-454D-A99B-B1C220F32145}" presName="parTx" presStyleLbl="alignNode1" presStyleIdx="1" presStyleCnt="4">
        <dgm:presLayoutVars>
          <dgm:chMax val="0"/>
          <dgm:chPref val="0"/>
          <dgm:bulletEnabled val="1"/>
        </dgm:presLayoutVars>
      </dgm:prSet>
      <dgm:spPr/>
    </dgm:pt>
    <dgm:pt modelId="{5C084F89-E606-4263-92F7-27E1F31DDF58}" type="pres">
      <dgm:prSet presAssocID="{E65D4881-9809-454D-A99B-B1C220F32145}" presName="desTx" presStyleLbl="alignAccFollowNode1" presStyleIdx="1" presStyleCnt="4">
        <dgm:presLayoutVars>
          <dgm:bulletEnabled val="1"/>
        </dgm:presLayoutVars>
      </dgm:prSet>
      <dgm:spPr/>
    </dgm:pt>
    <dgm:pt modelId="{B33F1AFB-3B35-4382-9FC5-451F4A1583D3}" type="pres">
      <dgm:prSet presAssocID="{DAC61C26-C7FB-4C3F-BE5C-8F404FD25F15}" presName="space" presStyleCnt="0"/>
      <dgm:spPr/>
    </dgm:pt>
    <dgm:pt modelId="{0374ED07-736A-4E15-B851-EA3B74D3602B}" type="pres">
      <dgm:prSet presAssocID="{6E16F0AB-62F1-4AB1-A455-11036051DB01}" presName="composite" presStyleCnt="0"/>
      <dgm:spPr/>
    </dgm:pt>
    <dgm:pt modelId="{B0292A94-D049-4C0C-8D83-660F2B834FD3}" type="pres">
      <dgm:prSet presAssocID="{6E16F0AB-62F1-4AB1-A455-11036051DB01}" presName="parTx" presStyleLbl="alignNode1" presStyleIdx="2" presStyleCnt="4">
        <dgm:presLayoutVars>
          <dgm:chMax val="0"/>
          <dgm:chPref val="0"/>
          <dgm:bulletEnabled val="1"/>
        </dgm:presLayoutVars>
      </dgm:prSet>
      <dgm:spPr/>
    </dgm:pt>
    <dgm:pt modelId="{CC0AA8C6-2079-4239-AC0C-EA9A7FADF125}" type="pres">
      <dgm:prSet presAssocID="{6E16F0AB-62F1-4AB1-A455-11036051DB01}" presName="desTx" presStyleLbl="alignAccFollowNode1" presStyleIdx="2" presStyleCnt="4">
        <dgm:presLayoutVars>
          <dgm:bulletEnabled val="1"/>
        </dgm:presLayoutVars>
      </dgm:prSet>
      <dgm:spPr/>
    </dgm:pt>
    <dgm:pt modelId="{6252E434-B045-4342-A29C-2FCCC9C7C3E5}" type="pres">
      <dgm:prSet presAssocID="{C242920C-EA09-4206-92AA-C9A5F29A5F94}" presName="space" presStyleCnt="0"/>
      <dgm:spPr/>
    </dgm:pt>
    <dgm:pt modelId="{0F3C1D23-8F52-4887-A5ED-9DFA28CE7ABB}" type="pres">
      <dgm:prSet presAssocID="{0E1D0309-7510-4E1F-AADC-A1A89222FFF7}" presName="composite" presStyleCnt="0"/>
      <dgm:spPr/>
    </dgm:pt>
    <dgm:pt modelId="{F91DCA80-82A5-4419-99FE-5ECAC0AC8C1C}" type="pres">
      <dgm:prSet presAssocID="{0E1D0309-7510-4E1F-AADC-A1A89222FFF7}" presName="parTx" presStyleLbl="alignNode1" presStyleIdx="3" presStyleCnt="4">
        <dgm:presLayoutVars>
          <dgm:chMax val="0"/>
          <dgm:chPref val="0"/>
          <dgm:bulletEnabled val="1"/>
        </dgm:presLayoutVars>
      </dgm:prSet>
      <dgm:spPr/>
    </dgm:pt>
    <dgm:pt modelId="{0F3837A6-C39D-4E9F-BD40-C947E08417E5}" type="pres">
      <dgm:prSet presAssocID="{0E1D0309-7510-4E1F-AADC-A1A89222FFF7}" presName="desTx" presStyleLbl="alignAccFollowNode1" presStyleIdx="3" presStyleCnt="4">
        <dgm:presLayoutVars>
          <dgm:bulletEnabled val="1"/>
        </dgm:presLayoutVars>
      </dgm:prSet>
      <dgm:spPr/>
    </dgm:pt>
  </dgm:ptLst>
  <dgm:cxnLst>
    <dgm:cxn modelId="{B952B607-7090-4211-AEB5-04D5743C4592}" srcId="{C1C565D8-28E7-4D4E-A233-30F9F0D76316}" destId="{E65D4881-9809-454D-A99B-B1C220F32145}" srcOrd="1" destOrd="0" parTransId="{733DA02A-3C5E-41B0-BEC6-F11D0AA3B165}" sibTransId="{DAC61C26-C7FB-4C3F-BE5C-8F404FD25F15}"/>
    <dgm:cxn modelId="{A6F2F211-4EE4-4CBB-BBB5-31F86776EEB6}" srcId="{0E1D0309-7510-4E1F-AADC-A1A89222FFF7}" destId="{CEE82029-AD82-43E7-AAA0-F47DAFDA6D87}" srcOrd="0" destOrd="0" parTransId="{67C3A927-E7F4-43A8-887A-6F6111B2260A}" sibTransId="{0523A79A-D38C-4E90-90CB-AA9E53415ADA}"/>
    <dgm:cxn modelId="{7D5DB826-83C3-4A3C-A8BB-7B3B9CE1C14D}" type="presOf" srcId="{70C699D4-E3F5-49E7-B1C1-DC9387E06835}" destId="{5C084F89-E606-4263-92F7-27E1F31DDF58}" srcOrd="0" destOrd="0" presId="urn:microsoft.com/office/officeart/2005/8/layout/hList1"/>
    <dgm:cxn modelId="{7EC00064-78F2-44BA-8692-4053507C8128}" srcId="{6E16F0AB-62F1-4AB1-A455-11036051DB01}" destId="{51599240-781F-4DDD-856E-7294901436B1}" srcOrd="0" destOrd="0" parTransId="{07D01238-92D2-4545-923A-AA497C869EC0}" sibTransId="{3018BA21-D32F-47F0-83FF-F28D6E6C7470}"/>
    <dgm:cxn modelId="{45A7C649-C3B7-42A4-86FE-144A073B01A6}" srcId="{C1C565D8-28E7-4D4E-A233-30F9F0D76316}" destId="{6D44A061-1F08-49C0-B1C5-9846CB9F148F}" srcOrd="0" destOrd="0" parTransId="{D4C97836-37C1-404E-B495-0B933272A3E1}" sibTransId="{23462241-BE35-41D4-A265-DAA8688F5762}"/>
    <dgm:cxn modelId="{1266CC49-8C89-4729-9116-1269A2A6F397}" type="presOf" srcId="{E65D4881-9809-454D-A99B-B1C220F32145}" destId="{9F36F30B-65F9-4759-96CA-938D1D202609}" srcOrd="0" destOrd="0" presId="urn:microsoft.com/office/officeart/2005/8/layout/hList1"/>
    <dgm:cxn modelId="{035F2B88-7D51-434D-A7AA-BEF159FF6F4C}" type="presOf" srcId="{CEE82029-AD82-43E7-AAA0-F47DAFDA6D87}" destId="{0F3837A6-C39D-4E9F-BD40-C947E08417E5}" srcOrd="0" destOrd="0" presId="urn:microsoft.com/office/officeart/2005/8/layout/hList1"/>
    <dgm:cxn modelId="{E3A74589-280E-49D8-880F-2713E9ABDDB5}" type="presOf" srcId="{58127335-293B-4056-AB7E-11112CDA5591}" destId="{13CE9CB8-4C91-4EC9-B1C1-6773B08EA410}" srcOrd="0" destOrd="0" presId="urn:microsoft.com/office/officeart/2005/8/layout/hList1"/>
    <dgm:cxn modelId="{FCBBE18E-2B7D-485D-A953-90109E5F7B62}" type="presOf" srcId="{C1C565D8-28E7-4D4E-A233-30F9F0D76316}" destId="{0378B8F6-A47D-4C17-89B2-5E795328897B}" srcOrd="0" destOrd="0" presId="urn:microsoft.com/office/officeart/2005/8/layout/hList1"/>
    <dgm:cxn modelId="{B58F4898-D01A-446A-AB16-5129C2A4F45D}" type="presOf" srcId="{51599240-781F-4DDD-856E-7294901436B1}" destId="{CC0AA8C6-2079-4239-AC0C-EA9A7FADF125}" srcOrd="0" destOrd="0" presId="urn:microsoft.com/office/officeart/2005/8/layout/hList1"/>
    <dgm:cxn modelId="{8BFB649C-ADBB-4274-87AF-F93E2D72F450}" srcId="{6D44A061-1F08-49C0-B1C5-9846CB9F148F}" destId="{0F25D9D3-4C4E-49CB-A107-9881366FDE17}" srcOrd="1" destOrd="0" parTransId="{883FC4DD-602A-4C79-B2B0-E93DEFC84B5D}" sibTransId="{1AC1B603-F4C4-4ED4-B612-9A3ED5DAEE24}"/>
    <dgm:cxn modelId="{49FE19A4-DFCB-4DAC-A55B-4C7707DAEA93}" type="presOf" srcId="{6D44A061-1F08-49C0-B1C5-9846CB9F148F}" destId="{98C0CC51-68CC-4734-BF9C-7EE56ADF7E14}" srcOrd="0" destOrd="0" presId="urn:microsoft.com/office/officeart/2005/8/layout/hList1"/>
    <dgm:cxn modelId="{034598A9-7AC7-4D55-AFB7-7D789B64D63D}" type="presOf" srcId="{6E16F0AB-62F1-4AB1-A455-11036051DB01}" destId="{B0292A94-D049-4C0C-8D83-660F2B834FD3}" srcOrd="0" destOrd="0" presId="urn:microsoft.com/office/officeart/2005/8/layout/hList1"/>
    <dgm:cxn modelId="{7EE5CAAF-2FBD-4877-8FA3-F4426FC0B99A}" srcId="{C1C565D8-28E7-4D4E-A233-30F9F0D76316}" destId="{6E16F0AB-62F1-4AB1-A455-11036051DB01}" srcOrd="2" destOrd="0" parTransId="{59DFFCFD-D5B8-46A6-9FD6-93D5C5F8F0BC}" sibTransId="{C242920C-EA09-4206-92AA-C9A5F29A5F94}"/>
    <dgm:cxn modelId="{BB5D59B4-9C5E-4F23-870D-B4C0936AC4FC}" srcId="{C1C565D8-28E7-4D4E-A233-30F9F0D76316}" destId="{0E1D0309-7510-4E1F-AADC-A1A89222FFF7}" srcOrd="3" destOrd="0" parTransId="{CE8C8016-45EB-441B-AFF9-9DD4F71DB51E}" sibTransId="{A693531A-EF2D-4FA6-A1F5-BAC3237BEC8F}"/>
    <dgm:cxn modelId="{098590D0-6B4F-48CA-94CC-24A1DC6DA513}" srcId="{6D44A061-1F08-49C0-B1C5-9846CB9F148F}" destId="{58127335-293B-4056-AB7E-11112CDA5591}" srcOrd="0" destOrd="0" parTransId="{F88B9D3D-FA60-45D3-B3EB-6A2B96F92D73}" sibTransId="{C5D708D7-CB75-4CA0-BF72-5C2050C3C2E9}"/>
    <dgm:cxn modelId="{F9DE07E0-638B-4302-BD48-9EB19B0025F1}" type="presOf" srcId="{0E1D0309-7510-4E1F-AADC-A1A89222FFF7}" destId="{F91DCA80-82A5-4419-99FE-5ECAC0AC8C1C}" srcOrd="0" destOrd="0" presId="urn:microsoft.com/office/officeart/2005/8/layout/hList1"/>
    <dgm:cxn modelId="{F414EDEE-2099-4D64-91FD-076E5BD950E3}" type="presOf" srcId="{0F25D9D3-4C4E-49CB-A107-9881366FDE17}" destId="{13CE9CB8-4C91-4EC9-B1C1-6773B08EA410}" srcOrd="0" destOrd="1" presId="urn:microsoft.com/office/officeart/2005/8/layout/hList1"/>
    <dgm:cxn modelId="{571567FA-A2B0-4552-99AC-3AC6B8298BFD}" srcId="{E65D4881-9809-454D-A99B-B1C220F32145}" destId="{70C699D4-E3F5-49E7-B1C1-DC9387E06835}" srcOrd="0" destOrd="0" parTransId="{63661C5D-9D8E-4471-A6FB-DF685F2411DE}" sibTransId="{2CB866E0-2565-48EF-955D-800C9E88B757}"/>
    <dgm:cxn modelId="{E6D86EAA-C4E0-4238-BE2F-07346496D7C6}" type="presParOf" srcId="{0378B8F6-A47D-4C17-89B2-5E795328897B}" destId="{FFA42FB1-0BF3-4BF2-A62B-D817DAF7535F}" srcOrd="0" destOrd="0" presId="urn:microsoft.com/office/officeart/2005/8/layout/hList1"/>
    <dgm:cxn modelId="{6094A984-3EDD-4E8B-8972-8F9F7D5C57A9}" type="presParOf" srcId="{FFA42FB1-0BF3-4BF2-A62B-D817DAF7535F}" destId="{98C0CC51-68CC-4734-BF9C-7EE56ADF7E14}" srcOrd="0" destOrd="0" presId="urn:microsoft.com/office/officeart/2005/8/layout/hList1"/>
    <dgm:cxn modelId="{AEB8BC23-5E6B-47BA-A6A5-CBE281596D57}" type="presParOf" srcId="{FFA42FB1-0BF3-4BF2-A62B-D817DAF7535F}" destId="{13CE9CB8-4C91-4EC9-B1C1-6773B08EA410}" srcOrd="1" destOrd="0" presId="urn:microsoft.com/office/officeart/2005/8/layout/hList1"/>
    <dgm:cxn modelId="{C05D8644-D0A0-4C57-8A63-8A481622E556}" type="presParOf" srcId="{0378B8F6-A47D-4C17-89B2-5E795328897B}" destId="{4A4E6BB7-FEAF-49BF-BD5A-84B5B3482015}" srcOrd="1" destOrd="0" presId="urn:microsoft.com/office/officeart/2005/8/layout/hList1"/>
    <dgm:cxn modelId="{7ED2CD87-1375-4C00-BE28-5AC6CBAE941C}" type="presParOf" srcId="{0378B8F6-A47D-4C17-89B2-5E795328897B}" destId="{18C9F192-9EAC-4576-A696-EE506519ED73}" srcOrd="2" destOrd="0" presId="urn:microsoft.com/office/officeart/2005/8/layout/hList1"/>
    <dgm:cxn modelId="{233DFDFF-AA4D-477F-B343-D442A4402DE8}" type="presParOf" srcId="{18C9F192-9EAC-4576-A696-EE506519ED73}" destId="{9F36F30B-65F9-4759-96CA-938D1D202609}" srcOrd="0" destOrd="0" presId="urn:microsoft.com/office/officeart/2005/8/layout/hList1"/>
    <dgm:cxn modelId="{1F647139-724C-4E89-BE21-FF56E21BD39B}" type="presParOf" srcId="{18C9F192-9EAC-4576-A696-EE506519ED73}" destId="{5C084F89-E606-4263-92F7-27E1F31DDF58}" srcOrd="1" destOrd="0" presId="urn:microsoft.com/office/officeart/2005/8/layout/hList1"/>
    <dgm:cxn modelId="{8DE43CF0-3E3F-4145-8913-7DE47B9F5DB2}" type="presParOf" srcId="{0378B8F6-A47D-4C17-89B2-5E795328897B}" destId="{B33F1AFB-3B35-4382-9FC5-451F4A1583D3}" srcOrd="3" destOrd="0" presId="urn:microsoft.com/office/officeart/2005/8/layout/hList1"/>
    <dgm:cxn modelId="{58766EBD-933C-491B-942A-FC351769D03F}" type="presParOf" srcId="{0378B8F6-A47D-4C17-89B2-5E795328897B}" destId="{0374ED07-736A-4E15-B851-EA3B74D3602B}" srcOrd="4" destOrd="0" presId="urn:microsoft.com/office/officeart/2005/8/layout/hList1"/>
    <dgm:cxn modelId="{ED8BAFA8-F889-4DFF-912C-2E563B0DA81D}" type="presParOf" srcId="{0374ED07-736A-4E15-B851-EA3B74D3602B}" destId="{B0292A94-D049-4C0C-8D83-660F2B834FD3}" srcOrd="0" destOrd="0" presId="urn:microsoft.com/office/officeart/2005/8/layout/hList1"/>
    <dgm:cxn modelId="{BA3AF74E-51F4-430C-9514-BD5CC03D8578}" type="presParOf" srcId="{0374ED07-736A-4E15-B851-EA3B74D3602B}" destId="{CC0AA8C6-2079-4239-AC0C-EA9A7FADF125}" srcOrd="1" destOrd="0" presId="urn:microsoft.com/office/officeart/2005/8/layout/hList1"/>
    <dgm:cxn modelId="{CC9712EB-BF32-4320-AD3B-47DA8E12FBC6}" type="presParOf" srcId="{0378B8F6-A47D-4C17-89B2-5E795328897B}" destId="{6252E434-B045-4342-A29C-2FCCC9C7C3E5}" srcOrd="5" destOrd="0" presId="urn:microsoft.com/office/officeart/2005/8/layout/hList1"/>
    <dgm:cxn modelId="{A096B3B3-4A6C-4735-8B1E-8494EF1FFDBA}" type="presParOf" srcId="{0378B8F6-A47D-4C17-89B2-5E795328897B}" destId="{0F3C1D23-8F52-4887-A5ED-9DFA28CE7ABB}" srcOrd="6" destOrd="0" presId="urn:microsoft.com/office/officeart/2005/8/layout/hList1"/>
    <dgm:cxn modelId="{BCB83D9C-178F-4F7F-B783-A21184D5AC6B}" type="presParOf" srcId="{0F3C1D23-8F52-4887-A5ED-9DFA28CE7ABB}" destId="{F91DCA80-82A5-4419-99FE-5ECAC0AC8C1C}" srcOrd="0" destOrd="0" presId="urn:microsoft.com/office/officeart/2005/8/layout/hList1"/>
    <dgm:cxn modelId="{19D937B3-E504-4976-B812-586C2F1C4BBF}" type="presParOf" srcId="{0F3C1D23-8F52-4887-A5ED-9DFA28CE7ABB}" destId="{0F3837A6-C39D-4E9F-BD40-C947E08417E5}"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C0CC51-68CC-4734-BF9C-7EE56ADF7E14}">
      <dsp:nvSpPr>
        <dsp:cNvPr id="0" name=""/>
        <dsp:cNvSpPr/>
      </dsp:nvSpPr>
      <dsp:spPr>
        <a:xfrm>
          <a:off x="4151" y="253398"/>
          <a:ext cx="2496268" cy="6912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Allowable</a:t>
          </a:r>
        </a:p>
      </dsp:txBody>
      <dsp:txXfrm>
        <a:off x="4151" y="253398"/>
        <a:ext cx="2496268" cy="691200"/>
      </dsp:txXfrm>
    </dsp:sp>
    <dsp:sp modelId="{13CE9CB8-4C91-4EC9-B1C1-6773B08EA410}">
      <dsp:nvSpPr>
        <dsp:cNvPr id="0" name=""/>
        <dsp:cNvSpPr/>
      </dsp:nvSpPr>
      <dsp:spPr>
        <a:xfrm>
          <a:off x="4151" y="944598"/>
          <a:ext cx="2496268" cy="3425760"/>
        </a:xfrm>
        <a:prstGeom prst="rect">
          <a:avLst/>
        </a:prstGeom>
        <a:solidFill>
          <a:schemeClr val="accent4">
            <a:alpha val="90000"/>
            <a:tint val="40000"/>
            <a:hueOff val="0"/>
            <a:satOff val="0"/>
            <a:lumOff val="0"/>
            <a:alphaOff val="0"/>
          </a:schemeClr>
        </a:solidFill>
        <a:ln w="1905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Either permitted or not specifically prohibited by program statute or 2 CFR Part 200</a:t>
          </a:r>
        </a:p>
        <a:p>
          <a:pPr marL="228600" lvl="1" indent="-228600" algn="l" defTabSz="1066800">
            <a:lnSpc>
              <a:spcPct val="90000"/>
            </a:lnSpc>
            <a:spcBef>
              <a:spcPct val="0"/>
            </a:spcBef>
            <a:spcAft>
              <a:spcPct val="15000"/>
            </a:spcAft>
            <a:buChar char="•"/>
          </a:pPr>
          <a:r>
            <a:rPr lang="en-US" sz="2400" kern="1200" dirty="0"/>
            <a:t>Necessary for project success</a:t>
          </a:r>
        </a:p>
      </dsp:txBody>
      <dsp:txXfrm>
        <a:off x="4151" y="944598"/>
        <a:ext cx="2496268" cy="3425760"/>
      </dsp:txXfrm>
    </dsp:sp>
    <dsp:sp modelId="{9F36F30B-65F9-4759-96CA-938D1D202609}">
      <dsp:nvSpPr>
        <dsp:cNvPr id="0" name=""/>
        <dsp:cNvSpPr/>
      </dsp:nvSpPr>
      <dsp:spPr>
        <a:xfrm>
          <a:off x="2849897" y="253398"/>
          <a:ext cx="2496268" cy="6912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Allocable</a:t>
          </a:r>
        </a:p>
      </dsp:txBody>
      <dsp:txXfrm>
        <a:off x="2849897" y="253398"/>
        <a:ext cx="2496268" cy="691200"/>
      </dsp:txXfrm>
    </dsp:sp>
    <dsp:sp modelId="{5C084F89-E606-4263-92F7-27E1F31DDF58}">
      <dsp:nvSpPr>
        <dsp:cNvPr id="0" name=""/>
        <dsp:cNvSpPr/>
      </dsp:nvSpPr>
      <dsp:spPr>
        <a:xfrm>
          <a:off x="2849897" y="944598"/>
          <a:ext cx="2496268" cy="3425760"/>
        </a:xfrm>
        <a:prstGeom prst="rect">
          <a:avLst/>
        </a:prstGeom>
        <a:solidFill>
          <a:schemeClr val="accent4">
            <a:alpha val="90000"/>
            <a:tint val="40000"/>
            <a:hueOff val="0"/>
            <a:satOff val="0"/>
            <a:lumOff val="0"/>
            <a:alphaOff val="0"/>
          </a:schemeClr>
        </a:solidFill>
        <a:ln w="1905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Expended for a particular purpose or time period that benefits the grant</a:t>
          </a:r>
        </a:p>
      </dsp:txBody>
      <dsp:txXfrm>
        <a:off x="2849897" y="944598"/>
        <a:ext cx="2496268" cy="3425760"/>
      </dsp:txXfrm>
    </dsp:sp>
    <dsp:sp modelId="{B0292A94-D049-4C0C-8D83-660F2B834FD3}">
      <dsp:nvSpPr>
        <dsp:cNvPr id="0" name=""/>
        <dsp:cNvSpPr/>
      </dsp:nvSpPr>
      <dsp:spPr>
        <a:xfrm>
          <a:off x="5695643" y="253398"/>
          <a:ext cx="2496268" cy="6912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Reasonable</a:t>
          </a:r>
        </a:p>
      </dsp:txBody>
      <dsp:txXfrm>
        <a:off x="5695643" y="253398"/>
        <a:ext cx="2496268" cy="691200"/>
      </dsp:txXfrm>
    </dsp:sp>
    <dsp:sp modelId="{CC0AA8C6-2079-4239-AC0C-EA9A7FADF125}">
      <dsp:nvSpPr>
        <dsp:cNvPr id="0" name=""/>
        <dsp:cNvSpPr/>
      </dsp:nvSpPr>
      <dsp:spPr>
        <a:xfrm>
          <a:off x="5695643" y="944598"/>
          <a:ext cx="2496268" cy="3425760"/>
        </a:xfrm>
        <a:prstGeom prst="rect">
          <a:avLst/>
        </a:prstGeom>
        <a:solidFill>
          <a:schemeClr val="accent4">
            <a:alpha val="90000"/>
            <a:tint val="40000"/>
            <a:hueOff val="0"/>
            <a:satOff val="0"/>
            <a:lumOff val="0"/>
            <a:alphaOff val="0"/>
          </a:schemeClr>
        </a:solidFill>
        <a:ln w="1905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Costs that would be incurred by any prudent person</a:t>
          </a:r>
        </a:p>
      </dsp:txBody>
      <dsp:txXfrm>
        <a:off x="5695643" y="944598"/>
        <a:ext cx="2496268" cy="3425760"/>
      </dsp:txXfrm>
    </dsp:sp>
    <dsp:sp modelId="{F91DCA80-82A5-4419-99FE-5ECAC0AC8C1C}">
      <dsp:nvSpPr>
        <dsp:cNvPr id="0" name=""/>
        <dsp:cNvSpPr/>
      </dsp:nvSpPr>
      <dsp:spPr>
        <a:xfrm>
          <a:off x="8541389" y="253398"/>
          <a:ext cx="2496268" cy="69120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kern="1200" dirty="0"/>
            <a:t>Necessary</a:t>
          </a:r>
        </a:p>
      </dsp:txBody>
      <dsp:txXfrm>
        <a:off x="8541389" y="253398"/>
        <a:ext cx="2496268" cy="691200"/>
      </dsp:txXfrm>
    </dsp:sp>
    <dsp:sp modelId="{0F3837A6-C39D-4E9F-BD40-C947E08417E5}">
      <dsp:nvSpPr>
        <dsp:cNvPr id="0" name=""/>
        <dsp:cNvSpPr/>
      </dsp:nvSpPr>
      <dsp:spPr>
        <a:xfrm>
          <a:off x="8541389" y="944598"/>
          <a:ext cx="2496268" cy="3425760"/>
        </a:xfrm>
        <a:prstGeom prst="rect">
          <a:avLst/>
        </a:prstGeom>
        <a:solidFill>
          <a:schemeClr val="accent4">
            <a:alpha val="90000"/>
            <a:tint val="40000"/>
            <a:hueOff val="0"/>
            <a:satOff val="0"/>
            <a:lumOff val="0"/>
            <a:alphaOff val="0"/>
          </a:schemeClr>
        </a:solidFill>
        <a:ln w="1905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Needed to implement the grant</a:t>
          </a:r>
        </a:p>
      </dsp:txBody>
      <dsp:txXfrm>
        <a:off x="8541389" y="944598"/>
        <a:ext cx="2496268" cy="34257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720E97-D2F8-4CF0-9836-CE646697F38E}" type="datetimeFigureOut">
              <a:rPr lang="en-US" smtClean="0"/>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4FFB8-324E-4839-A3BE-2B7B22B250D1}" type="slidenum">
              <a:rPr lang="en-US" smtClean="0"/>
              <a:t>‹#›</a:t>
            </a:fld>
            <a:endParaRPr lang="en-US"/>
          </a:p>
        </p:txBody>
      </p:sp>
    </p:spTree>
    <p:extLst>
      <p:ext uri="{BB962C8B-B14F-4D97-AF65-F5344CB8AC3E}">
        <p14:creationId xmlns:p14="http://schemas.microsoft.com/office/powerpoint/2010/main" val="1357222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Stevens Amendment statutory requirements, GAN attachment #11-  required to disclose for their grant project the percent of the costs financed with Federal funds, the Federal dollar amount, and the percentage and dollar amount financed by nongovernmental funds when issuing statements, press releases, bid solicitations, and other documents describing their grant project. Also, remind grantee that they must document the equation used to determine the Federal and nongovernmental dollar amounts and percentages, and maintain this documentation with their grant file in the event ED requests to review their documentation.</a:t>
            </a:r>
          </a:p>
        </p:txBody>
      </p:sp>
      <p:sp>
        <p:nvSpPr>
          <p:cNvPr id="4" name="Slide Number Placeholder 3"/>
          <p:cNvSpPr>
            <a:spLocks noGrp="1"/>
          </p:cNvSpPr>
          <p:nvPr>
            <p:ph type="sldNum" sz="quarter" idx="5"/>
          </p:nvPr>
        </p:nvSpPr>
        <p:spPr/>
        <p:txBody>
          <a:bodyPr/>
          <a:lstStyle/>
          <a:p>
            <a:fld id="{3454FFB8-324E-4839-A3BE-2B7B22B250D1}" type="slidenum">
              <a:rPr lang="en-US" smtClean="0"/>
              <a:t>10</a:t>
            </a:fld>
            <a:endParaRPr lang="en-US"/>
          </a:p>
        </p:txBody>
      </p:sp>
    </p:spTree>
    <p:extLst>
      <p:ext uri="{BB962C8B-B14F-4D97-AF65-F5344CB8AC3E}">
        <p14:creationId xmlns:p14="http://schemas.microsoft.com/office/powerpoint/2010/main" val="3321265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latin typeface="Calibri" panose="020F0502020204030204" pitchFamily="34" charset="0"/>
                <a:ea typeface="ＭＳ Ｐゴシック" pitchFamily="34" charset="-128"/>
              </a:rPr>
              <a:t>It’s useful to keep in mind this general rule for budget expenditures.  All costs must be allowable, allocable, reasonable and necessary:  </a:t>
            </a:r>
          </a:p>
          <a:p>
            <a:pPr eaLnBrk="1" hangingPunct="1">
              <a:spcBef>
                <a:spcPct val="0"/>
              </a:spcBef>
            </a:pPr>
            <a:endParaRPr lang="en-US" altLang="en-US" dirty="0">
              <a:latin typeface="Calibri" panose="020F0502020204030204" pitchFamily="34" charset="0"/>
              <a:ea typeface="ＭＳ Ｐゴシック" pitchFamily="34" charset="-128"/>
            </a:endParaRPr>
          </a:p>
          <a:p>
            <a:pPr eaLnBrk="1" hangingPunct="1">
              <a:spcBef>
                <a:spcPct val="0"/>
              </a:spcBef>
              <a:buFontTx/>
              <a:buChar char="•"/>
            </a:pPr>
            <a:r>
              <a:rPr lang="en-US" altLang="en-US" dirty="0">
                <a:latin typeface="Calibri" panose="020F0502020204030204" pitchFamily="34" charset="0"/>
                <a:ea typeface="ＭＳ Ｐゴシック" pitchFamily="34" charset="-128"/>
              </a:rPr>
              <a:t>Costs are “allowable” if they are either permitted or not specifically prohibited by program statute and any specific program regulations or the code of federal regulations, and if they are necessary for project success.  </a:t>
            </a:r>
          </a:p>
          <a:p>
            <a:pPr eaLnBrk="1" hangingPunct="1">
              <a:spcBef>
                <a:spcPct val="0"/>
              </a:spcBef>
              <a:buFontTx/>
              <a:buChar char="•"/>
            </a:pPr>
            <a:endParaRPr lang="en-US" altLang="en-US" dirty="0">
              <a:latin typeface="Calibri" panose="020F0502020204030204" pitchFamily="34" charset="0"/>
              <a:ea typeface="ＭＳ Ｐゴシック" pitchFamily="34" charset="-128"/>
            </a:endParaRPr>
          </a:p>
          <a:p>
            <a:pPr eaLnBrk="1" hangingPunct="1">
              <a:spcBef>
                <a:spcPct val="0"/>
              </a:spcBef>
              <a:buFontTx/>
              <a:buChar char="•"/>
            </a:pPr>
            <a:r>
              <a:rPr lang="en-US" altLang="en-US" dirty="0">
                <a:latin typeface="Calibri" panose="020F0502020204030204" pitchFamily="34" charset="0"/>
                <a:ea typeface="ＭＳ Ｐゴシック" pitchFamily="34" charset="-128"/>
              </a:rPr>
              <a:t>Costs are allocable if they are expended for a particular purpose or time period that benefits the grant.</a:t>
            </a:r>
          </a:p>
          <a:p>
            <a:pPr eaLnBrk="1" hangingPunct="1">
              <a:spcBef>
                <a:spcPct val="0"/>
              </a:spcBef>
              <a:buFontTx/>
              <a:buChar char="•"/>
            </a:pPr>
            <a:endParaRPr lang="en-US" altLang="en-US" dirty="0">
              <a:latin typeface="Calibri" panose="020F0502020204030204" pitchFamily="34" charset="0"/>
              <a:ea typeface="ＭＳ Ｐゴシック" pitchFamily="34" charset="-128"/>
            </a:endParaRPr>
          </a:p>
          <a:p>
            <a:pPr eaLnBrk="1" hangingPunct="1">
              <a:spcBef>
                <a:spcPct val="0"/>
              </a:spcBef>
              <a:buFontTx/>
              <a:buChar char="•"/>
            </a:pPr>
            <a:r>
              <a:rPr lang="en-US" altLang="en-US" dirty="0">
                <a:latin typeface="Calibri" panose="020F0502020204030204" pitchFamily="34" charset="0"/>
                <a:ea typeface="ＭＳ Ｐゴシック" pitchFamily="34" charset="-128"/>
              </a:rPr>
              <a:t>Costs are reasonable if they might be incurred by any prudent person.</a:t>
            </a:r>
          </a:p>
          <a:p>
            <a:pPr eaLnBrk="1" hangingPunct="1">
              <a:spcBef>
                <a:spcPct val="0"/>
              </a:spcBef>
              <a:buFontTx/>
              <a:buChar char="•"/>
            </a:pPr>
            <a:endParaRPr lang="en-US" altLang="en-US" dirty="0">
              <a:latin typeface="Calibri" panose="020F0502020204030204" pitchFamily="34" charset="0"/>
              <a:ea typeface="ＭＳ Ｐゴシック" pitchFamily="34" charset="-128"/>
            </a:endParaRPr>
          </a:p>
          <a:p>
            <a:pPr eaLnBrk="1" hangingPunct="1">
              <a:spcBef>
                <a:spcPct val="0"/>
              </a:spcBef>
              <a:buFontTx/>
              <a:buChar char="•"/>
            </a:pPr>
            <a:r>
              <a:rPr lang="en-US" altLang="en-US" dirty="0">
                <a:latin typeface="Calibri" panose="020F0502020204030204" pitchFamily="34" charset="0"/>
                <a:ea typeface="ＭＳ Ｐゴシック" pitchFamily="34" charset="-128"/>
              </a:rPr>
              <a:t>And lastly, costs are necessary to implement the grant.</a:t>
            </a:r>
          </a:p>
          <a:p>
            <a:pPr eaLnBrk="1" hangingPunct="1">
              <a:spcBef>
                <a:spcPct val="0"/>
              </a:spcBef>
            </a:pPr>
            <a:endParaRPr lang="en-US" altLang="en-US" dirty="0">
              <a:latin typeface="Calibri" panose="020F0502020204030204" pitchFamily="34" charset="0"/>
              <a:ea typeface="ＭＳ Ｐゴシック" pitchFamily="34" charset="-128"/>
            </a:endParaRPr>
          </a:p>
          <a:p>
            <a:pPr eaLnBrk="1" hangingPunct="1">
              <a:spcBef>
                <a:spcPct val="0"/>
              </a:spcBef>
            </a:pPr>
            <a:r>
              <a:rPr lang="en-US" altLang="en-US" dirty="0">
                <a:latin typeface="Calibri" panose="020F0502020204030204" pitchFamily="34" charset="0"/>
                <a:ea typeface="ＭＳ Ｐゴシック" pitchFamily="34" charset="-128"/>
              </a:rPr>
              <a:t>If an expenditure fails any of these four tests, do not use these grant funds to pay for the cost.</a:t>
            </a:r>
          </a:p>
          <a:p>
            <a:pPr eaLnBrk="1" hangingPunct="1">
              <a:spcBef>
                <a:spcPct val="0"/>
              </a:spcBef>
            </a:pPr>
            <a:endParaRPr lang="en-US" altLang="en-US" dirty="0">
              <a:latin typeface="Calibri" panose="020F0502020204030204" pitchFamily="34" charset="0"/>
              <a:ea typeface="ＭＳ Ｐゴシック" pitchFamily="34" charset="-128"/>
            </a:endParaRPr>
          </a:p>
          <a:p>
            <a:pPr eaLnBrk="1" hangingPunct="1">
              <a:spcBef>
                <a:spcPct val="0"/>
              </a:spcBef>
            </a:pPr>
            <a:r>
              <a:rPr lang="en-US" altLang="en-US" dirty="0">
                <a:latin typeface="Calibri" panose="020F0502020204030204" pitchFamily="34" charset="0"/>
                <a:ea typeface="ＭＳ Ｐゴシック" pitchFamily="34" charset="-128"/>
              </a:rPr>
              <a:t>As mentioned previously, during your post-award call with your assigned program officer, needed budget revisions may be discussed.</a:t>
            </a:r>
          </a:p>
          <a:p>
            <a:pPr eaLnBrk="1" hangingPunct="1">
              <a:spcBef>
                <a:spcPct val="0"/>
              </a:spcBef>
            </a:pPr>
            <a:endParaRPr lang="en-US" altLang="en-US" dirty="0">
              <a:latin typeface="Calibri" panose="020F0502020204030204" pitchFamily="34" charset="0"/>
              <a:ea typeface="ＭＳ Ｐゴシック" pitchFamily="34" charset="-128"/>
            </a:endParaRPr>
          </a:p>
          <a:p>
            <a:pPr eaLnBrk="1" hangingPunct="1">
              <a:spcBef>
                <a:spcPct val="0"/>
              </a:spcBef>
            </a:pPr>
            <a:endParaRPr lang="en-US" altLang="en-US" dirty="0">
              <a:latin typeface="Calibri" panose="020F0502020204030204"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D26D927C-52E1-4091-A176-55358B65DAAC}" type="datetimeFigureOut">
              <a:rPr lang="en-US" smtClean="0"/>
              <a:t>4/22/2026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CD53D50C-C8D3-4790-8396-42E3F8BA8963}"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5711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6D927C-52E1-4091-A176-55358B65DAAC}"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2042142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6D927C-52E1-4091-A176-55358B65DAAC}"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624715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6D927C-52E1-4091-A176-55358B65DAAC}"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665757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6D927C-52E1-4091-A176-55358B65DAAC}"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3D50C-C8D3-4790-8396-42E3F8BA8963}"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499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6D927C-52E1-4091-A176-55358B65DAAC}"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113813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6D927C-52E1-4091-A176-55358B65DAAC}" type="datetimeFigureOut">
              <a:rPr lang="en-US" smtClean="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1661436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6D927C-52E1-4091-A176-55358B65DAAC}" type="datetimeFigureOut">
              <a:rPr lang="en-US" smtClean="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946147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6D927C-52E1-4091-A176-55358B65DAAC}" type="datetimeFigureOut">
              <a:rPr lang="en-US" smtClean="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1642660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6D927C-52E1-4091-A176-55358B65DAAC}"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3023414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26D927C-52E1-4091-A176-55358B65DAAC}"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3D50C-C8D3-4790-8396-42E3F8BA8963}" type="slidenum">
              <a:rPr lang="en-US" smtClean="0"/>
              <a:t>‹#›</a:t>
            </a:fld>
            <a:endParaRPr lang="en-US"/>
          </a:p>
        </p:txBody>
      </p:sp>
    </p:spTree>
    <p:extLst>
      <p:ext uri="{BB962C8B-B14F-4D97-AF65-F5344CB8AC3E}">
        <p14:creationId xmlns:p14="http://schemas.microsoft.com/office/powerpoint/2010/main" val="3630373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D26D927C-52E1-4091-A176-55358B65DAAC}" type="datetimeFigureOut">
              <a:rPr lang="en-US" smtClean="0"/>
              <a:t>4/22/2026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CD53D50C-C8D3-4790-8396-42E3F8BA8963}" type="slidenum">
              <a:rPr lang="en-US" smtClean="0"/>
              <a:t>‹#›</a:t>
            </a:fld>
            <a:endParaRPr lang="en-US"/>
          </a:p>
        </p:txBody>
      </p:sp>
    </p:spTree>
    <p:extLst>
      <p:ext uri="{BB962C8B-B14F-4D97-AF65-F5344CB8AC3E}">
        <p14:creationId xmlns:p14="http://schemas.microsoft.com/office/powerpoint/2010/main" val="906461794"/>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ed.gov/grants-and-programs/manage-your-grant/education-department-general-administrative-regulations-edgar-and-other-applicable-grant-regulation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2/subtitle-A/chapter-II/part-200" TargetMode="External"/><Relationship Id="rId2" Type="http://schemas.openxmlformats.org/officeDocument/2006/relationships/hyperlink" Target="https://www.ecfr.gov/" TargetMode="External"/><Relationship Id="rId1" Type="http://schemas.openxmlformats.org/officeDocument/2006/relationships/slideLayout" Target="../slideLayouts/slideLayout4.xml"/><Relationship Id="rId5" Type="http://schemas.openxmlformats.org/officeDocument/2006/relationships/image" Target="../media/image3.svg"/><Relationship Id="rId4" Type="http://schemas.openxmlformats.org/officeDocument/2006/relationships/hyperlink" Target="https://www.ecfr.gov/current/title-34/subtitle-A/part-75."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8" Type="http://schemas.openxmlformats.org/officeDocument/2006/relationships/hyperlink" Target="https://www.ed.gov/grants-and-programs/manage-your-grant/grant-training-and-risk-management/grants-training-and-management-resources-online-grants-training-courses#monitoring" TargetMode="External"/><Relationship Id="rId3" Type="http://schemas.openxmlformats.org/officeDocument/2006/relationships/hyperlink" Target="https://www.ed.gov/grants-and-programs/manage-your-grant/grant-training-and-risk-management/grants-training-and-management-resources-online-grants-training-courses#welcome" TargetMode="External"/><Relationship Id="rId7" Type="http://schemas.openxmlformats.org/officeDocument/2006/relationships/hyperlink" Target="https://www.ed.gov/grants-and-programs/manage-your-grant/grant-training-and-risk-management/grants-training-and-management-resources-online-grants-training-courses#cash" TargetMode="External"/><Relationship Id="rId2" Type="http://schemas.openxmlformats.org/officeDocument/2006/relationships/hyperlink" Target="https://www.ed.gov/grants-and-programs/manage-your-grant/grant-training-and-risk-management" TargetMode="External"/><Relationship Id="rId1" Type="http://schemas.openxmlformats.org/officeDocument/2006/relationships/slideLayout" Target="../slideLayouts/slideLayout4.xml"/><Relationship Id="rId6" Type="http://schemas.openxmlformats.org/officeDocument/2006/relationships/hyperlink" Target="https://www.ed.gov/grants-and-programs/manage-your-grant/grant-training-and-risk-management/grants-training-and-management-resources-online-grants-training-courses#internal" TargetMode="External"/><Relationship Id="rId5" Type="http://schemas.openxmlformats.org/officeDocument/2006/relationships/hyperlink" Target="https://www.ed.gov/grants-and-programs/manage-your-grant/grant-training-and-risk-management/grants-training-and-management-resources-online-grants-training-courses#allowable" TargetMode="External"/><Relationship Id="rId10" Type="http://schemas.openxmlformats.org/officeDocument/2006/relationships/hyperlink" Target="https://www.ed.gov/grants-and-programs/manage-your-grant/grant-training-and-risk-management/grants-training-and-management-resources-online-grants-training-courses#managing" TargetMode="External"/><Relationship Id="rId4" Type="http://schemas.openxmlformats.org/officeDocument/2006/relationships/hyperlink" Target="https://www.ed.gov/grants-and-programs/manage-your-grant/grant-training-and-risk-management/grants-training-and-management-resources-online-grants-training-courses#discretionary" TargetMode="External"/><Relationship Id="rId9" Type="http://schemas.openxmlformats.org/officeDocument/2006/relationships/hyperlink" Target="https://www.ed.gov/grants-and-programs/manage-your-grant/grant-training-and-risk-management/grants-training-and-management-resources-online-grants-training-courses#ffat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684379C-A5C5-403F-BAF1-93FA04746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E10256F1-4052-4858-AFB0-B9A09DC095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407D4F4-BD83-42A5-8194-E341DF732167}"/>
              </a:ext>
            </a:extLst>
          </p:cNvPr>
          <p:cNvSpPr>
            <a:spLocks noGrp="1"/>
          </p:cNvSpPr>
          <p:nvPr>
            <p:ph type="ctrTitle"/>
          </p:nvPr>
        </p:nvSpPr>
        <p:spPr>
          <a:xfrm>
            <a:off x="895467" y="863364"/>
            <a:ext cx="6657476" cy="5126124"/>
          </a:xfrm>
        </p:spPr>
        <p:txBody>
          <a:bodyPr anchor="ctr">
            <a:normAutofit/>
          </a:bodyPr>
          <a:lstStyle/>
          <a:p>
            <a:pPr algn="r"/>
            <a:r>
              <a:rPr lang="en-US" sz="6600" dirty="0"/>
              <a:t>FISCAL Resources</a:t>
            </a:r>
            <a:br>
              <a:rPr lang="en-US" sz="6600" dirty="0"/>
            </a:br>
            <a:r>
              <a:rPr lang="en-US" sz="6600" dirty="0"/>
              <a:t>for SPDG</a:t>
            </a:r>
          </a:p>
        </p:txBody>
      </p:sp>
      <p:sp>
        <p:nvSpPr>
          <p:cNvPr id="3" name="Subtitle 2">
            <a:extLst>
              <a:ext uri="{FF2B5EF4-FFF2-40B4-BE49-F238E27FC236}">
                <a16:creationId xmlns:a16="http://schemas.microsoft.com/office/drawing/2014/main" id="{1D0F6968-4F5D-4BF5-9A25-CD71444C3C28}"/>
              </a:ext>
            </a:extLst>
          </p:cNvPr>
          <p:cNvSpPr>
            <a:spLocks noGrp="1"/>
          </p:cNvSpPr>
          <p:nvPr>
            <p:ph type="subTitle" idx="1"/>
          </p:nvPr>
        </p:nvSpPr>
        <p:spPr>
          <a:xfrm>
            <a:off x="8352940" y="563880"/>
            <a:ext cx="3305659" cy="5715000"/>
          </a:xfrm>
        </p:spPr>
        <p:txBody>
          <a:bodyPr anchor="ctr">
            <a:normAutofit/>
          </a:bodyPr>
          <a:lstStyle/>
          <a:p>
            <a:pPr algn="l"/>
            <a:endParaRPr lang="en-US" sz="2800" dirty="0"/>
          </a:p>
          <a:p>
            <a:pPr algn="l"/>
            <a:r>
              <a:rPr lang="en-US" sz="2100" dirty="0"/>
              <a:t>Note: This slide deck was prepared by project officers for the purposes of organizing a discussion and sharing resources with grantees and is not an official publication of Department of Education. Grantees should refer to their GAN and </a:t>
            </a:r>
            <a:r>
              <a:rPr lang="en-US" sz="2100" dirty="0">
                <a:hlinkClick r:id="rId2"/>
              </a:rPr>
              <a:t>EDGAR</a:t>
            </a:r>
            <a:r>
              <a:rPr lang="en-US" sz="2100" dirty="0"/>
              <a:t> for official policies and requirements.</a:t>
            </a:r>
          </a:p>
        </p:txBody>
      </p:sp>
      <p:cxnSp>
        <p:nvCxnSpPr>
          <p:cNvPr id="12" name="Straight Connector 11">
            <a:extLst>
              <a:ext uri="{FF2B5EF4-FFF2-40B4-BE49-F238E27FC236}">
                <a16:creationId xmlns:a16="http://schemas.microsoft.com/office/drawing/2014/main" id="{3AB99B93-2513-4A3B-9E37-2A97C85B02F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961243" y="2054826"/>
            <a:ext cx="0" cy="2743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84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DA9C-BDDA-4A09-9024-38E72F0A1E5C}"/>
              </a:ext>
            </a:extLst>
          </p:cNvPr>
          <p:cNvSpPr>
            <a:spLocks noGrp="1"/>
          </p:cNvSpPr>
          <p:nvPr>
            <p:ph type="title"/>
          </p:nvPr>
        </p:nvSpPr>
        <p:spPr>
          <a:xfrm>
            <a:off x="1143000" y="609600"/>
            <a:ext cx="9875520" cy="851452"/>
          </a:xfrm>
        </p:spPr>
        <p:txBody>
          <a:bodyPr>
            <a:normAutofit/>
          </a:bodyPr>
          <a:lstStyle/>
          <a:p>
            <a:r>
              <a:rPr lang="en-US" dirty="0"/>
              <a:t>Information found in attachments</a:t>
            </a:r>
          </a:p>
        </p:txBody>
      </p:sp>
      <p:sp>
        <p:nvSpPr>
          <p:cNvPr id="3" name="Content Placeholder 2">
            <a:extLst>
              <a:ext uri="{FF2B5EF4-FFF2-40B4-BE49-F238E27FC236}">
                <a16:creationId xmlns:a16="http://schemas.microsoft.com/office/drawing/2014/main" id="{0B8FA2A0-71BA-4948-92BC-A6546D56C45E}"/>
              </a:ext>
            </a:extLst>
          </p:cNvPr>
          <p:cNvSpPr>
            <a:spLocks noGrp="1"/>
          </p:cNvSpPr>
          <p:nvPr>
            <p:ph idx="1"/>
          </p:nvPr>
        </p:nvSpPr>
        <p:spPr>
          <a:xfrm>
            <a:off x="1143000" y="1461053"/>
            <a:ext cx="9872871" cy="5078896"/>
          </a:xfrm>
        </p:spPr>
        <p:txBody>
          <a:bodyPr>
            <a:normAutofit fontScale="77500" lnSpcReduction="20000"/>
          </a:bodyPr>
          <a:lstStyle/>
          <a:p>
            <a:r>
              <a:rPr lang="en-US" sz="2400" dirty="0"/>
              <a:t>Performance report requirements (Annual and Final)</a:t>
            </a:r>
          </a:p>
          <a:p>
            <a:r>
              <a:rPr lang="en-US" sz="2400" dirty="0"/>
              <a:t>Single audit requirements</a:t>
            </a:r>
          </a:p>
          <a:p>
            <a:r>
              <a:rPr lang="en-US" sz="2400" dirty="0"/>
              <a:t>Program Income requirements</a:t>
            </a:r>
          </a:p>
          <a:p>
            <a:r>
              <a:rPr lang="en-US" sz="2400" dirty="0"/>
              <a:t>Federal requirements for all federal grantees (not trafficking in persons, Stevens Amendment statutory requirements for disclosing federal funding, prohibition of text messaging and emailing while driving)</a:t>
            </a:r>
          </a:p>
          <a:p>
            <a:r>
              <a:rPr lang="en-US" sz="2400" dirty="0"/>
              <a:t>Reporting subawards and executive compensation</a:t>
            </a:r>
          </a:p>
          <a:p>
            <a:r>
              <a:rPr lang="en-US" sz="2400" dirty="0"/>
              <a:t>UEI and TIN / SAM registration </a:t>
            </a:r>
          </a:p>
          <a:p>
            <a:r>
              <a:rPr lang="en-US" sz="2400" dirty="0"/>
              <a:t>Review of financial management requirements, memos on drawdowns and cash management</a:t>
            </a:r>
          </a:p>
          <a:p>
            <a:r>
              <a:rPr lang="en-US" sz="2400" dirty="0"/>
              <a:t>Use of grant funds for conferences and meetings</a:t>
            </a:r>
          </a:p>
          <a:p>
            <a:r>
              <a:rPr lang="en-US" sz="2400" dirty="0"/>
              <a:t>Dear Colleague Letter on PDP Pre-Scholarship Agreements and Exit Certification Forms (PDPD CS)</a:t>
            </a:r>
          </a:p>
          <a:p>
            <a:pPr marL="0" indent="0">
              <a:buNone/>
            </a:pPr>
            <a:r>
              <a:rPr lang="en-US" sz="2400" dirty="0"/>
              <a:t>(Attachments are usually only included with Initial GAN and Continuation GANs; other GANs created during the year due to updates like administrative actions will not include the attachments)</a:t>
            </a:r>
          </a:p>
        </p:txBody>
      </p:sp>
    </p:spTree>
    <p:extLst>
      <p:ext uri="{BB962C8B-B14F-4D97-AF65-F5344CB8AC3E}">
        <p14:creationId xmlns:p14="http://schemas.microsoft.com/office/powerpoint/2010/main" val="1875769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C11C7-1BD4-45CF-870A-6BDCAAABD64B}"/>
              </a:ext>
            </a:extLst>
          </p:cNvPr>
          <p:cNvSpPr>
            <a:spLocks noGrp="1"/>
          </p:cNvSpPr>
          <p:nvPr>
            <p:ph type="title"/>
          </p:nvPr>
        </p:nvSpPr>
        <p:spPr/>
        <p:txBody>
          <a:bodyPr/>
          <a:lstStyle/>
          <a:p>
            <a:r>
              <a:rPr lang="en-US" dirty="0"/>
              <a:t>Accessing Federal Regulations – </a:t>
            </a:r>
            <a:r>
              <a:rPr lang="en-US" dirty="0">
                <a:hlinkClick r:id="rId2"/>
              </a:rPr>
              <a:t>ecfr.gov</a:t>
            </a:r>
            <a:endParaRPr lang="en-US" dirty="0"/>
          </a:p>
        </p:txBody>
      </p:sp>
      <p:sp>
        <p:nvSpPr>
          <p:cNvPr id="3" name="Content Placeholder 2">
            <a:extLst>
              <a:ext uri="{FF2B5EF4-FFF2-40B4-BE49-F238E27FC236}">
                <a16:creationId xmlns:a16="http://schemas.microsoft.com/office/drawing/2014/main" id="{A094D4B8-C3E1-4149-955E-D919D38F72F8}"/>
              </a:ext>
            </a:extLst>
          </p:cNvPr>
          <p:cNvSpPr>
            <a:spLocks noGrp="1"/>
          </p:cNvSpPr>
          <p:nvPr>
            <p:ph sz="half" idx="1"/>
          </p:nvPr>
        </p:nvSpPr>
        <p:spPr/>
        <p:txBody>
          <a:bodyPr>
            <a:normAutofit/>
          </a:bodyPr>
          <a:lstStyle/>
          <a:p>
            <a:r>
              <a:rPr lang="en-US" sz="2800" dirty="0">
                <a:hlinkClick r:id="rId3"/>
              </a:rPr>
              <a:t>2 CFR 200 </a:t>
            </a:r>
            <a:r>
              <a:rPr lang="en-US" sz="2800" dirty="0"/>
              <a:t>- Uniform Administrative Requirements, Cost Principles, and Audit Requirements for Federal Awards</a:t>
            </a:r>
          </a:p>
          <a:p>
            <a:r>
              <a:rPr lang="en-US" sz="2800" dirty="0">
                <a:hlinkClick r:id="rId4"/>
              </a:rPr>
              <a:t>34 CFR 75 </a:t>
            </a:r>
            <a:r>
              <a:rPr lang="en-US" sz="2800" dirty="0"/>
              <a:t>– Direct Grant Programs (Education)</a:t>
            </a:r>
          </a:p>
        </p:txBody>
      </p:sp>
      <p:pic>
        <p:nvPicPr>
          <p:cNvPr id="6" name="Content Placeholder 5" descr="A stack of books">
            <a:extLst>
              <a:ext uri="{FF2B5EF4-FFF2-40B4-BE49-F238E27FC236}">
                <a16:creationId xmlns:a16="http://schemas.microsoft.com/office/drawing/2014/main" id="{D21901E1-7657-4305-8EDE-99500EC05CBB}"/>
              </a:ext>
            </a:extLst>
          </p:cNvPr>
          <p:cNvPicPr>
            <a:picLocks noGrp="1" noChangeAspect="1"/>
          </p:cNvPicPr>
          <p:nvPr>
            <p:ph sz="half" idx="2"/>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33369" y="2057400"/>
            <a:ext cx="4022725" cy="4022725"/>
          </a:xfrm>
        </p:spPr>
      </p:pic>
    </p:spTree>
    <p:extLst>
      <p:ext uri="{BB962C8B-B14F-4D97-AF65-F5344CB8AC3E}">
        <p14:creationId xmlns:p14="http://schemas.microsoft.com/office/powerpoint/2010/main" val="699983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62190-1E84-476C-B65B-769485B45982}"/>
              </a:ext>
            </a:extLst>
          </p:cNvPr>
          <p:cNvSpPr>
            <a:spLocks noGrp="1"/>
          </p:cNvSpPr>
          <p:nvPr>
            <p:ph type="title"/>
          </p:nvPr>
        </p:nvSpPr>
        <p:spPr/>
        <p:txBody>
          <a:bodyPr>
            <a:normAutofit/>
          </a:bodyPr>
          <a:lstStyle/>
          <a:p>
            <a:r>
              <a:rPr lang="en-US" dirty="0"/>
              <a:t>Official Grant Documents </a:t>
            </a:r>
          </a:p>
        </p:txBody>
      </p:sp>
      <p:sp>
        <p:nvSpPr>
          <p:cNvPr id="3" name="Content Placeholder 2">
            <a:extLst>
              <a:ext uri="{FF2B5EF4-FFF2-40B4-BE49-F238E27FC236}">
                <a16:creationId xmlns:a16="http://schemas.microsoft.com/office/drawing/2014/main" id="{A91FB266-B345-47BE-9A79-A8E699A3E550}"/>
              </a:ext>
            </a:extLst>
          </p:cNvPr>
          <p:cNvSpPr>
            <a:spLocks noGrp="1"/>
          </p:cNvSpPr>
          <p:nvPr>
            <p:ph sz="half" idx="1"/>
          </p:nvPr>
        </p:nvSpPr>
        <p:spPr/>
        <p:txBody>
          <a:bodyPr>
            <a:normAutofit/>
          </a:bodyPr>
          <a:lstStyle/>
          <a:p>
            <a:r>
              <a:rPr lang="en-US" sz="2800" dirty="0"/>
              <a:t>OSEP will maintain an official file and grant records in G5.</a:t>
            </a:r>
          </a:p>
          <a:p>
            <a:r>
              <a:rPr lang="en-US" sz="2800" dirty="0"/>
              <a:t>Grantees should retain official file and grant records for 3 years following closeout of your grant.</a:t>
            </a:r>
          </a:p>
        </p:txBody>
      </p:sp>
      <p:pic>
        <p:nvPicPr>
          <p:cNvPr id="9" name="Content Placeholder 8" descr="An open book">
            <a:extLst>
              <a:ext uri="{FF2B5EF4-FFF2-40B4-BE49-F238E27FC236}">
                <a16:creationId xmlns:a16="http://schemas.microsoft.com/office/drawing/2014/main" id="{55F58069-ABA1-42CC-BFA5-F1A4BAB6C67B}"/>
              </a:ext>
            </a:extLst>
          </p:cNvPr>
          <p:cNvPicPr>
            <a:picLocks noGrp="1" noChangeAspect="1"/>
          </p:cNvPicPr>
          <p:nvPr>
            <p:ph sz="half" idx="2"/>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026275" y="1417637"/>
            <a:ext cx="4022725" cy="4022725"/>
          </a:xfrm>
        </p:spPr>
      </p:pic>
    </p:spTree>
    <p:extLst>
      <p:ext uri="{BB962C8B-B14F-4D97-AF65-F5344CB8AC3E}">
        <p14:creationId xmlns:p14="http://schemas.microsoft.com/office/powerpoint/2010/main" val="1613006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CC84907-1021-479D-963F-041BE54451B2}"/>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sz="6700" b="1" kern="1200" cap="none" baseline="0" dirty="0">
                <a:solidFill>
                  <a:schemeClr val="tx1"/>
                </a:solidFill>
                <a:latin typeface="+mj-lt"/>
                <a:ea typeface="+mj-ea"/>
                <a:cs typeface="+mj-cs"/>
              </a:rPr>
              <a:t>Budget Management</a:t>
            </a:r>
          </a:p>
        </p:txBody>
      </p:sp>
      <p:cxnSp>
        <p:nvCxnSpPr>
          <p:cNvPr id="18" name="Straight Connector 17">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Graphic 4" descr="Piggy Bank outline">
            <a:extLst>
              <a:ext uri="{FF2B5EF4-FFF2-40B4-BE49-F238E27FC236}">
                <a16:creationId xmlns:a16="http://schemas.microsoft.com/office/drawing/2014/main" id="{FDF68DFB-3938-4D1E-B953-2325CC910B0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438342" y="2130251"/>
            <a:ext cx="2611212" cy="2611212"/>
          </a:xfrm>
          <a:prstGeom prst="rect">
            <a:avLst/>
          </a:prstGeom>
        </p:spPr>
      </p:pic>
    </p:spTree>
    <p:extLst>
      <p:ext uri="{BB962C8B-B14F-4D97-AF65-F5344CB8AC3E}">
        <p14:creationId xmlns:p14="http://schemas.microsoft.com/office/powerpoint/2010/main" val="2328799156"/>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69534-1295-4CCF-8284-54DEE480B3C7}"/>
              </a:ext>
            </a:extLst>
          </p:cNvPr>
          <p:cNvSpPr>
            <a:spLocks noGrp="1"/>
          </p:cNvSpPr>
          <p:nvPr>
            <p:ph type="title"/>
          </p:nvPr>
        </p:nvSpPr>
        <p:spPr/>
        <p:txBody>
          <a:bodyPr/>
          <a:lstStyle/>
          <a:p>
            <a:r>
              <a:rPr lang="en-US" dirty="0"/>
              <a:t>Budget Management Reminders</a:t>
            </a:r>
          </a:p>
        </p:txBody>
      </p:sp>
      <p:sp>
        <p:nvSpPr>
          <p:cNvPr id="3" name="Content Placeholder 2">
            <a:extLst>
              <a:ext uri="{FF2B5EF4-FFF2-40B4-BE49-F238E27FC236}">
                <a16:creationId xmlns:a16="http://schemas.microsoft.com/office/drawing/2014/main" id="{CD86C28C-B68D-4790-9844-59DB785B7101}"/>
              </a:ext>
            </a:extLst>
          </p:cNvPr>
          <p:cNvSpPr>
            <a:spLocks noGrp="1"/>
          </p:cNvSpPr>
          <p:nvPr>
            <p:ph idx="1"/>
          </p:nvPr>
        </p:nvSpPr>
        <p:spPr>
          <a:xfrm>
            <a:off x="1143000" y="2057400"/>
            <a:ext cx="9872871" cy="4283242"/>
          </a:xfrm>
        </p:spPr>
        <p:txBody>
          <a:bodyPr>
            <a:normAutofit/>
          </a:bodyPr>
          <a:lstStyle/>
          <a:p>
            <a:r>
              <a:rPr lang="en-US" dirty="0"/>
              <a:t>The project director (and other key personnel) are responsible for oversight and management  of the federal funds awarded and non-federal matching funds proposed as in the funded application</a:t>
            </a:r>
          </a:p>
          <a:p>
            <a:r>
              <a:rPr lang="en-US" dirty="0"/>
              <a:t>90% of budget over five years must be designated for professional development.</a:t>
            </a:r>
          </a:p>
          <a:p>
            <a:pPr lvl="1"/>
            <a:r>
              <a:rPr lang="en-US" dirty="0"/>
              <a:t>In addition, in all years of your grant (including a no-cost extension year) you must contract or subgrant with (a) an IHE, (b) a PTI or CPRC, and (c) an LEA.</a:t>
            </a:r>
          </a:p>
          <a:p>
            <a:r>
              <a:rPr lang="en-US" dirty="0"/>
              <a:t>Budget transfers: Transfers for allowable purposes can be made up to 10% of the total (5-year) award without prior approval. </a:t>
            </a:r>
          </a:p>
          <a:p>
            <a:pPr lvl="1"/>
            <a:r>
              <a:rPr lang="en-US" dirty="0"/>
              <a:t>If cumulative transfers exceed 10% of the award, project officer must provide approval.  </a:t>
            </a:r>
          </a:p>
          <a:p>
            <a:pPr lvl="1"/>
            <a:r>
              <a:rPr lang="en-US" dirty="0"/>
              <a:t>Communicate with your project officer about budget changes.</a:t>
            </a:r>
          </a:p>
          <a:p>
            <a:r>
              <a:rPr lang="en-US" dirty="0"/>
              <a:t>Always consider if costs are “allowable,” “reasonable,” and “allocable.”</a:t>
            </a:r>
          </a:p>
        </p:txBody>
      </p:sp>
    </p:spTree>
    <p:extLst>
      <p:ext uri="{BB962C8B-B14F-4D97-AF65-F5344CB8AC3E}">
        <p14:creationId xmlns:p14="http://schemas.microsoft.com/office/powerpoint/2010/main" val="1867540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1"/>
          <p:cNvSpPr>
            <a:spLocks noGrp="1"/>
          </p:cNvSpPr>
          <p:nvPr>
            <p:ph type="title"/>
          </p:nvPr>
        </p:nvSpPr>
        <p:spPr>
          <a:xfrm>
            <a:off x="638356" y="609600"/>
            <a:ext cx="11041810" cy="1356360"/>
          </a:xfrm>
        </p:spPr>
        <p:txBody>
          <a:bodyPr>
            <a:normAutofit/>
          </a:bodyPr>
          <a:lstStyle/>
          <a:p>
            <a:pPr eaLnBrk="1" hangingPunct="1"/>
            <a:r>
              <a:rPr lang="en-US" altLang="en-US" sz="4000" dirty="0">
                <a:ea typeface="ＭＳ Ｐゴシック" pitchFamily="34" charset="-128"/>
              </a:rPr>
              <a:t>All project costs must meet the following criteria:</a:t>
            </a:r>
          </a:p>
        </p:txBody>
      </p:sp>
      <p:graphicFrame>
        <p:nvGraphicFramePr>
          <p:cNvPr id="6" name="Content Placeholder 5">
            <a:extLst>
              <a:ext uri="{FF2B5EF4-FFF2-40B4-BE49-F238E27FC236}">
                <a16:creationId xmlns:a16="http://schemas.microsoft.com/office/drawing/2014/main" id="{138C1974-03B9-4026-ABA4-635F88BD3FA1}"/>
              </a:ext>
            </a:extLst>
          </p:cNvPr>
          <p:cNvGraphicFramePr>
            <a:graphicFrameLocks noGrp="1"/>
          </p:cNvGraphicFramePr>
          <p:nvPr>
            <p:ph idx="1"/>
          </p:nvPr>
        </p:nvGraphicFramePr>
        <p:xfrm>
          <a:off x="638356" y="1759789"/>
          <a:ext cx="11041810" cy="462375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35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37931725" indent="-37474525"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7BA8C36B-994C-4DB4-9988-211E7D3FE924}" type="slidenum">
              <a:rPr kumimoji="0" lang="en-US" altLang="en-US" sz="1200" b="0" i="0" u="none" strike="noStrike" kern="1200" cap="none" spc="0" normalizeH="0" baseline="0" noProof="0">
                <a:ln>
                  <a:noFill/>
                </a:ln>
                <a:solidFill>
                  <a:srgbClr val="333333"/>
                </a:solidFill>
                <a:effectLst/>
                <a:uLnTx/>
                <a:uFillTx/>
                <a:latin typeface="Calibri" pitchFamily="34" charset="0"/>
                <a:ea typeface="ＭＳ Ｐゴシック" pitchFamily="34" charset="-128"/>
                <a:cs typeface="Arial" pitchFamily="34" charset="0"/>
              </a:rPr>
              <a:pPr marL="0" marR="0" lvl="0" indent="0" algn="r" defTabSz="457200" rtl="0" eaLnBrk="1" fontAlgn="auto" latinLnBrk="0" hangingPunct="1">
                <a:lnSpc>
                  <a:spcPct val="100000"/>
                </a:lnSpc>
                <a:spcBef>
                  <a:spcPct val="0"/>
                </a:spcBef>
                <a:spcAft>
                  <a:spcPts val="0"/>
                </a:spcAft>
                <a:buClrTx/>
                <a:buSzTx/>
                <a:buFontTx/>
                <a:buNone/>
                <a:tabLst/>
                <a:defRPr/>
              </a:pPr>
              <a:t>15</a:t>
            </a:fld>
            <a:endParaRPr kumimoji="0" lang="en-US" altLang="en-US" sz="1200" b="0" i="0" u="none" strike="noStrike" kern="1200" cap="none" spc="0" normalizeH="0" baseline="0" noProof="0">
              <a:ln>
                <a:noFill/>
              </a:ln>
              <a:solidFill>
                <a:srgbClr val="333333"/>
              </a:solidFill>
              <a:effectLst/>
              <a:uLnTx/>
              <a:uFillTx/>
              <a:latin typeface="Calibri" pitchFamily="34" charset="0"/>
              <a:ea typeface="ＭＳ Ｐゴシック" pitchFamily="34" charset="-128"/>
              <a:cs typeface="Arial" pitchFamily="34" charset="0"/>
            </a:endParaRPr>
          </a:p>
        </p:txBody>
      </p:sp>
    </p:spTree>
    <p:custDataLst>
      <p:tags r:id="rId1"/>
    </p:custDataLst>
    <p:extLst>
      <p:ext uri="{BB962C8B-B14F-4D97-AF65-F5344CB8AC3E}">
        <p14:creationId xmlns:p14="http://schemas.microsoft.com/office/powerpoint/2010/main" val="286920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ECBC4-8016-4FF0-9908-8EC5246D12F7}"/>
              </a:ext>
            </a:extLst>
          </p:cNvPr>
          <p:cNvSpPr>
            <a:spLocks noGrp="1"/>
          </p:cNvSpPr>
          <p:nvPr>
            <p:ph type="title"/>
          </p:nvPr>
        </p:nvSpPr>
        <p:spPr>
          <a:xfrm>
            <a:off x="872062" y="609600"/>
            <a:ext cx="10599085" cy="1356360"/>
          </a:xfrm>
        </p:spPr>
        <p:txBody>
          <a:bodyPr vert="horz" lIns="91440" tIns="45720" rIns="91440" bIns="45720" rtlCol="0" anchor="ctr">
            <a:normAutofit/>
          </a:bodyPr>
          <a:lstStyle/>
          <a:p>
            <a:r>
              <a:rPr lang="en-US" sz="3200" dirty="0"/>
              <a:t>Budget Review</a:t>
            </a:r>
          </a:p>
        </p:txBody>
      </p:sp>
      <p:sp>
        <p:nvSpPr>
          <p:cNvPr id="4" name="Text Placeholder 3">
            <a:extLst>
              <a:ext uri="{FF2B5EF4-FFF2-40B4-BE49-F238E27FC236}">
                <a16:creationId xmlns:a16="http://schemas.microsoft.com/office/drawing/2014/main" id="{7EA03274-4E2A-4DDC-B67F-F54775711BE9}"/>
              </a:ext>
            </a:extLst>
          </p:cNvPr>
          <p:cNvSpPr>
            <a:spLocks noGrp="1"/>
          </p:cNvSpPr>
          <p:nvPr>
            <p:ph type="body" sz="half" idx="2"/>
          </p:nvPr>
        </p:nvSpPr>
        <p:spPr>
          <a:xfrm>
            <a:off x="1070812" y="5618746"/>
            <a:ext cx="10400336" cy="477253"/>
          </a:xfrm>
        </p:spPr>
        <p:txBody>
          <a:bodyPr vert="horz" lIns="91440" tIns="45720" rIns="91440" bIns="45720" rtlCol="0">
            <a:normAutofit/>
          </a:bodyPr>
          <a:lstStyle/>
          <a:p>
            <a:pPr indent="-182880">
              <a:lnSpc>
                <a:spcPct val="90000"/>
              </a:lnSpc>
              <a:buFont typeface="Corbel" pitchFamily="34" charset="0"/>
              <a:buChar char="•"/>
            </a:pPr>
            <a:r>
              <a:rPr lang="en-US" sz="2000" dirty="0"/>
              <a:t>Line items of budget; clarify and itemize costs, as needed.</a:t>
            </a:r>
          </a:p>
          <a:p>
            <a:pPr indent="-182880">
              <a:lnSpc>
                <a:spcPct val="90000"/>
              </a:lnSpc>
              <a:buFont typeface="Corbel" pitchFamily="34" charset="0"/>
              <a:buChar char="•"/>
            </a:pPr>
            <a:endParaRPr lang="en-US" sz="1600" dirty="0"/>
          </a:p>
        </p:txBody>
      </p:sp>
      <p:graphicFrame>
        <p:nvGraphicFramePr>
          <p:cNvPr id="5" name="Table 5">
            <a:extLst>
              <a:ext uri="{FF2B5EF4-FFF2-40B4-BE49-F238E27FC236}">
                <a16:creationId xmlns:a16="http://schemas.microsoft.com/office/drawing/2014/main" id="{4D1662F7-89A1-496D-9829-F1BA15998DFC}"/>
              </a:ext>
            </a:extLst>
          </p:cNvPr>
          <p:cNvGraphicFramePr>
            <a:graphicFrameLocks noGrp="1"/>
          </p:cNvGraphicFramePr>
          <p:nvPr>
            <p:ph idx="1"/>
            <p:extLst>
              <p:ext uri="{D42A27DB-BD31-4B8C-83A1-F6EECF244321}">
                <p14:modId xmlns:p14="http://schemas.microsoft.com/office/powerpoint/2010/main" val="1096963849"/>
              </p:ext>
            </p:extLst>
          </p:nvPr>
        </p:nvGraphicFramePr>
        <p:xfrm>
          <a:off x="872064" y="1592954"/>
          <a:ext cx="10599085" cy="3992010"/>
        </p:xfrm>
        <a:graphic>
          <a:graphicData uri="http://schemas.openxmlformats.org/drawingml/2006/table">
            <a:tbl>
              <a:tblPr firstRow="1" bandRow="1">
                <a:tableStyleId>{00A15C55-8517-42AA-B614-E9B94910E393}</a:tableStyleId>
              </a:tblPr>
              <a:tblGrid>
                <a:gridCol w="3233875">
                  <a:extLst>
                    <a:ext uri="{9D8B030D-6E8A-4147-A177-3AD203B41FA5}">
                      <a16:colId xmlns:a16="http://schemas.microsoft.com/office/drawing/2014/main" val="2905787753"/>
                    </a:ext>
                  </a:extLst>
                </a:gridCol>
                <a:gridCol w="1473042">
                  <a:extLst>
                    <a:ext uri="{9D8B030D-6E8A-4147-A177-3AD203B41FA5}">
                      <a16:colId xmlns:a16="http://schemas.microsoft.com/office/drawing/2014/main" val="2410199388"/>
                    </a:ext>
                  </a:extLst>
                </a:gridCol>
                <a:gridCol w="1473042">
                  <a:extLst>
                    <a:ext uri="{9D8B030D-6E8A-4147-A177-3AD203B41FA5}">
                      <a16:colId xmlns:a16="http://schemas.microsoft.com/office/drawing/2014/main" val="2397250829"/>
                    </a:ext>
                  </a:extLst>
                </a:gridCol>
                <a:gridCol w="1473042">
                  <a:extLst>
                    <a:ext uri="{9D8B030D-6E8A-4147-A177-3AD203B41FA5}">
                      <a16:colId xmlns:a16="http://schemas.microsoft.com/office/drawing/2014/main" val="2241501518"/>
                    </a:ext>
                  </a:extLst>
                </a:gridCol>
                <a:gridCol w="1473042">
                  <a:extLst>
                    <a:ext uri="{9D8B030D-6E8A-4147-A177-3AD203B41FA5}">
                      <a16:colId xmlns:a16="http://schemas.microsoft.com/office/drawing/2014/main" val="3819290532"/>
                    </a:ext>
                  </a:extLst>
                </a:gridCol>
                <a:gridCol w="1473042">
                  <a:extLst>
                    <a:ext uri="{9D8B030D-6E8A-4147-A177-3AD203B41FA5}">
                      <a16:colId xmlns:a16="http://schemas.microsoft.com/office/drawing/2014/main" val="176520853"/>
                    </a:ext>
                  </a:extLst>
                </a:gridCol>
              </a:tblGrid>
              <a:tr h="1040016">
                <a:tc>
                  <a:txBody>
                    <a:bodyPr/>
                    <a:lstStyle/>
                    <a:p>
                      <a:endParaRPr lang="en-US" sz="2000" dirty="0"/>
                    </a:p>
                  </a:txBody>
                  <a:tcPr marL="77757" marR="77757" marT="38878" marB="38878"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t>Planning Year / Year 1</a:t>
                      </a:r>
                    </a:p>
                  </a:txBody>
                  <a:tcPr marL="77757" marR="77757" marT="38878" marB="38878" anchor="ctr"/>
                </a:tc>
                <a:tc>
                  <a:txBody>
                    <a:bodyPr/>
                    <a:lstStyle/>
                    <a:p>
                      <a:pPr algn="ctr"/>
                      <a:r>
                        <a:rPr lang="en-US" sz="2000" dirty="0"/>
                        <a:t>Year 2</a:t>
                      </a:r>
                    </a:p>
                  </a:txBody>
                  <a:tcPr marL="77757" marR="77757" marT="38878" marB="38878" anchor="ctr"/>
                </a:tc>
                <a:tc>
                  <a:txBody>
                    <a:bodyPr/>
                    <a:lstStyle/>
                    <a:p>
                      <a:pPr algn="ctr"/>
                      <a:r>
                        <a:rPr lang="en-US" sz="2000" dirty="0"/>
                        <a:t>Year 3</a:t>
                      </a:r>
                    </a:p>
                  </a:txBody>
                  <a:tcPr marL="77757" marR="77757" marT="38878" marB="38878" anchor="ctr"/>
                </a:tc>
                <a:tc>
                  <a:txBody>
                    <a:bodyPr/>
                    <a:lstStyle/>
                    <a:p>
                      <a:pPr algn="ctr"/>
                      <a:r>
                        <a:rPr lang="en-US" sz="2000" dirty="0"/>
                        <a:t>Year 4</a:t>
                      </a:r>
                    </a:p>
                  </a:txBody>
                  <a:tcPr marL="77757" marR="77757" marT="38878" marB="38878" anchor="ctr"/>
                </a:tc>
                <a:tc>
                  <a:txBody>
                    <a:bodyPr/>
                    <a:lstStyle/>
                    <a:p>
                      <a:pPr algn="ctr"/>
                      <a:r>
                        <a:rPr lang="en-US" sz="2000" dirty="0"/>
                        <a:t>Year 5</a:t>
                      </a:r>
                    </a:p>
                  </a:txBody>
                  <a:tcPr marL="77757" marR="77757" marT="38878" marB="38878" anchor="ctr"/>
                </a:tc>
                <a:extLst>
                  <a:ext uri="{0D108BD9-81ED-4DB2-BD59-A6C34878D82A}">
                    <a16:rowId xmlns:a16="http://schemas.microsoft.com/office/drawing/2014/main" val="3125255101"/>
                  </a:ext>
                </a:extLst>
              </a:tr>
              <a:tr h="491999">
                <a:tc>
                  <a:txBody>
                    <a:bodyPr/>
                    <a:lstStyle/>
                    <a:p>
                      <a:r>
                        <a:rPr lang="en-US" sz="2000" dirty="0"/>
                        <a:t>Personnel (salary and fringe)</a:t>
                      </a:r>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extLst>
                  <a:ext uri="{0D108BD9-81ED-4DB2-BD59-A6C34878D82A}">
                    <a16:rowId xmlns:a16="http://schemas.microsoft.com/office/drawing/2014/main" val="3682664557"/>
                  </a:ext>
                </a:extLst>
              </a:tr>
              <a:tr h="491999">
                <a:tc>
                  <a:txBody>
                    <a:bodyPr/>
                    <a:lstStyle/>
                    <a:p>
                      <a:r>
                        <a:rPr lang="en-US" sz="2000" dirty="0"/>
                        <a:t>Travel</a:t>
                      </a:r>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extLst>
                  <a:ext uri="{0D108BD9-81ED-4DB2-BD59-A6C34878D82A}">
                    <a16:rowId xmlns:a16="http://schemas.microsoft.com/office/drawing/2014/main" val="1479219077"/>
                  </a:ext>
                </a:extLst>
              </a:tr>
              <a:tr h="491999">
                <a:tc>
                  <a:txBody>
                    <a:bodyPr/>
                    <a:lstStyle/>
                    <a:p>
                      <a:r>
                        <a:rPr lang="en-US" sz="2000" dirty="0"/>
                        <a:t>Supplies</a:t>
                      </a:r>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extLst>
                  <a:ext uri="{0D108BD9-81ED-4DB2-BD59-A6C34878D82A}">
                    <a16:rowId xmlns:a16="http://schemas.microsoft.com/office/drawing/2014/main" val="1571449758"/>
                  </a:ext>
                </a:extLst>
              </a:tr>
              <a:tr h="491999">
                <a:tc>
                  <a:txBody>
                    <a:bodyPr/>
                    <a:lstStyle/>
                    <a:p>
                      <a:r>
                        <a:rPr lang="en-US" sz="2000" dirty="0"/>
                        <a:t>Other</a:t>
                      </a:r>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extLst>
                  <a:ext uri="{0D108BD9-81ED-4DB2-BD59-A6C34878D82A}">
                    <a16:rowId xmlns:a16="http://schemas.microsoft.com/office/drawing/2014/main" val="95842023"/>
                  </a:ext>
                </a:extLst>
              </a:tr>
              <a:tr h="491999">
                <a:tc>
                  <a:txBody>
                    <a:bodyPr/>
                    <a:lstStyle/>
                    <a:p>
                      <a:r>
                        <a:rPr lang="en-US" sz="2000" dirty="0"/>
                        <a:t>Indirect</a:t>
                      </a:r>
                    </a:p>
                  </a:txBody>
                  <a:tcPr marL="77757" marR="77757" marT="38878" marB="38878" anchor="ctr"/>
                </a:tc>
                <a:tc>
                  <a:txBody>
                    <a:bodyPr/>
                    <a:lstStyle/>
                    <a:p>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extLst>
                  <a:ext uri="{0D108BD9-81ED-4DB2-BD59-A6C34878D82A}">
                    <a16:rowId xmlns:a16="http://schemas.microsoft.com/office/drawing/2014/main" val="79383858"/>
                  </a:ext>
                </a:extLst>
              </a:tr>
              <a:tr h="491999">
                <a:tc>
                  <a:txBody>
                    <a:bodyPr/>
                    <a:lstStyle/>
                    <a:p>
                      <a:endParaRPr lang="en-US" sz="2000" dirty="0"/>
                    </a:p>
                  </a:txBody>
                  <a:tcPr marL="77757" marR="77757" marT="38878" marB="38878" anchor="ctr"/>
                </a:tc>
                <a:tc>
                  <a:txBody>
                    <a:bodyPr/>
                    <a:lstStyle/>
                    <a:p>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marL="77757" marR="77757" marT="38878" marB="38878" anchor="ctr"/>
                </a:tc>
                <a:extLst>
                  <a:ext uri="{0D108BD9-81ED-4DB2-BD59-A6C34878D82A}">
                    <a16:rowId xmlns:a16="http://schemas.microsoft.com/office/drawing/2014/main" val="2376882223"/>
                  </a:ext>
                </a:extLst>
              </a:tr>
            </a:tbl>
          </a:graphicData>
        </a:graphic>
      </p:graphicFrame>
    </p:spTree>
    <p:extLst>
      <p:ext uri="{BB962C8B-B14F-4D97-AF65-F5344CB8AC3E}">
        <p14:creationId xmlns:p14="http://schemas.microsoft.com/office/powerpoint/2010/main" val="241997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ECBC4-8016-4FF0-9908-8EC5246D12F7}"/>
              </a:ext>
            </a:extLst>
          </p:cNvPr>
          <p:cNvSpPr>
            <a:spLocks noGrp="1"/>
          </p:cNvSpPr>
          <p:nvPr>
            <p:ph type="title"/>
          </p:nvPr>
        </p:nvSpPr>
        <p:spPr/>
        <p:txBody>
          <a:bodyPr/>
          <a:lstStyle/>
          <a:p>
            <a:r>
              <a:rPr lang="en-US" dirty="0"/>
              <a:t>Budget Review</a:t>
            </a:r>
          </a:p>
        </p:txBody>
      </p:sp>
      <p:sp>
        <p:nvSpPr>
          <p:cNvPr id="3" name="Content Placeholder 2">
            <a:extLst>
              <a:ext uri="{FF2B5EF4-FFF2-40B4-BE49-F238E27FC236}">
                <a16:creationId xmlns:a16="http://schemas.microsoft.com/office/drawing/2014/main" id="{1A9D722C-9024-480C-A2A6-A4522CFBE704}"/>
              </a:ext>
            </a:extLst>
          </p:cNvPr>
          <p:cNvSpPr>
            <a:spLocks noGrp="1"/>
          </p:cNvSpPr>
          <p:nvPr>
            <p:ph idx="1"/>
          </p:nvPr>
        </p:nvSpPr>
        <p:spPr/>
        <p:txBody>
          <a:bodyPr>
            <a:normAutofit/>
          </a:bodyPr>
          <a:lstStyle/>
          <a:p>
            <a:r>
              <a:rPr lang="en-US" dirty="0"/>
              <a:t>Expanded Authorities</a:t>
            </a:r>
          </a:p>
          <a:p>
            <a:pPr lvl="1"/>
            <a:r>
              <a:rPr lang="en-US" dirty="0"/>
              <a:t>Time extensions (one-time no cost extension) Please don’t plan for this.</a:t>
            </a:r>
          </a:p>
          <a:p>
            <a:pPr lvl="1"/>
            <a:r>
              <a:rPr lang="en-US" dirty="0"/>
              <a:t>Carry over—first in, first out—use carryover funds before continuation funds.</a:t>
            </a:r>
          </a:p>
          <a:p>
            <a:pPr lvl="1"/>
            <a:r>
              <a:rPr lang="en-US" dirty="0"/>
              <a:t>Pre-award costs—pre-award costs incurred 90 days prior to budget period can be reimbursed</a:t>
            </a:r>
          </a:p>
          <a:p>
            <a:r>
              <a:rPr lang="en-US" dirty="0"/>
              <a:t>Risks to continuation funding associated with carrying large available balances. </a:t>
            </a:r>
          </a:p>
          <a:p>
            <a:pPr marL="45720" indent="0">
              <a:buNone/>
            </a:pPr>
            <a:endParaRPr lang="en-US" dirty="0"/>
          </a:p>
        </p:txBody>
      </p:sp>
    </p:spTree>
    <p:extLst>
      <p:ext uri="{BB962C8B-B14F-4D97-AF65-F5344CB8AC3E}">
        <p14:creationId xmlns:p14="http://schemas.microsoft.com/office/powerpoint/2010/main" val="224830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2708D0DF-44DC-4DF0-9287-7DE751DF880F}"/>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sz="6100" b="1" kern="1200" cap="none" baseline="0" dirty="0">
                <a:solidFill>
                  <a:schemeClr val="tx1"/>
                </a:solidFill>
                <a:latin typeface="+mj-lt"/>
                <a:ea typeface="+mj-ea"/>
                <a:cs typeface="+mj-cs"/>
              </a:rPr>
              <a:t>Project Evaluation &amp; Reporting Requirements</a:t>
            </a:r>
          </a:p>
        </p:txBody>
      </p:sp>
      <p:cxnSp>
        <p:nvCxnSpPr>
          <p:cNvPr id="20" name="Straight Connector 19">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phic 2" descr="Clipboard Partially Checked outline">
            <a:extLst>
              <a:ext uri="{FF2B5EF4-FFF2-40B4-BE49-F238E27FC236}">
                <a16:creationId xmlns:a16="http://schemas.microsoft.com/office/drawing/2014/main" id="{9975E918-E9F0-4DF3-9F44-CCF545BE2FB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268971" y="1828800"/>
            <a:ext cx="3200400" cy="3200400"/>
          </a:xfrm>
          <a:prstGeom prst="rect">
            <a:avLst/>
          </a:prstGeom>
        </p:spPr>
      </p:pic>
    </p:spTree>
    <p:extLst>
      <p:ext uri="{BB962C8B-B14F-4D97-AF65-F5344CB8AC3E}">
        <p14:creationId xmlns:p14="http://schemas.microsoft.com/office/powerpoint/2010/main" val="3046924355"/>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5FD03-BF02-2F7E-1C8A-5773C3904F06}"/>
              </a:ext>
            </a:extLst>
          </p:cNvPr>
          <p:cNvSpPr>
            <a:spLocks noGrp="1"/>
          </p:cNvSpPr>
          <p:nvPr>
            <p:ph type="title"/>
          </p:nvPr>
        </p:nvSpPr>
        <p:spPr/>
        <p:txBody>
          <a:bodyPr/>
          <a:lstStyle/>
          <a:p>
            <a:r>
              <a:rPr lang="en-US" dirty="0"/>
              <a:t>Grant Management &amp; Budget Oversight </a:t>
            </a:r>
            <a:r>
              <a:rPr lang="en-US" dirty="0">
                <a:hlinkClick r:id="rId2"/>
              </a:rPr>
              <a:t>Training</a:t>
            </a:r>
            <a:endParaRPr lang="en-US" dirty="0"/>
          </a:p>
        </p:txBody>
      </p:sp>
      <p:sp>
        <p:nvSpPr>
          <p:cNvPr id="3" name="Content Placeholder 2">
            <a:extLst>
              <a:ext uri="{FF2B5EF4-FFF2-40B4-BE49-F238E27FC236}">
                <a16:creationId xmlns:a16="http://schemas.microsoft.com/office/drawing/2014/main" id="{4DD10F6E-1B4D-5BD2-1583-85A276C01366}"/>
              </a:ext>
            </a:extLst>
          </p:cNvPr>
          <p:cNvSpPr>
            <a:spLocks noGrp="1"/>
          </p:cNvSpPr>
          <p:nvPr>
            <p:ph sz="half" idx="1"/>
          </p:nvPr>
        </p:nvSpPr>
        <p:spPr>
          <a:xfrm>
            <a:off x="1143000" y="2684416"/>
            <a:ext cx="4754880" cy="4023360"/>
          </a:xfrm>
        </p:spPr>
        <p:txBody>
          <a:bodyPr>
            <a:normAutofit/>
          </a:bodyPr>
          <a:lstStyle/>
          <a:p>
            <a:r>
              <a:rPr lang="en-US" sz="2800" b="0" i="0" u="sng" dirty="0">
                <a:effectLst/>
                <a:latin typeface="Rubik"/>
                <a:hlinkClick r:id="rId3">
                  <a:extLst>
                    <a:ext uri="{A12FA001-AC4F-418D-AE19-62706E023703}">
                      <ahyp:hlinkClr xmlns:ahyp="http://schemas.microsoft.com/office/drawing/2018/hyperlinkcolor" val="tx"/>
                    </a:ext>
                  </a:extLst>
                </a:hlinkClick>
              </a:rPr>
              <a:t>Welcome to ED Grants</a:t>
            </a:r>
            <a:endParaRPr lang="en-US" sz="2800" b="0" i="0" u="sng" dirty="0">
              <a:effectLst/>
              <a:latin typeface="Rubik"/>
            </a:endParaRPr>
          </a:p>
          <a:p>
            <a:r>
              <a:rPr lang="en-US" sz="2800" b="0" i="0" u="sng" dirty="0">
                <a:effectLst/>
                <a:latin typeface="Rubik"/>
                <a:hlinkClick r:id="rId4">
                  <a:extLst>
                    <a:ext uri="{A12FA001-AC4F-418D-AE19-62706E023703}">
                      <ahyp:hlinkClr xmlns:ahyp="http://schemas.microsoft.com/office/drawing/2018/hyperlinkcolor" val="tx"/>
                    </a:ext>
                  </a:extLst>
                </a:hlinkClick>
              </a:rPr>
              <a:t>Discretionary Grants Administration</a:t>
            </a:r>
            <a:endParaRPr lang="en-US" sz="2800" u="sng" dirty="0">
              <a:latin typeface="Rubik"/>
            </a:endParaRPr>
          </a:p>
          <a:p>
            <a:r>
              <a:rPr lang="en-US" sz="2800" b="0" i="0" u="sng" dirty="0">
                <a:effectLst/>
                <a:latin typeface="Rubik"/>
                <a:hlinkClick r:id="rId5">
                  <a:extLst>
                    <a:ext uri="{A12FA001-AC4F-418D-AE19-62706E023703}">
                      <ahyp:hlinkClr xmlns:ahyp="http://schemas.microsoft.com/office/drawing/2018/hyperlinkcolor" val="tx"/>
                    </a:ext>
                  </a:extLst>
                </a:hlinkClick>
              </a:rPr>
              <a:t>Allowable Costs and Activities</a:t>
            </a:r>
            <a:endParaRPr lang="en-US" sz="2800" b="0" i="0" u="sng" dirty="0">
              <a:effectLst/>
              <a:latin typeface="Rubik"/>
            </a:endParaRPr>
          </a:p>
          <a:p>
            <a:r>
              <a:rPr lang="en-US" sz="2800" b="0" i="0" u="sng" dirty="0">
                <a:effectLst/>
                <a:latin typeface="Rubik"/>
                <a:hlinkClick r:id="rId6">
                  <a:extLst>
                    <a:ext uri="{A12FA001-AC4F-418D-AE19-62706E023703}">
                      <ahyp:hlinkClr xmlns:ahyp="http://schemas.microsoft.com/office/drawing/2018/hyperlinkcolor" val="tx"/>
                    </a:ext>
                  </a:extLst>
                </a:hlinkClick>
              </a:rPr>
              <a:t>Internal Controls</a:t>
            </a:r>
            <a:endParaRPr lang="en-US" sz="2800" dirty="0"/>
          </a:p>
        </p:txBody>
      </p:sp>
      <p:sp>
        <p:nvSpPr>
          <p:cNvPr id="4" name="Content Placeholder 3">
            <a:extLst>
              <a:ext uri="{FF2B5EF4-FFF2-40B4-BE49-F238E27FC236}">
                <a16:creationId xmlns:a16="http://schemas.microsoft.com/office/drawing/2014/main" id="{1D81EFB1-AC66-CD1F-788E-2AD87C85997E}"/>
              </a:ext>
            </a:extLst>
          </p:cNvPr>
          <p:cNvSpPr>
            <a:spLocks noGrp="1"/>
          </p:cNvSpPr>
          <p:nvPr>
            <p:ph sz="half" idx="2"/>
          </p:nvPr>
        </p:nvSpPr>
        <p:spPr>
          <a:xfrm>
            <a:off x="6294122" y="2684416"/>
            <a:ext cx="4754880" cy="4023360"/>
          </a:xfrm>
        </p:spPr>
        <p:txBody>
          <a:bodyPr>
            <a:normAutofit/>
          </a:bodyPr>
          <a:lstStyle/>
          <a:p>
            <a:r>
              <a:rPr lang="en-US" sz="2800" b="0" i="0" u="sng" dirty="0">
                <a:effectLst/>
                <a:latin typeface="Rubik"/>
                <a:hlinkClick r:id="rId7">
                  <a:extLst>
                    <a:ext uri="{A12FA001-AC4F-418D-AE19-62706E023703}">
                      <ahyp:hlinkClr xmlns:ahyp="http://schemas.microsoft.com/office/drawing/2018/hyperlinkcolor" val="tx"/>
                    </a:ext>
                  </a:extLst>
                </a:hlinkClick>
              </a:rPr>
              <a:t>Cash Management</a:t>
            </a:r>
            <a:endParaRPr lang="en-US" sz="2800" b="0" i="0" u="sng" dirty="0">
              <a:effectLst/>
              <a:latin typeface="Rubik"/>
            </a:endParaRPr>
          </a:p>
          <a:p>
            <a:r>
              <a:rPr lang="en-US" sz="2800" b="0" i="0" u="sng" dirty="0">
                <a:effectLst/>
                <a:latin typeface="Rubik"/>
                <a:hlinkClick r:id="rId8">
                  <a:extLst>
                    <a:ext uri="{A12FA001-AC4F-418D-AE19-62706E023703}">
                      <ahyp:hlinkClr xmlns:ahyp="http://schemas.microsoft.com/office/drawing/2018/hyperlinkcolor" val="tx"/>
                    </a:ext>
                  </a:extLst>
                </a:hlinkClick>
              </a:rPr>
              <a:t>Subrecipient Monitoring</a:t>
            </a:r>
            <a:endParaRPr lang="en-US" sz="2800" b="0" i="0" u="sng" dirty="0">
              <a:effectLst/>
              <a:latin typeface="Rubik"/>
            </a:endParaRPr>
          </a:p>
          <a:p>
            <a:r>
              <a:rPr lang="en-US" sz="2800" b="0" i="0" u="sng" dirty="0">
                <a:effectLst/>
                <a:latin typeface="Rubik"/>
                <a:hlinkClick r:id="rId9">
                  <a:extLst>
                    <a:ext uri="{A12FA001-AC4F-418D-AE19-62706E023703}">
                      <ahyp:hlinkClr xmlns:ahyp="http://schemas.microsoft.com/office/drawing/2018/hyperlinkcolor" val="tx"/>
                    </a:ext>
                  </a:extLst>
                </a:hlinkClick>
              </a:rPr>
              <a:t>Federal Funding Accountability and Transparency Act (FFATA)</a:t>
            </a:r>
            <a:endParaRPr lang="en-US" sz="2800" b="0" i="0" u="sng" dirty="0">
              <a:effectLst/>
              <a:latin typeface="Rubik"/>
            </a:endParaRPr>
          </a:p>
          <a:p>
            <a:r>
              <a:rPr lang="en-US" sz="2800" b="0" i="0" u="sng" dirty="0">
                <a:effectLst/>
                <a:latin typeface="Rubik"/>
                <a:hlinkClick r:id="rId10">
                  <a:extLst>
                    <a:ext uri="{A12FA001-AC4F-418D-AE19-62706E023703}">
                      <ahyp:hlinkClr xmlns:ahyp="http://schemas.microsoft.com/office/drawing/2018/hyperlinkcolor" val="tx"/>
                    </a:ext>
                  </a:extLst>
                </a:hlinkClick>
              </a:rPr>
              <a:t>Managing the Procurement Process</a:t>
            </a:r>
            <a:endParaRPr lang="en-US" sz="2800" dirty="0"/>
          </a:p>
        </p:txBody>
      </p:sp>
    </p:spTree>
    <p:extLst>
      <p:ext uri="{BB962C8B-B14F-4D97-AF65-F5344CB8AC3E}">
        <p14:creationId xmlns:p14="http://schemas.microsoft.com/office/powerpoint/2010/main" val="738841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7739A-1AAF-4A46-A3D7-094D4DCBA298}"/>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A11306F3-E44F-41BE-A82E-8853B8CE7E6D}"/>
              </a:ext>
            </a:extLst>
          </p:cNvPr>
          <p:cNvSpPr>
            <a:spLocks noGrp="1"/>
          </p:cNvSpPr>
          <p:nvPr>
            <p:ph idx="1"/>
          </p:nvPr>
        </p:nvSpPr>
        <p:spPr/>
        <p:txBody>
          <a:bodyPr numCol="2" spcCol="182880">
            <a:normAutofit/>
          </a:bodyPr>
          <a:lstStyle/>
          <a:p>
            <a:r>
              <a:rPr lang="en-US" sz="2400" dirty="0"/>
              <a:t>Welcome and Introductions</a:t>
            </a:r>
          </a:p>
          <a:p>
            <a:r>
              <a:rPr lang="en-US" sz="2400" dirty="0"/>
              <a:t>Key Personnel, Partners, &amp; Communication</a:t>
            </a:r>
          </a:p>
          <a:p>
            <a:r>
              <a:rPr lang="en-US" sz="2400" dirty="0"/>
              <a:t>G-5 &amp; GANs</a:t>
            </a:r>
          </a:p>
          <a:p>
            <a:r>
              <a:rPr lang="en-US" sz="2400" dirty="0"/>
              <a:t>Project Overview &amp; Plans</a:t>
            </a:r>
          </a:p>
          <a:p>
            <a:r>
              <a:rPr lang="en-US" sz="2400" dirty="0"/>
              <a:t>Budget Management</a:t>
            </a:r>
          </a:p>
          <a:p>
            <a:r>
              <a:rPr lang="en-US" sz="2400" dirty="0"/>
              <a:t>Project Evaluation &amp; Reporting Requirements</a:t>
            </a:r>
          </a:p>
          <a:p>
            <a:r>
              <a:rPr lang="en-US" sz="2400" dirty="0"/>
              <a:t>Project Management &amp; Timelines</a:t>
            </a:r>
          </a:p>
          <a:p>
            <a:r>
              <a:rPr lang="en-US" sz="2400" dirty="0"/>
              <a:t>Training &amp; Technical Assistance Resources</a:t>
            </a:r>
          </a:p>
          <a:p>
            <a:r>
              <a:rPr lang="en-US" sz="2400" dirty="0"/>
              <a:t>Questions &amp; Next Steps</a:t>
            </a:r>
          </a:p>
          <a:p>
            <a:pPr marL="0" indent="0">
              <a:buNone/>
            </a:pPr>
            <a:endParaRPr lang="en-US" b="1" u="sng" dirty="0"/>
          </a:p>
          <a:p>
            <a:pPr marL="0" indent="0">
              <a:buNone/>
            </a:pPr>
            <a:r>
              <a:rPr lang="en-US" b="1" u="sng" dirty="0"/>
              <a:t>Note: </a:t>
            </a:r>
            <a:r>
              <a:rPr lang="en-US" dirty="0"/>
              <a:t>Grantees are not permitted to make changes in project scope or objectives during the conference discussion (except as recommended by reviewers and with approval of PO). </a:t>
            </a:r>
          </a:p>
        </p:txBody>
      </p:sp>
    </p:spTree>
    <p:extLst>
      <p:ext uri="{BB962C8B-B14F-4D97-AF65-F5344CB8AC3E}">
        <p14:creationId xmlns:p14="http://schemas.microsoft.com/office/powerpoint/2010/main" val="4122665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09FDC-B6E7-45D4-BD04-AEC68667EB06}"/>
              </a:ext>
            </a:extLst>
          </p:cNvPr>
          <p:cNvSpPr>
            <a:spLocks noGrp="1"/>
          </p:cNvSpPr>
          <p:nvPr>
            <p:ph type="title"/>
          </p:nvPr>
        </p:nvSpPr>
        <p:spPr/>
        <p:txBody>
          <a:bodyPr/>
          <a:lstStyle/>
          <a:p>
            <a:r>
              <a:rPr lang="en-US" dirty="0"/>
              <a:t>Department-specified Roles and Responsibilities </a:t>
            </a:r>
          </a:p>
        </p:txBody>
      </p:sp>
      <p:sp>
        <p:nvSpPr>
          <p:cNvPr id="3" name="Content Placeholder 2">
            <a:extLst>
              <a:ext uri="{FF2B5EF4-FFF2-40B4-BE49-F238E27FC236}">
                <a16:creationId xmlns:a16="http://schemas.microsoft.com/office/drawing/2014/main" id="{89270A8D-606A-48F6-A0E8-E88ADD944210}"/>
              </a:ext>
            </a:extLst>
          </p:cNvPr>
          <p:cNvSpPr>
            <a:spLocks noGrp="1"/>
          </p:cNvSpPr>
          <p:nvPr>
            <p:ph sz="half" idx="1"/>
          </p:nvPr>
        </p:nvSpPr>
        <p:spPr>
          <a:xfrm>
            <a:off x="1142999" y="2057398"/>
            <a:ext cx="6714067" cy="4191001"/>
          </a:xfrm>
        </p:spPr>
        <p:txBody>
          <a:bodyPr>
            <a:normAutofit fontScale="85000" lnSpcReduction="20000"/>
          </a:bodyPr>
          <a:lstStyle/>
          <a:p>
            <a:r>
              <a:rPr lang="en-US" sz="2800" dirty="0"/>
              <a:t>Project Officer (PO)  </a:t>
            </a:r>
            <a:r>
              <a:rPr lang="en-US" sz="2800" b="1" dirty="0">
                <a:solidFill>
                  <a:schemeClr val="accent4"/>
                </a:solidFill>
              </a:rPr>
              <a:t>Add Name</a:t>
            </a:r>
          </a:p>
          <a:p>
            <a:pPr lvl="1"/>
            <a:r>
              <a:rPr lang="en-US" sz="2400" dirty="0"/>
              <a:t>Primary Contact for OSEP / ED; accountable for the work and funds</a:t>
            </a:r>
          </a:p>
          <a:p>
            <a:r>
              <a:rPr lang="en-US" sz="2800" dirty="0"/>
              <a:t>Project Director (PD) </a:t>
            </a:r>
            <a:r>
              <a:rPr lang="en-US" sz="2800" b="1" dirty="0">
                <a:solidFill>
                  <a:schemeClr val="accent4"/>
                </a:solidFill>
              </a:rPr>
              <a:t>Add Name and FTE</a:t>
            </a:r>
            <a:endParaRPr lang="en-US" sz="2800" dirty="0"/>
          </a:p>
          <a:p>
            <a:pPr lvl="1"/>
            <a:r>
              <a:rPr lang="en-US" sz="2400" dirty="0"/>
              <a:t>Confirm % FTE that PD will work on this grant.</a:t>
            </a:r>
          </a:p>
          <a:p>
            <a:pPr lvl="1"/>
            <a:r>
              <a:rPr lang="en-US" sz="2400" dirty="0"/>
              <a:t>Prior experience and current work on other discretionary grants funded by OSEP ED, and/or other federal agencies?</a:t>
            </a:r>
          </a:p>
          <a:p>
            <a:r>
              <a:rPr lang="en-US" sz="2800" dirty="0"/>
              <a:t>Authorized Representative (aka Certifying Representative) </a:t>
            </a:r>
            <a:r>
              <a:rPr lang="en-US" sz="2800" b="1" dirty="0">
                <a:solidFill>
                  <a:schemeClr val="accent4"/>
                </a:solidFill>
              </a:rPr>
              <a:t>Add Name</a:t>
            </a:r>
            <a:endParaRPr lang="en-US" sz="2800" dirty="0"/>
          </a:p>
          <a:p>
            <a:pPr lvl="1"/>
            <a:r>
              <a:rPr lang="en-US" sz="2400" dirty="0"/>
              <a:t>Enters legally binding agreements on behalf of fiscal agent</a:t>
            </a:r>
          </a:p>
          <a:p>
            <a:pPr lvl="1"/>
            <a:r>
              <a:rPr lang="en-US" sz="2400" dirty="0"/>
              <a:t>Supports PD in administration of grant</a:t>
            </a:r>
          </a:p>
          <a:p>
            <a:r>
              <a:rPr lang="en-US" sz="2800" dirty="0"/>
              <a:t>Verify on GAN / G5</a:t>
            </a:r>
          </a:p>
          <a:p>
            <a:endParaRPr lang="en-US" dirty="0"/>
          </a:p>
        </p:txBody>
      </p:sp>
      <p:pic>
        <p:nvPicPr>
          <p:cNvPr id="6" name="Content Placeholder 5" descr="A lightbulb">
            <a:extLst>
              <a:ext uri="{FF2B5EF4-FFF2-40B4-BE49-F238E27FC236}">
                <a16:creationId xmlns:a16="http://schemas.microsoft.com/office/drawing/2014/main" id="{C8E19AB3-3989-439A-A6E4-10E08351A427}"/>
              </a:ext>
            </a:extLst>
          </p:cNvPr>
          <p:cNvPicPr>
            <a:picLocks noGrp="1" noChangeAspect="1"/>
          </p:cNvPicPr>
          <p:nvPr>
            <p:ph sz="half" idx="2"/>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7488471" y="1417637"/>
            <a:ext cx="4022725" cy="4022725"/>
          </a:xfrm>
        </p:spPr>
      </p:pic>
    </p:spTree>
    <p:extLst>
      <p:ext uri="{BB962C8B-B14F-4D97-AF65-F5344CB8AC3E}">
        <p14:creationId xmlns:p14="http://schemas.microsoft.com/office/powerpoint/2010/main" val="3111921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D3E41E8D-6011-4E99-B714-A8085ADC8365}"/>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b="1" kern="1200" cap="all" baseline="0" dirty="0">
                <a:solidFill>
                  <a:schemeClr val="tx1"/>
                </a:solidFill>
                <a:latin typeface="+mj-lt"/>
                <a:ea typeface="+mj-ea"/>
                <a:cs typeface="+mj-cs"/>
              </a:rPr>
              <a:t>G5 &amp; GAN</a:t>
            </a:r>
            <a:r>
              <a:rPr lang="en-US" b="1" kern="1200" cap="none" baseline="0" dirty="0">
                <a:solidFill>
                  <a:schemeClr val="tx1"/>
                </a:solidFill>
                <a:latin typeface="+mj-lt"/>
                <a:ea typeface="+mj-ea"/>
                <a:cs typeface="+mj-cs"/>
              </a:rPr>
              <a:t>s</a:t>
            </a:r>
            <a:r>
              <a:rPr lang="en-US" b="1" kern="1200" cap="all" baseline="0" dirty="0">
                <a:solidFill>
                  <a:schemeClr val="tx1"/>
                </a:solidFill>
                <a:latin typeface="+mj-lt"/>
                <a:ea typeface="+mj-ea"/>
                <a:cs typeface="+mj-cs"/>
              </a:rPr>
              <a:t> </a:t>
            </a:r>
          </a:p>
        </p:txBody>
      </p:sp>
      <p:sp>
        <p:nvSpPr>
          <p:cNvPr id="3" name="Text Placeholder 2">
            <a:extLst>
              <a:ext uri="{FF2B5EF4-FFF2-40B4-BE49-F238E27FC236}">
                <a16:creationId xmlns:a16="http://schemas.microsoft.com/office/drawing/2014/main" id="{6C1A7CA3-1324-40C8-9120-75899AAFEBF2}"/>
              </a:ext>
            </a:extLst>
          </p:cNvPr>
          <p:cNvSpPr>
            <a:spLocks noGrp="1"/>
          </p:cNvSpPr>
          <p:nvPr>
            <p:ph type="body" idx="1"/>
          </p:nvPr>
        </p:nvSpPr>
        <p:spPr>
          <a:xfrm>
            <a:off x="8048217" y="625775"/>
            <a:ext cx="3391467" cy="5258429"/>
          </a:xfrm>
        </p:spPr>
        <p:txBody>
          <a:bodyPr vert="horz" lIns="91440" tIns="45720" rIns="91440" bIns="45720" rtlCol="0" anchor="ctr">
            <a:normAutofit/>
          </a:bodyPr>
          <a:lstStyle/>
          <a:p>
            <a:pPr algn="l"/>
            <a:r>
              <a:rPr lang="en-US" sz="2800"/>
              <a:t>ED’s Grant Management System</a:t>
            </a:r>
          </a:p>
        </p:txBody>
      </p:sp>
      <p:cxnSp>
        <p:nvCxnSpPr>
          <p:cNvPr id="18" name="Straight Connector 17">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084281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BBDCE-FC9B-484C-ADC1-1ABD1D16C738}"/>
              </a:ext>
            </a:extLst>
          </p:cNvPr>
          <p:cNvSpPr>
            <a:spLocks noGrp="1"/>
          </p:cNvSpPr>
          <p:nvPr>
            <p:ph type="title"/>
          </p:nvPr>
        </p:nvSpPr>
        <p:spPr/>
        <p:txBody>
          <a:bodyPr/>
          <a:lstStyle/>
          <a:p>
            <a:r>
              <a:rPr lang="en-US" dirty="0"/>
              <a:t>G5 supports grantees to…</a:t>
            </a:r>
          </a:p>
        </p:txBody>
      </p:sp>
      <p:sp>
        <p:nvSpPr>
          <p:cNvPr id="3" name="Content Placeholder 2">
            <a:extLst>
              <a:ext uri="{FF2B5EF4-FFF2-40B4-BE49-F238E27FC236}">
                <a16:creationId xmlns:a16="http://schemas.microsoft.com/office/drawing/2014/main" id="{EF19F3B5-7F33-4D01-BF15-2A2866111847}"/>
              </a:ext>
            </a:extLst>
          </p:cNvPr>
          <p:cNvSpPr>
            <a:spLocks noGrp="1"/>
          </p:cNvSpPr>
          <p:nvPr>
            <p:ph idx="1"/>
          </p:nvPr>
        </p:nvSpPr>
        <p:spPr/>
        <p:txBody>
          <a:bodyPr>
            <a:normAutofit/>
          </a:bodyPr>
          <a:lstStyle/>
          <a:p>
            <a:r>
              <a:rPr lang="en-US" dirty="0"/>
              <a:t>Identify and make requests for administrative actions (which will be completed, if approved, by the project officer)</a:t>
            </a:r>
          </a:p>
          <a:p>
            <a:r>
              <a:rPr lang="en-US" dirty="0"/>
              <a:t>Request payments and access to their grant funds </a:t>
            </a:r>
          </a:p>
          <a:p>
            <a:pPr lvl="1"/>
            <a:r>
              <a:rPr lang="en-US" dirty="0"/>
              <a:t>Account was established at the financial institution designated in the application (DUNS number).</a:t>
            </a:r>
          </a:p>
          <a:p>
            <a:pPr lvl="1"/>
            <a:r>
              <a:rPr lang="en-US" dirty="0"/>
              <a:t>Drawdowns are made by the grantee through G5. Payment procedures are outlined in 2 CFR § 200.305.</a:t>
            </a:r>
          </a:p>
          <a:p>
            <a:r>
              <a:rPr lang="en-US" dirty="0"/>
              <a:t>Monitor your federal funds (do not delegate that authority to others!)</a:t>
            </a:r>
          </a:p>
          <a:p>
            <a:pPr marL="0" indent="0">
              <a:buNone/>
            </a:pPr>
            <a:endParaRPr lang="en-US" dirty="0"/>
          </a:p>
        </p:txBody>
      </p:sp>
    </p:spTree>
    <p:extLst>
      <p:ext uri="{BB962C8B-B14F-4D97-AF65-F5344CB8AC3E}">
        <p14:creationId xmlns:p14="http://schemas.microsoft.com/office/powerpoint/2010/main" val="329133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C301B-598E-470A-99B0-1DC957965BDA}"/>
              </a:ext>
            </a:extLst>
          </p:cNvPr>
          <p:cNvSpPr>
            <a:spLocks noGrp="1"/>
          </p:cNvSpPr>
          <p:nvPr>
            <p:ph type="title"/>
          </p:nvPr>
        </p:nvSpPr>
        <p:spPr/>
        <p:txBody>
          <a:bodyPr/>
          <a:lstStyle/>
          <a:p>
            <a:r>
              <a:rPr lang="en-US" dirty="0"/>
              <a:t>G5 Tutorials</a:t>
            </a:r>
          </a:p>
        </p:txBody>
      </p:sp>
      <p:pic>
        <p:nvPicPr>
          <p:cNvPr id="5" name="Content Placeholder 4">
            <a:extLst>
              <a:ext uri="{FF2B5EF4-FFF2-40B4-BE49-F238E27FC236}">
                <a16:creationId xmlns:a16="http://schemas.microsoft.com/office/drawing/2014/main" id="{7A19CAAB-21AF-44EB-AF3E-927FB70A722E}"/>
              </a:ext>
            </a:extLst>
          </p:cNvPr>
          <p:cNvPicPr>
            <a:picLocks noGrp="1" noChangeAspect="1"/>
          </p:cNvPicPr>
          <p:nvPr>
            <p:ph sz="half" idx="1"/>
          </p:nvPr>
        </p:nvPicPr>
        <p:blipFill>
          <a:blip r:embed="rId2"/>
          <a:stretch>
            <a:fillRect/>
          </a:stretch>
        </p:blipFill>
        <p:spPr>
          <a:xfrm>
            <a:off x="1143000" y="2363468"/>
            <a:ext cx="4754563" cy="3410588"/>
          </a:xfrm>
        </p:spPr>
      </p:pic>
      <p:sp>
        <p:nvSpPr>
          <p:cNvPr id="6" name="Content Placeholder 5">
            <a:extLst>
              <a:ext uri="{FF2B5EF4-FFF2-40B4-BE49-F238E27FC236}">
                <a16:creationId xmlns:a16="http://schemas.microsoft.com/office/drawing/2014/main" id="{184CB685-78B8-4A13-8BE9-F072EBAA6C6C}"/>
              </a:ext>
            </a:extLst>
          </p:cNvPr>
          <p:cNvSpPr>
            <a:spLocks noGrp="1"/>
          </p:cNvSpPr>
          <p:nvPr>
            <p:ph sz="half" idx="2"/>
          </p:nvPr>
        </p:nvSpPr>
        <p:spPr/>
        <p:txBody>
          <a:bodyPr/>
          <a:lstStyle/>
          <a:p>
            <a:r>
              <a:rPr lang="en-US" dirty="0"/>
              <a:t>Recommend using Internet Explorer browser (if possible)</a:t>
            </a:r>
          </a:p>
          <a:p>
            <a:r>
              <a:rPr lang="en-US" dirty="0"/>
              <a:t>If the online training is not cooperating, you can access the text-only version using the “Accessible G5 User Guides” link (works in most browsers)</a:t>
            </a:r>
          </a:p>
          <a:p>
            <a:r>
              <a:rPr lang="en-US" dirty="0"/>
              <a:t>Monitor G5 homepage for notices of scheduled down time as well as operating hours and contact information for the Help Desk</a:t>
            </a:r>
          </a:p>
        </p:txBody>
      </p:sp>
    </p:spTree>
    <p:extLst>
      <p:ext uri="{BB962C8B-B14F-4D97-AF65-F5344CB8AC3E}">
        <p14:creationId xmlns:p14="http://schemas.microsoft.com/office/powerpoint/2010/main" val="3563229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BBDCE-FC9B-484C-ADC1-1ABD1D16C738}"/>
              </a:ext>
            </a:extLst>
          </p:cNvPr>
          <p:cNvSpPr>
            <a:spLocks noGrp="1"/>
          </p:cNvSpPr>
          <p:nvPr>
            <p:ph type="title"/>
          </p:nvPr>
        </p:nvSpPr>
        <p:spPr/>
        <p:txBody>
          <a:bodyPr/>
          <a:lstStyle/>
          <a:p>
            <a:pPr marL="0" indent="0">
              <a:buNone/>
            </a:pPr>
            <a:r>
              <a:rPr lang="en-US" dirty="0"/>
              <a:t>Project Officers use G5 for monitoring…</a:t>
            </a:r>
          </a:p>
        </p:txBody>
      </p:sp>
      <p:sp>
        <p:nvSpPr>
          <p:cNvPr id="3" name="Content Placeholder 2">
            <a:extLst>
              <a:ext uri="{FF2B5EF4-FFF2-40B4-BE49-F238E27FC236}">
                <a16:creationId xmlns:a16="http://schemas.microsoft.com/office/drawing/2014/main" id="{EF19F3B5-7F33-4D01-BF15-2A2866111847}"/>
              </a:ext>
            </a:extLst>
          </p:cNvPr>
          <p:cNvSpPr>
            <a:spLocks noGrp="1"/>
          </p:cNvSpPr>
          <p:nvPr>
            <p:ph idx="1"/>
          </p:nvPr>
        </p:nvSpPr>
        <p:spPr/>
        <p:txBody>
          <a:bodyPr>
            <a:normAutofit/>
          </a:bodyPr>
          <a:lstStyle/>
          <a:p>
            <a:r>
              <a:rPr lang="en-US" dirty="0"/>
              <a:t>Excessive drawdowns</a:t>
            </a:r>
          </a:p>
          <a:p>
            <a:pPr lvl="1"/>
            <a:r>
              <a:rPr lang="en-US" dirty="0"/>
              <a:t>Exceeding the amount of money necessary to meet the immediate cash needs of  your  grant</a:t>
            </a:r>
          </a:p>
          <a:p>
            <a:r>
              <a:rPr lang="en-US" dirty="0"/>
              <a:t>Large Available Balances  (LABs)</a:t>
            </a:r>
          </a:p>
          <a:p>
            <a:pPr lvl="1"/>
            <a:r>
              <a:rPr lang="en-US" dirty="0"/>
              <a:t>If you are identified as having a potential LAB, your project officer will ask for additional information including your anticipated carry-over and how you expect to spend-down the carry-over funds.</a:t>
            </a:r>
          </a:p>
          <a:p>
            <a:r>
              <a:rPr lang="en-US" dirty="0"/>
              <a:t>G5 is the system through which Annual Performance Reports (APRs) are submitted by Project Directors.</a:t>
            </a:r>
          </a:p>
          <a:p>
            <a:pPr lvl="1"/>
            <a:r>
              <a:rPr lang="en-US" dirty="0"/>
              <a:t>Get access to G5 for those who need it; access is based on role(s)</a:t>
            </a:r>
          </a:p>
          <a:p>
            <a:pPr lvl="1"/>
            <a:r>
              <a:rPr lang="en-US" dirty="0"/>
              <a:t>Help desk is available, and grantees can also contact PO for technical issues</a:t>
            </a:r>
          </a:p>
        </p:txBody>
      </p:sp>
    </p:spTree>
    <p:extLst>
      <p:ext uri="{BB962C8B-B14F-4D97-AF65-F5344CB8AC3E}">
        <p14:creationId xmlns:p14="http://schemas.microsoft.com/office/powerpoint/2010/main" val="2031889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DA9C-BDDA-4A09-9024-38E72F0A1E5C}"/>
              </a:ext>
            </a:extLst>
          </p:cNvPr>
          <p:cNvSpPr>
            <a:spLocks noGrp="1"/>
          </p:cNvSpPr>
          <p:nvPr>
            <p:ph type="title"/>
          </p:nvPr>
        </p:nvSpPr>
        <p:spPr/>
        <p:txBody>
          <a:bodyPr>
            <a:normAutofit/>
          </a:bodyPr>
          <a:lstStyle/>
          <a:p>
            <a:r>
              <a:rPr lang="en-US" dirty="0"/>
              <a:t>Information found in each section (box) of the GAN</a:t>
            </a:r>
          </a:p>
        </p:txBody>
      </p:sp>
      <p:sp>
        <p:nvSpPr>
          <p:cNvPr id="3" name="Content Placeholder 2">
            <a:extLst>
              <a:ext uri="{FF2B5EF4-FFF2-40B4-BE49-F238E27FC236}">
                <a16:creationId xmlns:a16="http://schemas.microsoft.com/office/drawing/2014/main" id="{0B8FA2A0-71BA-4948-92BC-A6546D56C45E}"/>
              </a:ext>
            </a:extLst>
          </p:cNvPr>
          <p:cNvSpPr>
            <a:spLocks noGrp="1"/>
          </p:cNvSpPr>
          <p:nvPr>
            <p:ph idx="1"/>
          </p:nvPr>
        </p:nvSpPr>
        <p:spPr/>
        <p:txBody>
          <a:bodyPr>
            <a:normAutofit/>
          </a:bodyPr>
          <a:lstStyle/>
          <a:p>
            <a:r>
              <a:rPr lang="en-US" dirty="0"/>
              <a:t>Box 1-4: Basic award information, verify that this is correct</a:t>
            </a:r>
          </a:p>
          <a:p>
            <a:r>
              <a:rPr lang="en-US" dirty="0"/>
              <a:t>Box 5: Key Personnel, verify that this is correct</a:t>
            </a:r>
          </a:p>
          <a:p>
            <a:r>
              <a:rPr lang="en-US" dirty="0"/>
              <a:t>Box 6: Award Periods (Budget, Performance Periods)</a:t>
            </a:r>
          </a:p>
          <a:p>
            <a:r>
              <a:rPr lang="en-US" dirty="0"/>
              <a:t>Box 7: Authorized Funding (future budget period amounts are proposed but not authorized)</a:t>
            </a:r>
          </a:p>
          <a:p>
            <a:r>
              <a:rPr lang="en-US" dirty="0"/>
              <a:t>Box 8: Administrative Information</a:t>
            </a:r>
          </a:p>
          <a:p>
            <a:r>
              <a:rPr lang="en-US" dirty="0"/>
              <a:t>Box 9: Legislative and Fiscal Data</a:t>
            </a:r>
          </a:p>
          <a:p>
            <a:r>
              <a:rPr lang="en-US" dirty="0"/>
              <a:t>Box 10: Terms and Conditions, including applicable regulations and special conditions</a:t>
            </a:r>
          </a:p>
        </p:txBody>
      </p:sp>
    </p:spTree>
    <p:extLst>
      <p:ext uri="{BB962C8B-B14F-4D97-AF65-F5344CB8AC3E}">
        <p14:creationId xmlns:p14="http://schemas.microsoft.com/office/powerpoint/2010/main" val="650523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DA9C-BDDA-4A09-9024-38E72F0A1E5C}"/>
              </a:ext>
            </a:extLst>
          </p:cNvPr>
          <p:cNvSpPr>
            <a:spLocks noGrp="1"/>
          </p:cNvSpPr>
          <p:nvPr>
            <p:ph type="title"/>
          </p:nvPr>
        </p:nvSpPr>
        <p:spPr/>
        <p:txBody>
          <a:bodyPr>
            <a:normAutofit/>
          </a:bodyPr>
          <a:lstStyle/>
          <a:p>
            <a:r>
              <a:rPr lang="en-US" dirty="0"/>
              <a:t>Information found in Box 10</a:t>
            </a:r>
          </a:p>
        </p:txBody>
      </p:sp>
      <p:sp>
        <p:nvSpPr>
          <p:cNvPr id="3" name="Content Placeholder 2">
            <a:extLst>
              <a:ext uri="{FF2B5EF4-FFF2-40B4-BE49-F238E27FC236}">
                <a16:creationId xmlns:a16="http://schemas.microsoft.com/office/drawing/2014/main" id="{0B8FA2A0-71BA-4948-92BC-A6546D56C45E}"/>
              </a:ext>
            </a:extLst>
          </p:cNvPr>
          <p:cNvSpPr>
            <a:spLocks noGrp="1"/>
          </p:cNvSpPr>
          <p:nvPr>
            <p:ph idx="1"/>
          </p:nvPr>
        </p:nvSpPr>
        <p:spPr>
          <a:xfrm>
            <a:off x="1143000" y="1736035"/>
            <a:ext cx="9872871" cy="4651513"/>
          </a:xfrm>
        </p:spPr>
        <p:txBody>
          <a:bodyPr>
            <a:normAutofit fontScale="92500" lnSpcReduction="10000"/>
          </a:bodyPr>
          <a:lstStyle/>
          <a:p>
            <a:pPr marL="514350" indent="-514350">
              <a:spcBef>
                <a:spcPts val="600"/>
              </a:spcBef>
              <a:buFont typeface="+mj-lt"/>
              <a:buAutoNum type="arabicPeriod"/>
            </a:pPr>
            <a:r>
              <a:rPr lang="en-US" dirty="0"/>
              <a:t>The “rules” that govern your grant, including your application, applicable regulations, and the terms and conditions of the GAN</a:t>
            </a:r>
          </a:p>
          <a:p>
            <a:pPr marL="514350" indent="-514350">
              <a:spcBef>
                <a:spcPts val="600"/>
              </a:spcBef>
              <a:buFont typeface="+mj-lt"/>
              <a:buAutoNum type="arabicPeriod"/>
            </a:pPr>
            <a:r>
              <a:rPr lang="en-US" dirty="0"/>
              <a:t>Subaward rules</a:t>
            </a:r>
          </a:p>
          <a:p>
            <a:pPr marL="514350" indent="-514350">
              <a:spcBef>
                <a:spcPts val="600"/>
              </a:spcBef>
              <a:buFont typeface="+mj-lt"/>
              <a:buAutoNum type="arabicPeriod"/>
            </a:pPr>
            <a:r>
              <a:rPr lang="en-US" dirty="0" err="1"/>
              <a:t>Adarand</a:t>
            </a:r>
            <a:r>
              <a:rPr lang="en-US" dirty="0"/>
              <a:t> v. Pena Supreme Court decision – must not use race/ethnicity/national origin in selection of personnel or scholars</a:t>
            </a:r>
          </a:p>
          <a:p>
            <a:pPr marL="514350" indent="-514350">
              <a:spcBef>
                <a:spcPts val="600"/>
              </a:spcBef>
              <a:buFont typeface="+mj-lt"/>
              <a:buAutoNum type="arabicPeriod"/>
            </a:pPr>
            <a:r>
              <a:rPr lang="en-US" dirty="0"/>
              <a:t>Indirect cost rate maximum</a:t>
            </a:r>
          </a:p>
          <a:p>
            <a:pPr marL="514350" indent="-514350">
              <a:spcBef>
                <a:spcPts val="600"/>
              </a:spcBef>
              <a:buFont typeface="+mj-lt"/>
              <a:buAutoNum type="arabicPeriod"/>
            </a:pPr>
            <a:r>
              <a:rPr lang="en-US" dirty="0"/>
              <a:t>Regulations regarding awards/subawards to faith-based organizations</a:t>
            </a:r>
          </a:p>
          <a:p>
            <a:pPr marL="514350" indent="-514350">
              <a:spcBef>
                <a:spcPts val="600"/>
              </a:spcBef>
              <a:buFont typeface="+mj-lt"/>
              <a:buAutoNum type="arabicPeriod"/>
            </a:pPr>
            <a:r>
              <a:rPr lang="en-US" dirty="0"/>
              <a:t>Indirect cost rate agreements</a:t>
            </a:r>
          </a:p>
          <a:p>
            <a:pPr marL="514350" indent="-514350">
              <a:spcBef>
                <a:spcPts val="600"/>
              </a:spcBef>
              <a:buFont typeface="+mj-lt"/>
              <a:buAutoNum type="arabicPeriod"/>
            </a:pPr>
            <a:r>
              <a:rPr lang="en-US" dirty="0"/>
              <a:t>Service obligation requirements (pre-scholarship agreements and exit agreements)</a:t>
            </a:r>
          </a:p>
          <a:p>
            <a:pPr marL="514350" indent="-514350">
              <a:spcBef>
                <a:spcPts val="600"/>
              </a:spcBef>
              <a:buFont typeface="+mj-lt"/>
              <a:buAutoNum type="arabicPeriod"/>
            </a:pPr>
            <a:r>
              <a:rPr lang="en-US" b="1" dirty="0">
                <a:solidFill>
                  <a:schemeClr val="accent4"/>
                </a:solidFill>
              </a:rPr>
              <a:t>Risk mitigation plan: Due 30 days from receipt of award</a:t>
            </a:r>
          </a:p>
          <a:p>
            <a:pPr marL="0" indent="0">
              <a:buNone/>
            </a:pPr>
            <a:r>
              <a:rPr lang="en-US" dirty="0"/>
              <a:t>Please note in your GAN special condition 8: “Projected carryover funds greater than 30 percent of the annual award at the end of the budget period … is one of the factors that may trigger an additional review of the grantee s expenditures and performance. Such review could impact the grant continuation award, including a possible reduction of continuation funds for the subsequent budget period.”</a:t>
            </a:r>
          </a:p>
          <a:p>
            <a:pPr marL="514350" indent="-514350">
              <a:buFont typeface="+mj-lt"/>
              <a:buAutoNum type="arabicPeriod"/>
            </a:pPr>
            <a:endParaRPr lang="en-US" dirty="0"/>
          </a:p>
        </p:txBody>
      </p:sp>
    </p:spTree>
    <p:extLst>
      <p:ext uri="{BB962C8B-B14F-4D97-AF65-F5344CB8AC3E}">
        <p14:creationId xmlns:p14="http://schemas.microsoft.com/office/powerpoint/2010/main" val="10207630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Basis">
  <a:themeElements>
    <a:clrScheme name="Custom 1">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DF5327"/>
      </a:hlink>
      <a:folHlink>
        <a:srgbClr val="418AB3"/>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AD2B6D57C83C4AB33828052F50DFF3" ma:contentTypeVersion="26" ma:contentTypeDescription="Create a new document." ma:contentTypeScope="" ma:versionID="03a5ce63bc358957fc001731ba9375bd">
  <xsd:schema xmlns:xsd="http://www.w3.org/2001/XMLSchema" xmlns:xs="http://www.w3.org/2001/XMLSchema" xmlns:p="http://schemas.microsoft.com/office/2006/metadata/properties" xmlns:ns2="2e23a90f-7290-4e1d-b307-c1ac0fad521b" xmlns:ns3="1a7f198a-4e71-43ee-b149-6ce3f1e60b64" xmlns:ns4="2a2db8c4-56ab-4882-a5d0-0fe8165c6658" targetNamespace="http://schemas.microsoft.com/office/2006/metadata/properties" ma:root="true" ma:fieldsID="6f1c0a5390deb2f53433c4110536d439" ns2:_="" ns3:_="" ns4:_="">
    <xsd:import namespace="2e23a90f-7290-4e1d-b307-c1ac0fad521b"/>
    <xsd:import namespace="1a7f198a-4e71-43ee-b149-6ce3f1e60b64"/>
    <xsd:import namespace="2a2db8c4-56ab-4882-a5d0-0fe8165c665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4:TaxCatchAll"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SearchProperties" minOccurs="0"/>
                <xsd:element ref="ns2:MediaLengthInSeconds" minOccurs="0"/>
                <xsd:element ref="ns2:MediaServiceBillingMetadata" minOccurs="0"/>
                <xsd:element ref="ns2:ApprovalStatus" minOccurs="0"/>
                <xsd:element ref="ns2:_ApprovalAssignedTo" minOccurs="0"/>
                <xsd:element ref="ns2:_ApprovalRespondedBy" minOccurs="0"/>
                <xsd:element ref="ns2:_ApprovalSentBy" minOccurs="0"/>
                <xsd:element ref="ns2:_Approval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23a90f-7290-4e1d-b307-c1ac0fad52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57479ed-16e3-4c54-a34b-e226e0af443e"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ApprovalStatus" ma:index="24" nillable="true" ma:displayName="Approval Status " ma:default="1" ma:format="Dropdown" ma:internalName="ApprovalStatus">
      <xsd:simpleType>
        <xsd:restriction base="dms:Boolean"/>
      </xsd:simpleType>
    </xsd:element>
    <xsd:element name="_ApprovalAssignedTo" ma:index="25" nillable="true" ma:displayName="Approvers" ma:list="UserInfo" ma:internalName="_ApprovalAssignedTo"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RespondedBy" ma:index="26" nillable="true" ma:displayName="Responses" ma:list="UserInfo" ma:internalName="_ApprovalRespondedBy"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entBy" ma:index="27" nillable="true" ma:displayName="Approval Creator" ma:list="UserInfo" ma:internalName="_ApprovalSent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tatus" ma:index="28" nillable="true" ma:displayName="Approval status" ma:internalName="_Approval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a7f198a-4e71-43ee-b149-6ce3f1e60b6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a2db8c4-56ab-4882-a5d0-0fe8165c6658"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e32a5e3-5bb9-4349-b657-3bcec4330c97}" ma:internalName="TaxCatchAll" ma:showField="CatchAllData" ma:web="1a7f198a-4e71-43ee-b149-6ce3f1e60b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e23a90f-7290-4e1d-b307-c1ac0fad521b">
      <Terms xmlns="http://schemas.microsoft.com/office/infopath/2007/PartnerControls"/>
    </lcf76f155ced4ddcb4097134ff3c332f>
    <TaxCatchAll xmlns="2a2db8c4-56ab-4882-a5d0-0fe8165c6658" xsi:nil="true"/>
    <ApprovalStatus xmlns="2e23a90f-7290-4e1d-b307-c1ac0fad521b">true</ApprovalStatus>
    <_ApprovalAssignedTo xmlns="2e23a90f-7290-4e1d-b307-c1ac0fad521b">
      <UserInfo>
        <DisplayName/>
        <AccountId xsi:nil="true"/>
        <AccountType/>
      </UserInfo>
    </_ApprovalAssignedTo>
    <_ApprovalRespondedBy xmlns="2e23a90f-7290-4e1d-b307-c1ac0fad521b">
      <UserInfo>
        <DisplayName/>
        <AccountId xsi:nil="true"/>
        <AccountType/>
      </UserInfo>
    </_ApprovalRespondedBy>
    <_ApprovalStatus xmlns="2e23a90f-7290-4e1d-b307-c1ac0fad521b">0</_ApprovalStatus>
    <_ApprovalSentBy xmlns="2e23a90f-7290-4e1d-b307-c1ac0fad521b">
      <UserInfo>
        <DisplayName/>
        <AccountId xsi:nil="true"/>
        <AccountType/>
      </UserInfo>
    </_ApprovalSentBy>
  </documentManagement>
</p:properties>
</file>

<file path=customXml/itemProps1.xml><?xml version="1.0" encoding="utf-8"?>
<ds:datastoreItem xmlns:ds="http://schemas.openxmlformats.org/officeDocument/2006/customXml" ds:itemID="{3BDD4577-6586-4802-89CC-1F18C815CEB1}"/>
</file>

<file path=customXml/itemProps2.xml><?xml version="1.0" encoding="utf-8"?>
<ds:datastoreItem xmlns:ds="http://schemas.openxmlformats.org/officeDocument/2006/customXml" ds:itemID="{B8DFF86D-6BE8-4059-927B-CA64692A34EB}">
  <ds:schemaRefs>
    <ds:schemaRef ds:uri="http://schemas.microsoft.com/sharepoint/v3/contenttype/forms"/>
  </ds:schemaRefs>
</ds:datastoreItem>
</file>

<file path=customXml/itemProps3.xml><?xml version="1.0" encoding="utf-8"?>
<ds:datastoreItem xmlns:ds="http://schemas.openxmlformats.org/officeDocument/2006/customXml" ds:itemID="{E758A973-7D64-40FD-8546-DDCED12F156D}">
  <ds:schemaRef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1a7f198a-4e71-43ee-b149-6ce3f1e60b64"/>
    <ds:schemaRef ds:uri="http://purl.org/dc/dcmitype/"/>
    <ds:schemaRef ds:uri="http://www.w3.org/XML/1998/namespace"/>
    <ds:schemaRef ds:uri="http://schemas.microsoft.com/office/infopath/2007/PartnerControls"/>
    <ds:schemaRef ds:uri="2a2db8c4-56ab-4882-a5d0-0fe8165c6658"/>
    <ds:schemaRef ds:uri="2e23a90f-7290-4e1d-b307-c1ac0fad521b"/>
    <ds:schemaRef ds:uri="http://purl.org/dc/terms/"/>
  </ds:schemaRefs>
</ds:datastoreItem>
</file>

<file path=docProps/app.xml><?xml version="1.0" encoding="utf-8"?>
<Properties xmlns="http://schemas.openxmlformats.org/officeDocument/2006/extended-properties" xmlns:vt="http://schemas.openxmlformats.org/officeDocument/2006/docPropsVTypes">
  <Template>TM03457444[[fn=Basis]]</Template>
  <TotalTime>16255</TotalTime>
  <Words>1516</Words>
  <Application>Microsoft Office PowerPoint</Application>
  <PresentationFormat>Widescreen</PresentationFormat>
  <Paragraphs>143</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ＭＳ Ｐゴシック</vt:lpstr>
      <vt:lpstr>Calibri</vt:lpstr>
      <vt:lpstr>Corbel</vt:lpstr>
      <vt:lpstr>Rubik</vt:lpstr>
      <vt:lpstr>Basis</vt:lpstr>
      <vt:lpstr>FISCAL Resources for SPDG</vt:lpstr>
      <vt:lpstr>Agenda</vt:lpstr>
      <vt:lpstr>Department-specified Roles and Responsibilities </vt:lpstr>
      <vt:lpstr>G5 &amp; GANs </vt:lpstr>
      <vt:lpstr>G5 supports grantees to…</vt:lpstr>
      <vt:lpstr>G5 Tutorials</vt:lpstr>
      <vt:lpstr>Project Officers use G5 for monitoring…</vt:lpstr>
      <vt:lpstr>Information found in each section (box) of the GAN</vt:lpstr>
      <vt:lpstr>Information found in Box 10</vt:lpstr>
      <vt:lpstr>Information found in attachments</vt:lpstr>
      <vt:lpstr>Accessing Federal Regulations – ecfr.gov</vt:lpstr>
      <vt:lpstr>Official Grant Documents </vt:lpstr>
      <vt:lpstr>Budget Management</vt:lpstr>
      <vt:lpstr>Budget Management Reminders</vt:lpstr>
      <vt:lpstr>All project costs must meet the following criteria:</vt:lpstr>
      <vt:lpstr>Budget Review</vt:lpstr>
      <vt:lpstr>Budget Review</vt:lpstr>
      <vt:lpstr>Project Evaluation &amp; Reporting Requirements</vt:lpstr>
      <vt:lpstr>Grant Management &amp; Budget Oversight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Post-Award Performance FISCAL Resources</dc:title>
  <dc:creator>Rebecca</dc:creator>
  <cp:lastModifiedBy>Vermeer, Anita</cp:lastModifiedBy>
  <cp:revision>34</cp:revision>
  <dcterms:created xsi:type="dcterms:W3CDTF">2021-09-29T13:03:41Z</dcterms:created>
  <dcterms:modified xsi:type="dcterms:W3CDTF">2026-04-22T20:02:45Z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0x01010014AD2B6D57C83C4AB33828052F50DFF3</vt:lpwstr>
  </property>
  <property fmtid="{D5CDD505-2E9C-101B-9397-08002B2CF9AE}" pid="3" name="MediaServiceImageTags">
    <vt:lpwstr/>
  </property>
</Properties>
</file>