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9" r:id="rId1"/>
  </p:sldMasterIdLst>
  <p:notesMasterIdLst>
    <p:notesMasterId r:id="rId39"/>
  </p:notesMasterIdLst>
  <p:sldIdLst>
    <p:sldId id="5476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56" r:id="rId25"/>
    <p:sldId id="257" r:id="rId26"/>
    <p:sldId id="335" r:id="rId27"/>
    <p:sldId id="336" r:id="rId28"/>
    <p:sldId id="337" r:id="rId29"/>
    <p:sldId id="261" r:id="rId30"/>
    <p:sldId id="338" r:id="rId31"/>
    <p:sldId id="339" r:id="rId32"/>
    <p:sldId id="340" r:id="rId33"/>
    <p:sldId id="342" r:id="rId34"/>
    <p:sldId id="344" r:id="rId35"/>
    <p:sldId id="345" r:id="rId36"/>
    <p:sldId id="333" r:id="rId37"/>
    <p:sldId id="334" r:id="rId38"/>
  </p:sldIdLst>
  <p:sldSz cx="9144000" cy="5143500" type="screen16x9"/>
  <p:notesSz cx="6858000" cy="9144000"/>
  <p:embeddedFontLst>
    <p:embeddedFont>
      <p:font typeface="Antic" pitchFamily="2" charset="77"/>
      <p:regular r:id="rId40"/>
    </p:embeddedFont>
    <p:embeddedFont>
      <p:font typeface="Aptos Display" panose="020B0004020202020204" pitchFamily="34" charset="0"/>
      <p:regular r:id="rId41"/>
      <p:bold r:id="rId42"/>
      <p:italic r:id="rId43"/>
      <p:boldItalic r:id="rId44"/>
    </p:embeddedFont>
    <p:embeddedFont>
      <p:font typeface="Atkinson Hyperlegible" pitchFamily="2" charset="77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omfortaa" pitchFamily="2" charset="0"/>
      <p:regular r:id="rId53"/>
      <p:bold r:id="rId54"/>
    </p:embeddedFont>
    <p:embeddedFont>
      <p:font typeface="Comfortaa Medium" pitchFamily="2" charset="0"/>
      <p:regular r:id="rId55"/>
      <p:bold r:id="rId56"/>
    </p:embeddedFont>
    <p:embeddedFont>
      <p:font typeface="Heebo" pitchFamily="2" charset="-79"/>
      <p:regular r:id="rId57"/>
      <p:bold r:id="rId58"/>
    </p:embeddedFont>
    <p:embeddedFont>
      <p:font typeface="Heebo ExtraBold" panose="020F0502020204030204" pitchFamily="34" charset="0"/>
      <p:bold r:id="rId59"/>
    </p:embeddedFont>
    <p:embeddedFont>
      <p:font typeface="Lato" panose="020F0502020204030203" pitchFamily="34" charset="0"/>
      <p:regular r:id="rId60"/>
      <p:bold r:id="rId61"/>
      <p:italic r:id="rId62"/>
      <p:boldItalic r:id="rId63"/>
    </p:embeddedFont>
    <p:embeddedFont>
      <p:font typeface="Play" pitchFamily="2" charset="0"/>
      <p:regular r:id="rId64"/>
      <p:bold r:id="rId65"/>
    </p:embeddedFont>
    <p:embeddedFont>
      <p:font typeface="Roboto" panose="02000000000000000000" pitchFamily="2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94740"/>
  </p:normalViewPr>
  <p:slideViewPr>
    <p:cSldViewPr snapToGrid="0">
      <p:cViewPr>
        <p:scale>
          <a:sx n="139" d="100"/>
          <a:sy n="139" d="100"/>
        </p:scale>
        <p:origin x="1376" y="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688c1e8441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688c1e8441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9f404930b9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g39f404930b9_1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9f404930b9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g39f404930b9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9f404930b9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g39f404930b9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9f404930b9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g39f404930b9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9f404930b9_1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g39f404930b9_1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9f404930b9_1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0" name="Google Shape;540;g39f404930b9_1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9f404930b9_1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g39f404930b9_1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9f404930b9_1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39f404930b9_1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9f404930b9_1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g39f404930b9_1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9f404930b9_1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39f404930b9_1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a2665be72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a2665be72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9f404930b9_1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g39f404930b9_1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9f404930b9_1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39f404930b9_1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9f404930b9_1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g39f404930b9_1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9f404930b9_1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39f404930b9_1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b2a3d87907_0_1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b2a3d87907_0_1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053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b2a3d87907_0_1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b2a3d87907_0_1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564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b2a3d87907_0_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b2a3d87907_0_1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551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b2a3d87907_0_1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b2a3d87907_0_1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52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b2a3d87907_0_1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b2a3d87907_0_1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156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b2a3d87907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3b2a3d87907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011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9f404930b9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39f404930b9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b2a3d87907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Matt</a:t>
            </a:r>
            <a:endParaRPr/>
          </a:p>
        </p:txBody>
      </p:sp>
      <p:sp>
        <p:nvSpPr>
          <p:cNvPr id="357" name="Google Shape;357;g3b2a3d87907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2016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b2a3d87907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3b2a3d87907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Matt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48903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b2a3d87907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b2a3d87907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21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b2a3d8790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b2a3d8790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773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b2a3d87907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b2a3d87907_0_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9696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b2a3d87907_0_1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b2a3d87907_0_1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55245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9f404930b9_1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g39f404930b9_1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39f3cc674d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39f3cc674d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9f404930b9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Lisa 2-11</a:t>
            </a:r>
            <a:endParaRPr/>
          </a:p>
        </p:txBody>
      </p:sp>
      <p:sp>
        <p:nvSpPr>
          <p:cNvPr id="435" name="Google Shape;435;g39f404930b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9f404930b9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39f404930b9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Lisa slides 5-11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9f404930b9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39f404930b9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9f404930b9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g39f404930b9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9f404930b9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g39f404930b9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9f404930b9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g39f404930b9_1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litestemcoaching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litestemcoaching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iddl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iddl.or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hyperlink" Target="https://mainedoenews.net/2025/02/20/maine-department-of-education-releases-interactive-ai-guidance-toolkit-for-schools-and-educators/" TargetMode="External"/><Relationship Id="rId18" Type="http://schemas.openxmlformats.org/officeDocument/2006/relationships/hyperlink" Target="https://go.ncdpi.gov/AI_Guidelines" TargetMode="External"/><Relationship Id="rId26" Type="http://schemas.openxmlformats.org/officeDocument/2006/relationships/hyperlink" Target="https://www.utah.gov/pmn/files/1116147.pdf" TargetMode="External"/><Relationship Id="rId3" Type="http://schemas.openxmlformats.org/officeDocument/2006/relationships/hyperlink" Target="https://education.alaska.gov/State_Board/october-2025/9.1_Alaska%20K12%20AI%20Framework_final_v2.pdf" TargetMode="External"/><Relationship Id="rId21" Type="http://schemas.openxmlformats.org/officeDocument/2006/relationships/hyperlink" Target="https://webapp-strapi-paas-prod-nde-001.azurewebsites.net/uploads/nevadas_stellar_pathway_to_ai_teaching_and_learning_bfaf0ec049.pdf" TargetMode="External"/><Relationship Id="rId7" Type="http://schemas.openxmlformats.org/officeDocument/2006/relationships/hyperlink" Target="https://education.delaware.gov/wp-content/uploads/2024/07/delaware_generative_ai_guidance.pdf" TargetMode="External"/><Relationship Id="rId12" Type="http://schemas.openxmlformats.org/officeDocument/2006/relationships/hyperlink" Target="https://www.doe.mass.edu/edtech/ai/ai-guidance.pdf" TargetMode="External"/><Relationship Id="rId17" Type="http://schemas.openxmlformats.org/officeDocument/2006/relationships/hyperlink" Target="https://opi.mt.gov/Portals/182/Page%20Files/Homepage/Docs/Montana%20Artificial%20Intelligence%20in%20K12%20Education%20Guidelines.pdf?ver=2025-10-14-134920-167" TargetMode="External"/><Relationship Id="rId25" Type="http://schemas.openxmlformats.org/officeDocument/2006/relationships/hyperlink" Target="https://ridoe-my.sharepoint.com/:w:/g/personal/victor_morente_ride_ri_gov/EX_UzMKzP6JCh_Rm8V6TTqYBOaaVrJ1JOnTNFGzPJTlI_g?rtime=ExP_KqkQ3kg" TargetMode="External"/><Relationship Id="rId3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www.mdek12.org/sites/default/files/Offices/MDE/OTSS/DL/ai_guidance_final.pdf" TargetMode="External"/><Relationship Id="rId20" Type="http://schemas.openxmlformats.org/officeDocument/2006/relationships/hyperlink" Target="https://web.ped.nm.gov/wp-content/uploads/2025/05/NM-AI-Guidance-Signed-4-29-2025.pdf" TargetMode="External"/><Relationship Id="rId29" Type="http://schemas.openxmlformats.org/officeDocument/2006/relationships/hyperlink" Target="https://dpi.wi.gov/sites/default/files/imce/imt/pdf/AI_Guidance_6-5-24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oloradoedinitiative.org/wp-content/uploads/2024/08/Colorado-Roadmap-for-AI-in-K-12-Education_August-2024.pdf" TargetMode="External"/><Relationship Id="rId11" Type="http://schemas.openxmlformats.org/officeDocument/2006/relationships/hyperlink" Target="https://louisianabelieves.com/docs/default-source/technology-footprint/ldoe-ai-guidance.pdf?sfvrsn=eb706e18_4" TargetMode="External"/><Relationship Id="rId24" Type="http://schemas.openxmlformats.org/officeDocument/2006/relationships/hyperlink" Target="https://www.oregon.gov/ode/educator-resources/teachingcontent/Documents/ODE_Generative_Artificial_Intelligence_(AI)_in_K-12_Classrooms_2023.pdf" TargetMode="External"/><Relationship Id="rId32" Type="http://schemas.openxmlformats.org/officeDocument/2006/relationships/image" Target="../media/image23.png"/><Relationship Id="rId5" Type="http://schemas.openxmlformats.org/officeDocument/2006/relationships/hyperlink" Target="https://www.cde.ca.gov/ci/pl/aiincalifornia.asp#introduction" TargetMode="External"/><Relationship Id="rId15" Type="http://schemas.openxmlformats.org/officeDocument/2006/relationships/hyperlink" Target="https://dese.mo.gov/media/pdf/artificial-intelligence-guidance-local-education-agencies" TargetMode="External"/><Relationship Id="rId23" Type="http://schemas.openxmlformats.org/officeDocument/2006/relationships/hyperlink" Target="https://sde.ok.gov/sites/default/files/Guidance%20and%20Considerations%20for%20Artificial%20Intelligence%20in%20Oklahoma%20Schools_version1.0.pdf" TargetMode="External"/><Relationship Id="rId28" Type="http://schemas.openxmlformats.org/officeDocument/2006/relationships/hyperlink" Target="https://ospi.k12.wa.us/sites/default/files/2024-01/human-centered-ai-guidance-k-12-public-schools.pdf" TargetMode="External"/><Relationship Id="rId10" Type="http://schemas.openxmlformats.org/officeDocument/2006/relationships/hyperlink" Target="https://www.education.ky.gov/districts/tech/Documents/AI%20Guidance%20Brief.pdf" TargetMode="External"/><Relationship Id="rId19" Type="http://schemas.openxmlformats.org/officeDocument/2006/relationships/hyperlink" Target="https://www.nd.gov/dpi/policyguidelines/north-dakota-k-12-ai-guidance-framework" TargetMode="External"/><Relationship Id="rId31" Type="http://schemas.openxmlformats.org/officeDocument/2006/relationships/hyperlink" Target="https://edu.wyoming.gov/wp-content/uploads/2024/06/Guidance-for-AI-Policy-Development.pdf" TargetMode="External"/><Relationship Id="rId4" Type="http://schemas.openxmlformats.org/officeDocument/2006/relationships/hyperlink" Target="https://docs.google.com/document/d/1wvyEfkAxHrGZbYXazcKjfkmbldm1nl9i/edit" TargetMode="External"/><Relationship Id="rId9" Type="http://schemas.openxmlformats.org/officeDocument/2006/relationships/hyperlink" Target="https://www.in.gov/doe/educators/digital-learning/" TargetMode="External"/><Relationship Id="rId14" Type="http://schemas.openxmlformats.org/officeDocument/2006/relationships/hyperlink" Target="https://education.mn.gov/MDE/dse/tech/AI/AIEd/" TargetMode="External"/><Relationship Id="rId22" Type="http://schemas.openxmlformats.org/officeDocument/2006/relationships/hyperlink" Target="https://innovateohio.gov/aitoolkit/ai-toolkit" TargetMode="External"/><Relationship Id="rId27" Type="http://schemas.openxmlformats.org/officeDocument/2006/relationships/hyperlink" Target="https://www.education.virginia.gov/media/governorvirginiagov/secretary-of-education/pdf/AI-Education-Guidelines.pdf" TargetMode="External"/><Relationship Id="rId30" Type="http://schemas.openxmlformats.org/officeDocument/2006/relationships/hyperlink" Target="https://wvde.us/ai/" TargetMode="External"/><Relationship Id="rId8" Type="http://schemas.openxmlformats.org/officeDocument/2006/relationships/hyperlink" Target="https://static1.squarespace.com/static/64398599b0c21f1705fb8fb3/t/6793b5c37d319a08aa630598/1737733571926/GA+Leveraging+AI+in+the+K-12+Setting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iddl.org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IDDL.or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iadvocates.buzzsprout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j4knVJpvQmp7lR9KhP_OOdJ0436U_1zpGl2XAi4gCY/edit?usp=sharin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cs.google.com/spreadsheets/d/1bN6kRCzz3tF74dMdfE99uuNQOComWlb0Ww_OWs6jJi4/edit?usp=shari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litestemcoaching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litestemcoaching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litestemcoaching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subTitle" idx="1"/>
          </p:nvPr>
        </p:nvSpPr>
        <p:spPr>
          <a:xfrm>
            <a:off x="319449" y="1677112"/>
            <a:ext cx="8111629" cy="17402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b="1" kern="1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Innovating Together: Leveraging Flite Stem Coaching and CIDDL to Advance Learning Outcomes</a:t>
            </a:r>
            <a:endParaRPr lang="en-US" kern="1400" spc="-50" dirty="0">
              <a:effectLst/>
              <a:latin typeface="Aptos Display" panose="020B0004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8214A7-6B98-1CBF-398B-30BFC953E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en-US" dirty="0"/>
              <a:t>Copyright </a:t>
            </a:r>
            <a:r>
              <a:rPr lang="en-US" dirty="0" err="1"/>
              <a:t>Dieker</a:t>
            </a:r>
            <a:r>
              <a:rPr lang="en-US" dirty="0"/>
              <a:t>, 2026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0E3B8-9CD4-A7AE-3594-27C4CE518C9F}"/>
              </a:ext>
            </a:extLst>
          </p:cNvPr>
          <p:cNvSpPr txBox="1"/>
          <p:nvPr/>
        </p:nvSpPr>
        <p:spPr>
          <a:xfrm>
            <a:off x="218046" y="3259156"/>
            <a:ext cx="87079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350" dirty="0">
                <a:solidFill>
                  <a:srgbClr val="575757"/>
                </a:solidFill>
                <a:latin typeface="Roboto" panose="020F0502020204030204" pitchFamily="34" charset="0"/>
              </a:rPr>
              <a:t>The FLITE STEM Coaching project is funded through a cooperative agreement with the U.S. Department of Education, Office of Special </a:t>
            </a:r>
            <a:r>
              <a:rPr lang="en-US" altLang="en-US" sz="1350" dirty="0">
                <a:solidFill>
                  <a:srgbClr val="57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en-US" altLang="en-US" sz="1350" dirty="0">
                <a:solidFill>
                  <a:srgbClr val="575757"/>
                </a:solidFill>
                <a:latin typeface="Roboto" panose="020F0502020204030204" pitchFamily="34" charset="0"/>
              </a:rPr>
              <a:t> Programs (OSEP) Grant #H3275210005. The products under development do not necessarily represent the policy of the U.S. Department of Education, and you should not assume endorsement by the Federal Government.  </a:t>
            </a:r>
            <a:r>
              <a:rPr lang="en-US" altLang="en-US" sz="1350" b="1" dirty="0">
                <a:solidFill>
                  <a:srgbClr val="575757"/>
                </a:solidFill>
                <a:latin typeface="Roboto" panose="020F0502020204030204" pitchFamily="34" charset="0"/>
              </a:rPr>
              <a:t>Project Officer,</a:t>
            </a:r>
            <a:r>
              <a:rPr lang="en-US" altLang="en-US" sz="1350" dirty="0">
                <a:solidFill>
                  <a:srgbClr val="575757"/>
                </a:solidFill>
                <a:latin typeface="Roboto" panose="020F0502020204030204" pitchFamily="34" charset="0"/>
              </a:rPr>
              <a:t> </a:t>
            </a:r>
            <a:r>
              <a:rPr lang="en-US" altLang="en-US" sz="1350" b="1" dirty="0">
                <a:solidFill>
                  <a:srgbClr val="575757"/>
                </a:solidFill>
                <a:latin typeface="Roboto" panose="020F0502020204030204" pitchFamily="34" charset="0"/>
              </a:rPr>
              <a:t>Jennifer Coffey</a:t>
            </a:r>
            <a:endParaRPr lang="en-US" altLang="en-US" sz="1350" dirty="0">
              <a:solidFill>
                <a:srgbClr val="575757"/>
              </a:solidFill>
              <a:latin typeface="Roboto" panose="020F0502020204030204" pitchFamily="34" charset="0"/>
            </a:endParaRPr>
          </a:p>
        </p:txBody>
      </p:sp>
      <p:pic>
        <p:nvPicPr>
          <p:cNvPr id="3" name="Picture 2" descr="four colored images showing mathematics, science, and group thinking and is the project's logo">
            <a:extLst>
              <a:ext uri="{FF2B5EF4-FFF2-40B4-BE49-F238E27FC236}">
                <a16:creationId xmlns:a16="http://schemas.microsoft.com/office/drawing/2014/main" id="{92C5A136-6618-58B9-B8FB-227B17D9C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15" y="156085"/>
            <a:ext cx="3602171" cy="897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216B22-FFB6-DAF3-5CB4-558F8ABA0055}"/>
              </a:ext>
            </a:extLst>
          </p:cNvPr>
          <p:cNvSpPr txBox="1"/>
          <p:nvPr/>
        </p:nvSpPr>
        <p:spPr>
          <a:xfrm>
            <a:off x="218045" y="4182487"/>
            <a:ext cx="86051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4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Disclaimer: The contents of this presentation for CIDDL were developed by the presenters under award #H327F200008, #H327F250003. They do not represent the policy of the Department of Education. Do not assume endorsement by the Federal Government.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9"/>
          <p:cNvSpPr txBox="1">
            <a:spLocks noGrp="1"/>
          </p:cNvSpPr>
          <p:nvPr>
            <p:ph type="title"/>
          </p:nvPr>
        </p:nvSpPr>
        <p:spPr>
          <a:xfrm>
            <a:off x="311700" y="303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b="1">
                <a:solidFill>
                  <a:srgbClr val="0B5394"/>
                </a:solidFill>
              </a:rPr>
              <a:t>Post-observation Checklists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506" name="Google Shape;506;p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67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focus the conversation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lead the teacher to support</a:t>
            </a:r>
            <a:endParaRPr/>
          </a:p>
        </p:txBody>
      </p:sp>
      <p:pic>
        <p:nvPicPr>
          <p:cNvPr id="507" name="Google Shape;507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2700" y="1065113"/>
            <a:ext cx="179218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4908" y="1065113"/>
            <a:ext cx="1937480" cy="38209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0" descr="purple box with teacher resources"/>
          <p:cNvSpPr/>
          <p:nvPr/>
        </p:nvSpPr>
        <p:spPr>
          <a:xfrm>
            <a:off x="2220685" y="1320036"/>
            <a:ext cx="4709503" cy="2918984"/>
          </a:xfrm>
          <a:prstGeom prst="roundRect">
            <a:avLst>
              <a:gd name="adj" fmla="val 16667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4" name="Google Shape;514;p90"/>
          <p:cNvSpPr txBox="1"/>
          <p:nvPr/>
        </p:nvSpPr>
        <p:spPr>
          <a:xfrm>
            <a:off x="919487" y="4239020"/>
            <a:ext cx="7305025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https://flitestemcoaching.org/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90"/>
          <p:cNvSpPr/>
          <p:nvPr/>
        </p:nvSpPr>
        <p:spPr>
          <a:xfrm>
            <a:off x="0" y="256791"/>
            <a:ext cx="926407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FLITE STEM Coaching Suite </a:t>
            </a:r>
            <a:endParaRPr sz="5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90"/>
          <p:cNvSpPr/>
          <p:nvPr/>
        </p:nvSpPr>
        <p:spPr>
          <a:xfrm>
            <a:off x="2295575" y="2007493"/>
            <a:ext cx="4552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Teacher Resources</a:t>
            </a:r>
            <a:endParaRPr sz="4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522" name="Google Shape;522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523" name="Google Shape;523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" y="228600"/>
            <a:ext cx="8915400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92"/>
          <p:cNvSpPr txBox="1">
            <a:spLocks noGrp="1"/>
          </p:cNvSpPr>
          <p:nvPr>
            <p:ph type="title"/>
          </p:nvPr>
        </p:nvSpPr>
        <p:spPr>
          <a:xfrm>
            <a:off x="0" y="1533600"/>
            <a:ext cx="174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>
                <a:solidFill>
                  <a:srgbClr val="0B5394"/>
                </a:solidFill>
              </a:rPr>
              <a:t>Project Formal Partners </a:t>
            </a:r>
            <a:endParaRPr sz="2520" b="1">
              <a:solidFill>
                <a:srgbClr val="0B5394"/>
              </a:solidFill>
            </a:endParaRPr>
          </a:p>
        </p:txBody>
      </p:sp>
      <p:pic>
        <p:nvPicPr>
          <p:cNvPr id="529" name="Google Shape;529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9178" y="0"/>
            <a:ext cx="75854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3" descr="green box with DebriefScape observation dashboard"/>
          <p:cNvSpPr/>
          <p:nvPr/>
        </p:nvSpPr>
        <p:spPr>
          <a:xfrm>
            <a:off x="1864893" y="1482634"/>
            <a:ext cx="5711563" cy="257200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i="0" u="none" strike="noStrike" cap="none">
              <a:solidFill>
                <a:srgbClr val="00B05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5" name="Google Shape;535;p93"/>
          <p:cNvSpPr txBox="1"/>
          <p:nvPr/>
        </p:nvSpPr>
        <p:spPr>
          <a:xfrm>
            <a:off x="895424" y="4343271"/>
            <a:ext cx="7305025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https://flitestemcoaching.org/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93"/>
          <p:cNvSpPr/>
          <p:nvPr/>
        </p:nvSpPr>
        <p:spPr>
          <a:xfrm>
            <a:off x="0" y="256791"/>
            <a:ext cx="926407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FLITE STEM Coaching Suite </a:t>
            </a:r>
            <a:endParaRPr sz="5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93"/>
          <p:cNvSpPr/>
          <p:nvPr/>
        </p:nvSpPr>
        <p:spPr>
          <a:xfrm>
            <a:off x="2091071" y="1607534"/>
            <a:ext cx="518803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Debriefscape</a:t>
            </a:r>
            <a:r>
              <a:rPr lang="en" sz="48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™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Observation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Tool</a:t>
            </a:r>
            <a:endParaRPr sz="4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94" descr="A screenshot of a devi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432" y="755693"/>
            <a:ext cx="8854336" cy="436802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94"/>
          <p:cNvSpPr txBox="1"/>
          <p:nvPr/>
        </p:nvSpPr>
        <p:spPr>
          <a:xfrm>
            <a:off x="338413" y="196362"/>
            <a:ext cx="2646000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Biometrics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840" b="1">
                <a:solidFill>
                  <a:srgbClr val="0B5394"/>
                </a:solidFill>
              </a:rPr>
              <a:t>Observation Dashboard: DebriefScape™ </a:t>
            </a:r>
            <a:endParaRPr sz="3020" b="1">
              <a:solidFill>
                <a:srgbClr val="0B5394"/>
              </a:solidFill>
            </a:endParaRPr>
          </a:p>
        </p:txBody>
      </p:sp>
      <p:sp>
        <p:nvSpPr>
          <p:cNvPr id="549" name="Google Shape;549;p95"/>
          <p:cNvSpPr txBox="1">
            <a:spLocks noGrp="1"/>
          </p:cNvSpPr>
          <p:nvPr>
            <p:ph type="body" idx="1"/>
          </p:nvPr>
        </p:nvSpPr>
        <p:spPr>
          <a:xfrm>
            <a:off x="311700" y="1338300"/>
            <a:ext cx="8520600" cy="3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 b="1" dirty="0">
                <a:highlight>
                  <a:srgbClr val="FFFF00"/>
                </a:highlight>
              </a:rPr>
              <a:t>Customizable</a:t>
            </a:r>
            <a:r>
              <a:rPr lang="en" sz="2700" dirty="0"/>
              <a:t> video </a:t>
            </a:r>
            <a:r>
              <a:rPr lang="en" sz="2700" b="1" dirty="0"/>
              <a:t>tagging</a:t>
            </a:r>
            <a:endParaRPr sz="2700" b="1" dirty="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 dirty="0"/>
              <a:t>Tagging </a:t>
            </a:r>
            <a:r>
              <a:rPr lang="en" sz="2700" b="1" dirty="0">
                <a:highlight>
                  <a:srgbClr val="FFFF00"/>
                </a:highlight>
              </a:rPr>
              <a:t>templates</a:t>
            </a:r>
            <a:r>
              <a:rPr lang="en" sz="2700" dirty="0"/>
              <a:t> </a:t>
            </a:r>
            <a:r>
              <a:rPr lang="en" sz="2700" i="1" dirty="0"/>
              <a:t>aligned with HLPs</a:t>
            </a:r>
            <a:endParaRPr sz="2700" i="1" dirty="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 b="1" dirty="0">
                <a:highlight>
                  <a:srgbClr val="FFFF00"/>
                </a:highlight>
              </a:rPr>
              <a:t>Biometric data </a:t>
            </a:r>
            <a:r>
              <a:rPr lang="en" sz="2700" dirty="0">
                <a:highlight>
                  <a:srgbClr val="FFFF00"/>
                </a:highlight>
              </a:rPr>
              <a:t>integration </a:t>
            </a:r>
            <a:r>
              <a:rPr lang="en" sz="2700" dirty="0"/>
              <a:t>using an NSF grant-developed tool (Vision-based)</a:t>
            </a:r>
            <a:endParaRPr dirty="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 dirty="0"/>
              <a:t>Newly integrated </a:t>
            </a:r>
            <a:r>
              <a:rPr lang="en" sz="2700" b="1" dirty="0">
                <a:highlight>
                  <a:srgbClr val="FFFF00"/>
                </a:highlight>
              </a:rPr>
              <a:t>facial analysis</a:t>
            </a:r>
            <a:endParaRPr sz="2700" b="1" dirty="0">
              <a:highlight>
                <a:srgbClr val="FFFF00"/>
              </a:highlight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 dirty="0"/>
              <a:t>Coming Soon: automated suggestions to assist tagging and save time; multi-session analyses</a:t>
            </a:r>
            <a:endParaRPr sz="2700" dirty="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 b="1" dirty="0">
                <a:highlight>
                  <a:srgbClr val="FFFF00"/>
                </a:highlight>
              </a:rPr>
              <a:t>FREE</a:t>
            </a:r>
            <a:r>
              <a:rPr lang="en" sz="2700" b="1" dirty="0"/>
              <a:t>, </a:t>
            </a:r>
            <a:r>
              <a:rPr lang="en" sz="2700" dirty="0"/>
              <a:t>extendible, and customizable</a:t>
            </a:r>
            <a:endParaRPr sz="2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solidFill>
                  <a:srgbClr val="0B5394"/>
                </a:solidFill>
              </a:rPr>
              <a:t>Logging In: Simple one time only</a:t>
            </a:r>
            <a:endParaRPr sz="2920" b="1">
              <a:solidFill>
                <a:srgbClr val="0B5394"/>
              </a:solidFill>
            </a:endParaRPr>
          </a:p>
        </p:txBody>
      </p:sp>
      <p:pic>
        <p:nvPicPr>
          <p:cNvPr id="555" name="Google Shape;555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2225" y="1177475"/>
            <a:ext cx="3963175" cy="406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7"/>
          <p:cNvSpPr txBox="1">
            <a:spLocks noGrp="1"/>
          </p:cNvSpPr>
          <p:nvPr>
            <p:ph type="title"/>
          </p:nvPr>
        </p:nvSpPr>
        <p:spPr>
          <a:xfrm>
            <a:off x="311700" y="102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b="1">
                <a:solidFill>
                  <a:srgbClr val="0B5394"/>
                </a:solidFill>
              </a:rPr>
              <a:t>Categories and Specific Tags</a:t>
            </a:r>
            <a:endParaRPr b="1">
              <a:solidFill>
                <a:srgbClr val="0B5394"/>
              </a:solidFill>
            </a:endParaRPr>
          </a:p>
        </p:txBody>
      </p:sp>
      <p:pic>
        <p:nvPicPr>
          <p:cNvPr id="561" name="Google Shape;561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9200" y="744275"/>
            <a:ext cx="4972050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29151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9"/>
          <p:cNvSpPr txBox="1">
            <a:spLocks noGrp="1"/>
          </p:cNvSpPr>
          <p:nvPr>
            <p:ph type="subTitle" idx="1"/>
          </p:nvPr>
        </p:nvSpPr>
        <p:spPr>
          <a:xfrm>
            <a:off x="2399489" y="0"/>
            <a:ext cx="6256854" cy="9642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Agenda </a:t>
            </a:r>
            <a:endParaRPr b="1" dirty="0"/>
          </a:p>
        </p:txBody>
      </p:sp>
      <p:sp>
        <p:nvSpPr>
          <p:cNvPr id="426" name="Google Shape;426;p79"/>
          <p:cNvSpPr txBox="1"/>
          <p:nvPr/>
        </p:nvSpPr>
        <p:spPr>
          <a:xfrm>
            <a:off x="2688336" y="680878"/>
            <a:ext cx="6390356" cy="3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</a:rPr>
              <a:t>Collaborative Question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chemeClr val="dk2"/>
                </a:solidFill>
              </a:rPr>
              <a:t>In the chat, please share when you were MOST stressed as an educator or leader</a:t>
            </a:r>
            <a:r>
              <a:rPr lang="en" sz="2000" i="1" dirty="0">
                <a:solidFill>
                  <a:schemeClr val="dk2"/>
                </a:solidFill>
              </a:rPr>
              <a:t>	</a:t>
            </a:r>
            <a:endParaRPr sz="2000" i="1" dirty="0">
              <a:solidFill>
                <a:schemeClr val="dk2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" sz="2000" dirty="0">
              <a:solidFill>
                <a:schemeClr val="dk2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chemeClr val="dk2"/>
                </a:solidFill>
              </a:rPr>
              <a:t>Menu of </a:t>
            </a:r>
            <a:r>
              <a:rPr lang="en" sz="2000" dirty="0">
                <a:solidFill>
                  <a:schemeClr val="dk2"/>
                </a:solidFill>
                <a:highlight>
                  <a:srgbClr val="FFFF00"/>
                </a:highlight>
              </a:rPr>
              <a:t>FREE</a:t>
            </a:r>
            <a:r>
              <a:rPr lang="en" sz="2000" dirty="0">
                <a:solidFill>
                  <a:schemeClr val="dk2"/>
                </a:solidFill>
              </a:rPr>
              <a:t> Items</a:t>
            </a:r>
            <a:endParaRPr sz="2000" dirty="0">
              <a:solidFill>
                <a:schemeClr val="dk2"/>
              </a:solidFill>
            </a:endParaRPr>
          </a:p>
          <a:p>
            <a:pPr marL="914400" lvl="4" indent="-323850">
              <a:buClr>
                <a:schemeClr val="dk2"/>
              </a:buClr>
              <a:buSzPts val="1500"/>
              <a:buChar char="●"/>
            </a:pPr>
            <a:r>
              <a:rPr lang="en" sz="2000" dirty="0">
                <a:solidFill>
                  <a:schemeClr val="dk2"/>
                </a:solidFill>
              </a:rPr>
              <a:t>FLITE STEM Coaching</a:t>
            </a:r>
            <a:endParaRPr sz="2000" dirty="0">
              <a:solidFill>
                <a:schemeClr val="dk2"/>
              </a:solidFill>
            </a:endParaRPr>
          </a:p>
          <a:p>
            <a:pPr marL="9144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2000" dirty="0">
                <a:solidFill>
                  <a:schemeClr val="dk2"/>
                </a:solidFill>
              </a:rPr>
              <a:t>Center for Innovation, Design, and Digital Learning (CIDDL)</a:t>
            </a:r>
          </a:p>
          <a:p>
            <a:pPr marL="9144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2000" dirty="0">
                <a:solidFill>
                  <a:schemeClr val="dk2"/>
                </a:solidFill>
              </a:rPr>
              <a:t>Podcast (tables aligned with content)</a:t>
            </a:r>
            <a:endParaRPr sz="2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</a:rPr>
              <a:t>Closing Question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chemeClr val="dk2"/>
                </a:solidFill>
              </a:rPr>
              <a:t>What is one way you could use the resources shared? </a:t>
            </a:r>
            <a:endParaRPr sz="2000" dirty="0">
              <a:solidFill>
                <a:schemeClr val="dk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82341-82EC-4A12-599F-C9F9DBD02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0890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9"/>
          <p:cNvSpPr txBox="1">
            <a:spLocks noGrp="1"/>
          </p:cNvSpPr>
          <p:nvPr>
            <p:ph type="title"/>
          </p:nvPr>
        </p:nvSpPr>
        <p:spPr>
          <a:xfrm>
            <a:off x="311700" y="11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b="1">
                <a:solidFill>
                  <a:srgbClr val="0B5394"/>
                </a:solidFill>
              </a:rPr>
              <a:t>Tagging Interface</a:t>
            </a:r>
            <a:endParaRPr b="1">
              <a:solidFill>
                <a:srgbClr val="0B5394"/>
              </a:solidFill>
            </a:endParaRPr>
          </a:p>
        </p:txBody>
      </p:sp>
      <p:pic>
        <p:nvPicPr>
          <p:cNvPr id="572" name="Google Shape;572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3175"/>
            <a:ext cx="82915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578" name="Google Shape;578;p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79" name="Google Shape;579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7725"/>
            <a:ext cx="9265863" cy="4198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01"/>
          <p:cNvSpPr txBox="1">
            <a:spLocks noGrp="1"/>
          </p:cNvSpPr>
          <p:nvPr>
            <p:ph type="title"/>
          </p:nvPr>
        </p:nvSpPr>
        <p:spPr>
          <a:xfrm>
            <a:off x="311713" y="116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0B5394"/>
                </a:solidFill>
              </a:rPr>
              <a:t>Analysis Interface</a:t>
            </a:r>
            <a:endParaRPr sz="3020" b="1">
              <a:solidFill>
                <a:srgbClr val="0B5394"/>
              </a:solidFill>
            </a:endParaRPr>
          </a:p>
        </p:txBody>
      </p:sp>
      <p:pic>
        <p:nvPicPr>
          <p:cNvPr id="585" name="Google Shape;585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13" y="1017725"/>
            <a:ext cx="7651976" cy="40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0B5394"/>
                </a:solidFill>
              </a:rPr>
              <a:t>Future Extensions</a:t>
            </a:r>
            <a:endParaRPr sz="3020" b="1" dirty="0">
              <a:solidFill>
                <a:srgbClr val="0B5394"/>
              </a:solidFill>
            </a:endParaRPr>
          </a:p>
        </p:txBody>
      </p:sp>
      <p:sp>
        <p:nvSpPr>
          <p:cNvPr id="597" name="Google Shape;597;p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899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Capture video</a:t>
            </a:r>
            <a:r>
              <a:rPr lang="en"/>
              <a:t> aligned with</a:t>
            </a:r>
            <a:r>
              <a:rPr lang="en" b="1"/>
              <a:t> other data,</a:t>
            </a:r>
            <a:r>
              <a:rPr lang="en"/>
              <a:t> e.g., heart and respiration rate, vocalization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Press one button to start all data capture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Acquire indicators of </a:t>
            </a:r>
            <a:r>
              <a:rPr lang="en" b="1"/>
              <a:t>emotional response via remote sensing </a:t>
            </a:r>
            <a:r>
              <a:rPr lang="en"/>
              <a:t>(no worn devices)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Apply to videos for which a coach/teacher wants to add biosignal data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</a:t>
            </a:r>
            <a:r>
              <a:rPr lang="en" b="1"/>
              <a:t>deep learning algorithms</a:t>
            </a:r>
            <a:r>
              <a:rPr lang="en"/>
              <a:t> to </a:t>
            </a:r>
            <a:r>
              <a:rPr lang="en" b="1" i="1"/>
              <a:t>suggest</a:t>
            </a:r>
            <a:r>
              <a:rPr lang="en"/>
              <a:t> annotations and areas of interest within videos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This is designed to make suggestions, similar to how AI helps a radiologist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 user interfaces to all tools, considering </a:t>
            </a:r>
            <a:r>
              <a:rPr lang="en" b="1"/>
              <a:t>usability and accessibility</a:t>
            </a:r>
            <a:endParaRPr b="1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Make choices easier to make and support those with visual challenges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8" descr="QR code for presentation. &quot;Embracing Artificial Intelligence in Educator Preparation and Professional Development: A Path to Inclusive Excellence&quot;"/>
          <p:cNvSpPr txBox="1">
            <a:spLocks noGrp="1"/>
          </p:cNvSpPr>
          <p:nvPr>
            <p:ph type="ctrTitle" idx="4294967295"/>
          </p:nvPr>
        </p:nvSpPr>
        <p:spPr>
          <a:xfrm>
            <a:off x="484249" y="595082"/>
            <a:ext cx="8379600" cy="22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</a:pPr>
            <a:r>
              <a:rPr lang="en" sz="3700" b="1" dirty="0">
                <a:latin typeface="Lato"/>
                <a:ea typeface="Lato"/>
                <a:cs typeface="Lato"/>
                <a:sym typeface="Lato"/>
              </a:rPr>
              <a:t>Center for Innovation, Design, and Digital Learning (CIDDL)</a:t>
            </a:r>
            <a:endParaRPr sz="37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</a:pPr>
            <a:endParaRPr sz="19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100" dirty="0">
                <a:highlight>
                  <a:srgbClr val="FDFCFC"/>
                </a:highlight>
                <a:latin typeface="Lato"/>
                <a:ea typeface="Lato"/>
                <a:cs typeface="Lato"/>
                <a:sym typeface="Lato"/>
              </a:rPr>
              <a:t>National Center to Improve Faculty Capacity to use Educational Technology in Special Education Personnel and Leadership Preparation Programs</a:t>
            </a:r>
            <a:endParaRPr sz="4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7ECF0D-A255-F0B6-B3F6-9AF28E439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43" y="3628302"/>
            <a:ext cx="3979190" cy="121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58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9"/>
          <p:cNvSpPr txBox="1"/>
          <p:nvPr/>
        </p:nvSpPr>
        <p:spPr>
          <a:xfrm>
            <a:off x="2969751" y="2967264"/>
            <a:ext cx="45429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 more at </a:t>
            </a:r>
            <a:r>
              <a:rPr lang="en" sz="2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https://ciddl.org/</a:t>
            </a:r>
            <a:r>
              <a:rPr lang="en" sz="22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3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59" descr="QR code for CIDDL.or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333" y="2571752"/>
            <a:ext cx="1268356" cy="126835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9" descr="Presented by Drs. James Basham &amp; Angelica Fulchini Scruggs"/>
          <p:cNvSpPr txBox="1"/>
          <p:nvPr/>
        </p:nvSpPr>
        <p:spPr>
          <a:xfrm>
            <a:off x="527088" y="3977800"/>
            <a:ext cx="80898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100" i="0" u="none" strike="noStrike" cap="none" dirty="0">
                <a:solidFill>
                  <a:srgbClr val="000000"/>
                </a:solidFill>
              </a:rPr>
              <a:t>Disclaimer: The contents of this presentation were developed by the presenters under award #H327F200008, #H327F250003. They do not represent the policy of the Department of Education. Do not assume endorsement by the Federal Government.</a:t>
            </a:r>
            <a:endParaRPr sz="11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324" name="Google Shape;324;p59"/>
          <p:cNvSpPr txBox="1"/>
          <p:nvPr/>
        </p:nvSpPr>
        <p:spPr>
          <a:xfrm>
            <a:off x="638050" y="708900"/>
            <a:ext cx="8138700" cy="16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 sz="220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The </a:t>
            </a:r>
            <a:r>
              <a:rPr lang="en" sz="22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Center for Innovation, Design, and Digital Learning (CIDDL)</a:t>
            </a:r>
            <a:r>
              <a:rPr lang="en" sz="220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serves as the </a:t>
            </a:r>
            <a:r>
              <a:rPr lang="en" sz="2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National Center to Improve Faculty Capacity to use Educational Technology in Special Education Personnel and Leadership Preparation Programs.</a:t>
            </a:r>
            <a:endParaRPr sz="230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25" name="Google Shape;325;p59"/>
          <p:cNvSpPr txBox="1"/>
          <p:nvPr/>
        </p:nvSpPr>
        <p:spPr>
          <a:xfrm>
            <a:off x="6218075" y="4551938"/>
            <a:ext cx="28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Learn more at </a:t>
            </a:r>
            <a:r>
              <a:rPr lang="en" sz="1800" b="1">
                <a:solidFill>
                  <a:schemeClr val="lt1"/>
                </a:solidFill>
              </a:rPr>
              <a:t>CIDDL.org</a:t>
            </a:r>
            <a:endParaRPr sz="1800" b="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95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0"/>
          <p:cNvSpPr txBox="1">
            <a:spLocks noGrp="1"/>
          </p:cNvSpPr>
          <p:nvPr>
            <p:ph type="title"/>
          </p:nvPr>
        </p:nvSpPr>
        <p:spPr>
          <a:xfrm>
            <a:off x="311700" y="287875"/>
            <a:ext cx="526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"/>
              <a:buFont typeface="Arial"/>
              <a:buNone/>
            </a:pPr>
            <a:r>
              <a:rPr lang="en" b="1">
                <a:latin typeface="Heebo"/>
                <a:ea typeface="Heebo"/>
                <a:cs typeface="Heebo"/>
                <a:sym typeface="Heebo"/>
              </a:rPr>
              <a:t>CIDDL is Focused on…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0"/>
          <p:cNvSpPr txBox="1">
            <a:spLocks noGrp="1"/>
          </p:cNvSpPr>
          <p:nvPr>
            <p:ph type="body" idx="1"/>
          </p:nvPr>
        </p:nvSpPr>
        <p:spPr>
          <a:xfrm>
            <a:off x="311700" y="860575"/>
            <a:ext cx="551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177800" lvl="0" indent="-171450" algn="l" rtl="0">
              <a:lnSpc>
                <a:spcPct val="10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ebo"/>
              <a:buChar char="•"/>
            </a:pPr>
            <a:r>
              <a:rPr lang="en" dirty="0">
                <a:solidFill>
                  <a:schemeClr val="dk1"/>
                </a:solidFill>
              </a:rPr>
              <a:t>Increasing knowledge, capacity, adoption, and integration of </a:t>
            </a:r>
            <a:r>
              <a:rPr lang="en" b="1" dirty="0">
                <a:solidFill>
                  <a:schemeClr val="dk1"/>
                </a:solidFill>
              </a:rPr>
              <a:t>innovative technologies</a:t>
            </a:r>
            <a:r>
              <a:rPr lang="en" dirty="0">
                <a:solidFill>
                  <a:schemeClr val="dk1"/>
                </a:solidFill>
              </a:rPr>
              <a:t> (including educational, assistive, and artificial intelligence) within special education personnel and leadership preparation programs;</a:t>
            </a:r>
            <a:endParaRPr dirty="0">
              <a:solidFill>
                <a:schemeClr val="dk1"/>
              </a:solidFill>
            </a:endParaRPr>
          </a:p>
          <a:p>
            <a:pPr marL="177800" lvl="0" indent="-152400" algn="l" rtl="0">
              <a:lnSpc>
                <a:spcPct val="10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dirty="0">
                <a:solidFill>
                  <a:schemeClr val="dk1"/>
                </a:solidFill>
              </a:rPr>
              <a:t>Increasing the </a:t>
            </a:r>
            <a:r>
              <a:rPr lang="en" b="1" dirty="0">
                <a:solidFill>
                  <a:schemeClr val="dk1"/>
                </a:solidFill>
              </a:rPr>
              <a:t>number of faculty </a:t>
            </a:r>
            <a:r>
              <a:rPr lang="en" dirty="0">
                <a:solidFill>
                  <a:schemeClr val="dk1"/>
                </a:solidFill>
              </a:rPr>
              <a:t>who keep up with technological innovations and research;</a:t>
            </a:r>
            <a:endParaRPr dirty="0">
              <a:solidFill>
                <a:schemeClr val="dk1"/>
              </a:solidFill>
            </a:endParaRPr>
          </a:p>
          <a:p>
            <a:pPr marL="177800" lvl="0" indent="-203200" algn="l" rtl="0">
              <a:lnSpc>
                <a:spcPct val="10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dirty="0">
                <a:solidFill>
                  <a:schemeClr val="dk1"/>
                </a:solidFill>
              </a:rPr>
              <a:t>Increasing the number of </a:t>
            </a:r>
            <a:r>
              <a:rPr lang="en" b="1" dirty="0">
                <a:solidFill>
                  <a:schemeClr val="dk1"/>
                </a:solidFill>
              </a:rPr>
              <a:t>special education and leadership personnel graduates </a:t>
            </a:r>
            <a:r>
              <a:rPr lang="en" dirty="0">
                <a:solidFill>
                  <a:schemeClr val="dk1"/>
                </a:solidFill>
              </a:rPr>
              <a:t>well-prepared to integrate technologies and innovative technology practices.</a:t>
            </a:r>
            <a:endParaRPr dirty="0"/>
          </a:p>
        </p:txBody>
      </p:sp>
      <p:sp>
        <p:nvSpPr>
          <p:cNvPr id="332" name="Google Shape;332;p60"/>
          <p:cNvSpPr txBox="1"/>
          <p:nvPr/>
        </p:nvSpPr>
        <p:spPr>
          <a:xfrm>
            <a:off x="6218075" y="4520888"/>
            <a:ext cx="28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Learn more at </a:t>
            </a:r>
            <a:r>
              <a:rPr lang="en" sz="1800" b="1">
                <a:solidFill>
                  <a:schemeClr val="lt1"/>
                </a:solidFill>
              </a:rPr>
              <a:t>CIDDL.org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333" name="Google Shape;333;p60" descr="an image of college students and a professor collaboratively using innovative technology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0463" y="175875"/>
            <a:ext cx="2299684" cy="4213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899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61" descr="Image of the CIDDL website home page" title="CIDDL_-_Center_for_Innovation__Design__and_Digital_Learning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3112" y="1"/>
            <a:ext cx="6034087" cy="5143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9" name="Google Shape;339;p61"/>
          <p:cNvSpPr txBox="1"/>
          <p:nvPr/>
        </p:nvSpPr>
        <p:spPr>
          <a:xfrm>
            <a:off x="6300000" y="4540863"/>
            <a:ext cx="28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Learn more at </a:t>
            </a:r>
            <a:r>
              <a:rPr lang="en" sz="1800" b="1">
                <a:solidFill>
                  <a:schemeClr val="lt1"/>
                </a:solidFill>
              </a:rPr>
              <a:t>CIDDL.org</a:t>
            </a:r>
            <a:endParaRPr sz="1800" b="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04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Some CIDDL Resources… </a:t>
            </a:r>
            <a:endParaRPr b="1"/>
          </a:p>
        </p:txBody>
      </p:sp>
      <p:sp>
        <p:nvSpPr>
          <p:cNvPr id="345" name="Google Shape;345;p62"/>
          <p:cNvSpPr txBox="1"/>
          <p:nvPr/>
        </p:nvSpPr>
        <p:spPr>
          <a:xfrm>
            <a:off x="6124375" y="3975663"/>
            <a:ext cx="28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Learn more at </a:t>
            </a:r>
            <a:r>
              <a:rPr lang="en" sz="1800" b="1"/>
              <a:t>CIDDL.org</a:t>
            </a:r>
            <a:endParaRPr sz="1800" b="1"/>
          </a:p>
        </p:txBody>
      </p:sp>
    </p:spTree>
    <p:extLst>
      <p:ext uri="{BB962C8B-B14F-4D97-AF65-F5344CB8AC3E}">
        <p14:creationId xmlns:p14="http://schemas.microsoft.com/office/powerpoint/2010/main" val="312963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3"/>
          <p:cNvSpPr txBox="1"/>
          <p:nvPr/>
        </p:nvSpPr>
        <p:spPr>
          <a:xfrm>
            <a:off x="102025" y="822100"/>
            <a:ext cx="4290000" cy="3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457200" marR="1524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Monitoring of “official” K-12 state AI guidance. </a:t>
            </a:r>
            <a:endParaRPr sz="1600">
              <a:solidFill>
                <a:schemeClr val="dk1"/>
              </a:solidFill>
            </a:endParaRPr>
          </a:p>
          <a:p>
            <a:pPr marL="457200" marR="152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Twenty-nine state guidance documents met our criteria:</a:t>
            </a:r>
            <a:r>
              <a:rPr lang="en" sz="1600">
                <a:solidFill>
                  <a:srgbClr val="474848"/>
                </a:solidFill>
              </a:rPr>
              <a:t>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AK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AL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5"/>
              </a:rPr>
              <a:t>CA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6"/>
              </a:rPr>
              <a:t>CO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7"/>
              </a:rPr>
              <a:t>DE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8"/>
              </a:rPr>
              <a:t>GA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9"/>
              </a:rPr>
              <a:t>IN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10"/>
              </a:rPr>
              <a:t>KY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11"/>
              </a:rPr>
              <a:t>LA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12"/>
              </a:rPr>
              <a:t>MA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13"/>
              </a:rPr>
              <a:t>ME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14"/>
              </a:rPr>
              <a:t>MN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15"/>
              </a:rPr>
              <a:t>MO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16"/>
              </a:rPr>
              <a:t>MS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17"/>
              </a:rPr>
              <a:t>MT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18"/>
              </a:rPr>
              <a:t>NC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19"/>
              </a:rPr>
              <a:t>ND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20"/>
              </a:rPr>
              <a:t>NM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21"/>
              </a:rPr>
              <a:t>NV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22"/>
              </a:rPr>
              <a:t>OH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23"/>
              </a:rPr>
              <a:t>OK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24"/>
              </a:rPr>
              <a:t>OR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25"/>
              </a:rPr>
              <a:t>RI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26"/>
              </a:rPr>
              <a:t>UT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27"/>
              </a:rPr>
              <a:t>VA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28"/>
              </a:rPr>
              <a:t>WA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29"/>
              </a:rPr>
              <a:t>WI</a:t>
            </a:r>
            <a:r>
              <a:rPr lang="en" sz="1600">
                <a:solidFill>
                  <a:srgbClr val="474848"/>
                </a:solidFill>
              </a:rPr>
              <a:t>, </a:t>
            </a:r>
            <a:r>
              <a:rPr lang="en" sz="1600" u="sng">
                <a:solidFill>
                  <a:schemeClr val="hlink"/>
                </a:solidFill>
                <a:hlinkClick r:id="rId30"/>
              </a:rPr>
              <a:t>WV</a:t>
            </a:r>
            <a:r>
              <a:rPr lang="en" sz="1600">
                <a:solidFill>
                  <a:srgbClr val="474848"/>
                </a:solidFill>
              </a:rPr>
              <a:t>, and </a:t>
            </a:r>
            <a:r>
              <a:rPr lang="en" sz="1600" u="sng">
                <a:solidFill>
                  <a:schemeClr val="hlink"/>
                </a:solidFill>
                <a:hlinkClick r:id="rId31"/>
              </a:rPr>
              <a:t>WY</a:t>
            </a:r>
            <a:r>
              <a:rPr lang="en" sz="1600">
                <a:solidFill>
                  <a:srgbClr val="474848"/>
                </a:solidFill>
              </a:rPr>
              <a:t>. </a:t>
            </a:r>
            <a:endParaRPr sz="1600">
              <a:solidFill>
                <a:srgbClr val="474848"/>
              </a:solidFill>
            </a:endParaRPr>
          </a:p>
          <a:p>
            <a:pPr marL="457200" marR="152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74848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Only include students with disabilities (20 of 29 states).</a:t>
            </a:r>
            <a:endParaRPr sz="1600">
              <a:solidFill>
                <a:srgbClr val="474848"/>
              </a:solidFill>
            </a:endParaRPr>
          </a:p>
          <a:p>
            <a:pPr marL="457200" marR="152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 single state, </a:t>
            </a:r>
            <a:r>
              <a:rPr lang="en" sz="1600" b="1">
                <a:solidFill>
                  <a:schemeClr val="dk1"/>
                </a:solidFill>
              </a:rPr>
              <a:t>Maryland</a:t>
            </a:r>
            <a:r>
              <a:rPr lang="en" sz="1600">
                <a:solidFill>
                  <a:schemeClr val="dk1"/>
                </a:solidFill>
              </a:rPr>
              <a:t> has actual policy on AI use and procurement 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51" name="Google Shape;351;p63"/>
          <p:cNvSpPr txBox="1">
            <a:spLocks noGrp="1"/>
          </p:cNvSpPr>
          <p:nvPr>
            <p:ph type="title"/>
          </p:nvPr>
        </p:nvSpPr>
        <p:spPr>
          <a:xfrm>
            <a:off x="219575" y="0"/>
            <a:ext cx="78867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52400" marR="15240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b="1">
                <a:solidFill>
                  <a:schemeClr val="dk1"/>
                </a:solidFill>
              </a:rPr>
              <a:t>AI State Guidance for K-12 Education</a:t>
            </a:r>
            <a:endParaRPr/>
          </a:p>
        </p:txBody>
      </p:sp>
      <p:pic>
        <p:nvPicPr>
          <p:cNvPr id="352" name="Google Shape;352;p63" descr="QR code to https://ciddl.org/emergent-themes-of-ai-guidance-in-k12-education/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8019074" y="3627073"/>
            <a:ext cx="897675" cy="8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3"/>
          <p:cNvSpPr txBox="1"/>
          <p:nvPr/>
        </p:nvSpPr>
        <p:spPr>
          <a:xfrm>
            <a:off x="4410488" y="3873500"/>
            <a:ext cx="465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Dark Blue= Meets criteria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Light Blue= Does not meet criteria</a:t>
            </a:r>
            <a:endParaRPr sz="1200" b="1">
              <a:solidFill>
                <a:schemeClr val="dk1"/>
              </a:solidFill>
            </a:endParaRPr>
          </a:p>
        </p:txBody>
      </p:sp>
      <p:pic>
        <p:nvPicPr>
          <p:cNvPr id="354" name="Google Shape;354;p63" descr="Map of the united states with the 29 states highlighted that have AI Guidance for schools. States highlighted include: Twenty-nine state guidance documents met our criteria: AK, AL, CA, CO, DE, GA, IN, KY, LA, MA, ME, MN, MO, MS, MT, NC, ND, NM, NV, OH, OK, OR, RI, UT, VA, WA, WI, WV, and WY. " title="Emergent_Themes_of_State_AI_Guidance_-_CIDDL.png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544425" y="919800"/>
            <a:ext cx="4247060" cy="2554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48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4361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 dirty="0">
                <a:solidFill>
                  <a:srgbClr val="083C92"/>
                </a:solidFill>
              </a:rPr>
              <a:t>Flexible Learning through Innovation in Teaching &amp; Education</a:t>
            </a:r>
            <a:endParaRPr sz="3200" dirty="0"/>
          </a:p>
        </p:txBody>
      </p:sp>
      <p:pic>
        <p:nvPicPr>
          <p:cNvPr id="432" name="Google Shape;432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9819" y="279400"/>
            <a:ext cx="4302481" cy="4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4" descr="decorative image close up image of man clicking icon of head with the word AI."/>
          <p:cNvSpPr/>
          <p:nvPr/>
        </p:nvSpPr>
        <p:spPr>
          <a:xfrm>
            <a:off x="5829244" y="0"/>
            <a:ext cx="3451282" cy="5135636"/>
          </a:xfrm>
          <a:custGeom>
            <a:avLst/>
            <a:gdLst/>
            <a:ahLst/>
            <a:cxnLst/>
            <a:rect l="l" t="t" r="r" b="b"/>
            <a:pathLst>
              <a:path w="7712361" h="11287113" extrusionOk="0">
                <a:moveTo>
                  <a:pt x="0" y="0"/>
                </a:moveTo>
                <a:lnTo>
                  <a:pt x="7712361" y="0"/>
                </a:lnTo>
                <a:lnTo>
                  <a:pt x="7712361" y="11287113"/>
                </a:lnTo>
                <a:lnTo>
                  <a:pt x="0" y="112871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5608" r="-104536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4"/>
          <p:cNvSpPr/>
          <p:nvPr/>
        </p:nvSpPr>
        <p:spPr>
          <a:xfrm>
            <a:off x="-12787" y="0"/>
            <a:ext cx="5842200" cy="4494000"/>
          </a:xfrm>
          <a:prstGeom prst="rect">
            <a:avLst/>
          </a:prstGeom>
          <a:solidFill>
            <a:srgbClr val="00296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4"/>
          <p:cNvSpPr txBox="1"/>
          <p:nvPr/>
        </p:nvSpPr>
        <p:spPr>
          <a:xfrm>
            <a:off x="192313" y="162662"/>
            <a:ext cx="6381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1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4400">
                <a:solidFill>
                  <a:schemeClr val="lt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Artificial</a:t>
            </a:r>
            <a:r>
              <a:rPr lang="en" sz="4400" b="0" i="0" u="none" strike="noStrike" cap="none">
                <a:solidFill>
                  <a:schemeClr val="lt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 Intelligence: 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4"/>
          <p:cNvSpPr txBox="1"/>
          <p:nvPr/>
        </p:nvSpPr>
        <p:spPr>
          <a:xfrm>
            <a:off x="192313" y="842357"/>
            <a:ext cx="558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Impact of AI on Education for All Learners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4"/>
          <p:cNvSpPr/>
          <p:nvPr/>
        </p:nvSpPr>
        <p:spPr>
          <a:xfrm>
            <a:off x="12874" y="4355531"/>
            <a:ext cx="9142788" cy="761195"/>
          </a:xfrm>
          <a:custGeom>
            <a:avLst/>
            <a:gdLst/>
            <a:ahLst/>
            <a:cxnLst/>
            <a:rect l="l" t="t" r="r" b="b"/>
            <a:pathLst>
              <a:path w="6649300" h="553596" extrusionOk="0">
                <a:moveTo>
                  <a:pt x="0" y="0"/>
                </a:moveTo>
                <a:lnTo>
                  <a:pt x="6649300" y="0"/>
                </a:lnTo>
                <a:lnTo>
                  <a:pt x="6649300" y="553596"/>
                </a:lnTo>
                <a:lnTo>
                  <a:pt x="0" y="553596"/>
                </a:lnTo>
                <a:close/>
              </a:path>
            </a:pathLst>
          </a:custGeom>
          <a:solidFill>
            <a:srgbClr val="00296B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4" name="Google Shape;364;p64"/>
          <p:cNvGrpSpPr/>
          <p:nvPr/>
        </p:nvGrpSpPr>
        <p:grpSpPr>
          <a:xfrm>
            <a:off x="24811" y="4591742"/>
            <a:ext cx="1543020" cy="601113"/>
            <a:chOff x="0" y="-47625"/>
            <a:chExt cx="812800" cy="316625"/>
          </a:xfrm>
        </p:grpSpPr>
        <p:sp>
          <p:nvSpPr>
            <p:cNvPr id="365" name="Google Shape;365;p64"/>
            <p:cNvSpPr/>
            <p:nvPr/>
          </p:nvSpPr>
          <p:spPr>
            <a:xfrm>
              <a:off x="0" y="0"/>
              <a:ext cx="812800" cy="269000"/>
            </a:xfrm>
            <a:custGeom>
              <a:avLst/>
              <a:gdLst/>
              <a:ahLst/>
              <a:cxnLst/>
              <a:rect l="l" t="t" r="r" b="b"/>
              <a:pathLst>
                <a:path w="812800" h="2690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69000"/>
                  </a:lnTo>
                  <a:lnTo>
                    <a:pt x="0" y="269000"/>
                  </a:lnTo>
                  <a:close/>
                </a:path>
              </a:pathLst>
            </a:custGeom>
            <a:solidFill>
              <a:srgbClr val="FFFFFF">
                <a:alpha val="5255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64"/>
            <p:cNvSpPr txBox="1"/>
            <p:nvPr/>
          </p:nvSpPr>
          <p:spPr>
            <a:xfrm>
              <a:off x="0" y="-47625"/>
              <a:ext cx="8127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51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64"/>
          <p:cNvGrpSpPr/>
          <p:nvPr/>
        </p:nvGrpSpPr>
        <p:grpSpPr>
          <a:xfrm>
            <a:off x="-12787" y="4258781"/>
            <a:ext cx="9283649" cy="945507"/>
            <a:chOff x="0" y="-47625"/>
            <a:chExt cx="3754003" cy="560400"/>
          </a:xfrm>
        </p:grpSpPr>
        <p:sp>
          <p:nvSpPr>
            <p:cNvPr id="368" name="Google Shape;368;p64"/>
            <p:cNvSpPr/>
            <p:nvPr/>
          </p:nvSpPr>
          <p:spPr>
            <a:xfrm>
              <a:off x="0" y="0"/>
              <a:ext cx="3754003" cy="512721"/>
            </a:xfrm>
            <a:custGeom>
              <a:avLst/>
              <a:gdLst/>
              <a:ahLst/>
              <a:cxnLst/>
              <a:rect l="l" t="t" r="r" b="b"/>
              <a:pathLst>
                <a:path w="3754003" h="512721" extrusionOk="0">
                  <a:moveTo>
                    <a:pt x="0" y="0"/>
                  </a:moveTo>
                  <a:lnTo>
                    <a:pt x="3754003" y="0"/>
                  </a:lnTo>
                  <a:lnTo>
                    <a:pt x="3754003" y="512721"/>
                  </a:lnTo>
                  <a:lnTo>
                    <a:pt x="0" y="512721"/>
                  </a:lnTo>
                  <a:close/>
                </a:path>
              </a:pathLst>
            </a:custGeom>
            <a:solidFill>
              <a:srgbClr val="B1D68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64"/>
            <p:cNvSpPr txBox="1"/>
            <p:nvPr/>
          </p:nvSpPr>
          <p:spPr>
            <a:xfrm>
              <a:off x="0" y="-47625"/>
              <a:ext cx="37539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51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64"/>
          <p:cNvSpPr txBox="1"/>
          <p:nvPr/>
        </p:nvSpPr>
        <p:spPr>
          <a:xfrm>
            <a:off x="253975" y="1432650"/>
            <a:ext cx="5588700" cy="2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>
                <a:solidFill>
                  <a:srgbClr val="B1D685"/>
                </a:solidFill>
                <a:latin typeface="Antic"/>
                <a:ea typeface="Antic"/>
                <a:cs typeface="Antic"/>
                <a:sym typeface="Antic"/>
              </a:rPr>
              <a:t>Introduction</a:t>
            </a:r>
            <a:endParaRPr sz="1300" b="1">
              <a:solidFill>
                <a:srgbClr val="B1D685"/>
              </a:solidFill>
              <a:latin typeface="Antic"/>
              <a:ea typeface="Antic"/>
              <a:cs typeface="Antic"/>
              <a:sym typeface="Ant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B1D685"/>
                </a:solidFill>
                <a:latin typeface="Antic"/>
                <a:ea typeface="Antic"/>
                <a:cs typeface="Antic"/>
                <a:sym typeface="Antic"/>
              </a:rPr>
              <a:t>Chapter 1: Considering Artificial Intelligence in Higher Education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B1D685"/>
                </a:solidFill>
                <a:latin typeface="Antic"/>
                <a:ea typeface="Antic"/>
                <a:cs typeface="Antic"/>
                <a:sym typeface="Antic"/>
              </a:rPr>
              <a:t>Chapter 2: Teacher Practices and AI Assessment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B1D685"/>
                </a:solidFill>
                <a:latin typeface="Antic"/>
                <a:ea typeface="Antic"/>
                <a:cs typeface="Antic"/>
                <a:sym typeface="Antic"/>
              </a:rPr>
              <a:t>Chapter 3: Using AI in the Classroom: Considerations for Educators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B1D685"/>
                </a:solidFill>
                <a:latin typeface="Antic"/>
                <a:ea typeface="Antic"/>
                <a:cs typeface="Antic"/>
                <a:sym typeface="Antic"/>
              </a:rPr>
              <a:t>Chapter 4: Envisioning AI's Impact on Special Education Research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B1D685"/>
                </a:solidFill>
                <a:latin typeface="Antic"/>
                <a:ea typeface="Antic"/>
                <a:cs typeface="Antic"/>
                <a:sym typeface="Antic"/>
              </a:rPr>
              <a:t>Chapter 5: Enhancing the School-Home Connection: Empowering Parents with AI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B1D685"/>
                </a:solidFill>
                <a:latin typeface="Antic"/>
                <a:ea typeface="Antic"/>
                <a:cs typeface="Antic"/>
                <a:sym typeface="Antic"/>
              </a:rPr>
              <a:t>Chapter 6: Policy and Guidance Considerations for AI in Supporting SWDs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B1D685"/>
                </a:solidFill>
                <a:latin typeface="Antic"/>
                <a:ea typeface="Antic"/>
                <a:cs typeface="Antic"/>
                <a:sym typeface="Antic"/>
              </a:rPr>
              <a:t>Chapter 7: Industry Collaboration for Educators and AI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B1D685"/>
                </a:solidFill>
                <a:latin typeface="Antic"/>
                <a:ea typeface="Antic"/>
                <a:cs typeface="Antic"/>
                <a:sym typeface="Antic"/>
              </a:rPr>
              <a:t>Chapter 8: Ethical Considerations for Educators Leveraging AI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1" name="Google Shape;371;p64"/>
          <p:cNvCxnSpPr/>
          <p:nvPr/>
        </p:nvCxnSpPr>
        <p:spPr>
          <a:xfrm>
            <a:off x="192313" y="1279651"/>
            <a:ext cx="3245400" cy="0"/>
          </a:xfrm>
          <a:prstGeom prst="straightConnector1">
            <a:avLst/>
          </a:prstGeom>
          <a:noFill/>
          <a:ln w="28575" cap="flat" cmpd="sng">
            <a:solidFill>
              <a:srgbClr val="B1D68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2" name="Google Shape;372;p64" descr="Image displays the CIDDL Logo" title="CIDDL Logo"/>
          <p:cNvPicPr preferRelativeResize="0"/>
          <p:nvPr/>
        </p:nvPicPr>
        <p:blipFill rotWithShape="1">
          <a:blip r:embed="rId4">
            <a:alphaModFix/>
          </a:blip>
          <a:srcRect r="23722"/>
          <a:stretch/>
        </p:blipFill>
        <p:spPr>
          <a:xfrm>
            <a:off x="99019" y="4426452"/>
            <a:ext cx="2001000" cy="65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4" descr="QR code for the publication &quot;Arfificial Intelligence: The Impact of AI on Education for All Learners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4544" y="1315838"/>
            <a:ext cx="1427794" cy="142779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4">
            <a:hlinkClick r:id="rId6"/>
          </p:cNvPr>
          <p:cNvSpPr txBox="1"/>
          <p:nvPr/>
        </p:nvSpPr>
        <p:spPr>
          <a:xfrm>
            <a:off x="7438388" y="4503281"/>
            <a:ext cx="1770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296B"/>
                </a:solidFill>
                <a:latin typeface="Play"/>
                <a:ea typeface="Play"/>
                <a:cs typeface="Play"/>
                <a:sym typeface="Play"/>
              </a:rPr>
              <a:t>CIDDL.org</a:t>
            </a:r>
            <a:endParaRPr sz="2600">
              <a:solidFill>
                <a:srgbClr val="00296B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3141680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5" descr="QR code for CIDDL's 2023-2024 Tech Alliance Case Studie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2475" y="3771525"/>
            <a:ext cx="1081675" cy="10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5" descr="Flyer for CIDDL's resources. It has Needs Assessment, Tech Spotlight Newsletter: Humata AI/ LUDIA AI, and Training on AR/ VR/ XR,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7400" y="270725"/>
            <a:ext cx="2718799" cy="3357602"/>
          </a:xfrm>
          <a:prstGeom prst="rect">
            <a:avLst/>
          </a:prstGeom>
          <a:noFill/>
          <a:ln w="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1" name="Google Shape;381;p65" descr="This is a flyer for CIDDL's Tech Alliance. It provides an overview that includes topics such as Participant Selection, why the Tech Alliance, and what CIDDL is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0135" y="270725"/>
            <a:ext cx="3019626" cy="3928325"/>
          </a:xfrm>
          <a:prstGeom prst="rect">
            <a:avLst/>
          </a:prstGeom>
          <a:noFill/>
          <a:ln w="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2" name="Google Shape;382;p65" descr="Flyer for CIDDL 2023 - 2024 Tech Alliance. &quot;Case study: Georgia southern university&quot;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2450" y="270727"/>
            <a:ext cx="2718799" cy="3554951"/>
          </a:xfrm>
          <a:prstGeom prst="rect">
            <a:avLst/>
          </a:prstGeom>
          <a:noFill/>
          <a:ln w="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3" name="Google Shape;383;p65"/>
          <p:cNvSpPr txBox="1">
            <a:spLocks noGrp="1"/>
          </p:cNvSpPr>
          <p:nvPr>
            <p:ph type="title"/>
          </p:nvPr>
        </p:nvSpPr>
        <p:spPr>
          <a:xfrm>
            <a:off x="1890150" y="4617550"/>
            <a:ext cx="54576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7777"/>
              <a:buNone/>
            </a:pPr>
            <a:r>
              <a:rPr lang="en" sz="1800" b="1">
                <a:solidFill>
                  <a:schemeClr val="lt1"/>
                </a:solidFill>
              </a:rPr>
              <a:t>CIDDL Tech Alliance Case Studies and Resources</a:t>
            </a:r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50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6"/>
          <p:cNvSpPr txBox="1">
            <a:spLocks noGrp="1"/>
          </p:cNvSpPr>
          <p:nvPr>
            <p:ph type="body" idx="1"/>
          </p:nvPr>
        </p:nvSpPr>
        <p:spPr>
          <a:xfrm>
            <a:off x="25" y="364200"/>
            <a:ext cx="4399200" cy="3989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</a:rPr>
              <a:t>Strategic AI Use:</a:t>
            </a:r>
            <a:r>
              <a:rPr lang="en" sz="1600">
                <a:solidFill>
                  <a:schemeClr val="dk1"/>
                </a:solidFill>
              </a:rPr>
              <a:t> AI in education requires careful planning to avoid risks and maximize benefits.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</a:rPr>
              <a:t>CIDDL Framework:</a:t>
            </a:r>
            <a:r>
              <a:rPr lang="en" sz="1600">
                <a:solidFill>
                  <a:schemeClr val="dk1"/>
                </a:solidFill>
              </a:rPr>
              <a:t> Provides practical guidance for AI integration in PreK–20 settings.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</a:rPr>
              <a:t>Supports All Learners:</a:t>
            </a:r>
            <a:r>
              <a:rPr lang="en" sz="1600">
                <a:solidFill>
                  <a:schemeClr val="dk1"/>
                </a:solidFill>
              </a:rPr>
              <a:t> Designed to meet the needs of students, including those with disabilities.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</a:rPr>
              <a:t>Future-Focused:</a:t>
            </a:r>
            <a:r>
              <a:rPr lang="en" sz="1600">
                <a:solidFill>
                  <a:schemeClr val="dk1"/>
                </a:solidFill>
              </a:rPr>
              <a:t> Prepares students for postsecondary, career, and lifelong learning.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</a:rPr>
              <a:t>Evolving Resource:</a:t>
            </a:r>
            <a:r>
              <a:rPr lang="en" sz="1600">
                <a:solidFill>
                  <a:schemeClr val="dk1"/>
                </a:solidFill>
              </a:rPr>
              <a:t> Framework will adapt with new technologies and insights.</a:t>
            </a:r>
            <a:endParaRPr sz="1600"/>
          </a:p>
        </p:txBody>
      </p:sp>
      <p:pic>
        <p:nvPicPr>
          <p:cNvPr id="389" name="Google Shape;389;p66" title="Screen Shot 2025-06-04 at 4.54.1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436" y="54375"/>
            <a:ext cx="3572700" cy="44150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0" name="Google Shape;39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6350" y="3523375"/>
            <a:ext cx="946025" cy="946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900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68" descr="Image for the AI office hours" title="AI Office Hour_Social Medi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79" y="741324"/>
            <a:ext cx="4051974" cy="384617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2" name="Google Shape;402;p68" title="CIDDL_Communit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900" y="1356075"/>
            <a:ext cx="4188900" cy="1741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3" name="Google Shape;403;p68" descr="QR code to https://community.ciddl.org/feed"/>
          <p:cNvPicPr preferRelativeResize="0"/>
          <p:nvPr/>
        </p:nvPicPr>
        <p:blipFill rotWithShape="1">
          <a:blip r:embed="rId5">
            <a:alphaModFix/>
          </a:blip>
          <a:srcRect t="1085" b="1076"/>
          <a:stretch/>
        </p:blipFill>
        <p:spPr>
          <a:xfrm>
            <a:off x="7558700" y="3195825"/>
            <a:ext cx="1307625" cy="12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8"/>
          <p:cNvSpPr txBox="1"/>
          <p:nvPr/>
        </p:nvSpPr>
        <p:spPr>
          <a:xfrm>
            <a:off x="0" y="0"/>
            <a:ext cx="722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CIDDL Community and AI Office Hours</a:t>
            </a:r>
            <a:endParaRPr sz="2800" b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92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70"/>
          <p:cNvSpPr txBox="1"/>
          <p:nvPr/>
        </p:nvSpPr>
        <p:spPr>
          <a:xfrm>
            <a:off x="1494700" y="2002700"/>
            <a:ext cx="6818775" cy="2462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</a:rPr>
              <a:t>CEC Collaboration Monthly “AI Quick Takes” (30 minutes)</a:t>
            </a:r>
            <a:endParaRPr sz="2000" b="1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●"/>
            </a:pPr>
            <a:r>
              <a:rPr lang="en" b="1" dirty="0">
                <a:solidFill>
                  <a:schemeClr val="dk1"/>
                </a:solidFill>
                <a:highlight>
                  <a:srgbClr val="FFFFFF"/>
                </a:highlight>
                <a:latin typeface="Heebo"/>
                <a:ea typeface="Heebo"/>
                <a:cs typeface="Heebo"/>
                <a:sym typeface="Heebo"/>
              </a:rPr>
              <a:t>AI 101 for Educators: Implementing AI to Support Student Learning </a:t>
            </a: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  <a:latin typeface="Heebo"/>
                <a:ea typeface="Heebo"/>
                <a:cs typeface="Heebo"/>
                <a:sym typeface="Heebo"/>
              </a:rPr>
              <a:t>(November 20, 2025) 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Heebo"/>
              <a:ea typeface="Heebo"/>
              <a:cs typeface="Heebo"/>
              <a:sym typeface="Heeb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●"/>
            </a:pPr>
            <a:r>
              <a:rPr lang="en" b="1" dirty="0">
                <a:solidFill>
                  <a:schemeClr val="dk1"/>
                </a:solidFill>
                <a:highlight>
                  <a:srgbClr val="FFFFFF"/>
                </a:highlight>
                <a:latin typeface="Heebo"/>
                <a:ea typeface="Heebo"/>
                <a:cs typeface="Heebo"/>
                <a:sym typeface="Heebo"/>
              </a:rPr>
              <a:t>Applying AI Tools in Special Education: Strategies for Implementation and Impact  </a:t>
            </a: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  <a:latin typeface="Heebo"/>
                <a:ea typeface="Heebo"/>
                <a:cs typeface="Heebo"/>
                <a:sym typeface="Heebo"/>
              </a:rPr>
              <a:t>(December 18, 2025)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Heebo"/>
              <a:ea typeface="Heebo"/>
              <a:cs typeface="Heebo"/>
              <a:sym typeface="Heeb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●"/>
            </a:pPr>
            <a:r>
              <a:rPr lang="en" b="1" dirty="0">
                <a:solidFill>
                  <a:schemeClr val="dk1"/>
                </a:solidFill>
                <a:highlight>
                  <a:srgbClr val="FFFFFF"/>
                </a:highlight>
                <a:latin typeface="Heebo"/>
                <a:ea typeface="Heebo"/>
                <a:cs typeface="Heebo"/>
                <a:sym typeface="Heebo"/>
              </a:rPr>
              <a:t>Responsible AI Use in Education: Implementing Safe, Ethical, and Informed Practices </a:t>
            </a: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  <a:latin typeface="Heebo"/>
                <a:ea typeface="Heebo"/>
                <a:cs typeface="Heebo"/>
                <a:sym typeface="Heebo"/>
              </a:rPr>
              <a:t>(February 19, 2026)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Heebo"/>
              <a:ea typeface="Heebo"/>
              <a:cs typeface="Heebo"/>
              <a:sym typeface="Heebo"/>
            </a:endParaRPr>
          </a:p>
          <a:p>
            <a:pPr marL="1524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Heebo"/>
              <a:ea typeface="Heebo"/>
              <a:cs typeface="Heebo"/>
              <a:sym typeface="Heeb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419" name="Google Shape;419;p70" descr="CEC and CIDDL AI Logo Image to the AI Quick Takes Webinar Series. Shows a human hand and robot hand touching. " title="Quick_Takes___Artificial_Intelligenc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17997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0" name="Google Shape;420;p70" descr="QR code to register for the AI quick tak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800" y="2094400"/>
            <a:ext cx="1146900" cy="1146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1" name="Google Shape;421;p70" descr="QR Code to register for the AI Strategy Summi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8525" y="3367850"/>
            <a:ext cx="1146900" cy="1146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2" name="Google Shape;422;p70"/>
          <p:cNvSpPr txBox="1"/>
          <p:nvPr/>
        </p:nvSpPr>
        <p:spPr>
          <a:xfrm>
            <a:off x="2344525" y="4070900"/>
            <a:ext cx="5177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AI Strategy Summit (One Day Online Summit)</a:t>
            </a:r>
            <a:endParaRPr sz="1800" b="1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</a:rPr>
              <a:t>(January 28, 2026)</a:t>
            </a:r>
            <a:endParaRPr sz="1600" b="1" dirty="0">
              <a:solidFill>
                <a:schemeClr val="dk1"/>
              </a:solidFill>
            </a:endParaRPr>
          </a:p>
        </p:txBody>
      </p:sp>
      <p:sp>
        <p:nvSpPr>
          <p:cNvPr id="423" name="Google Shape;423;p70"/>
          <p:cNvSpPr txBox="1"/>
          <p:nvPr/>
        </p:nvSpPr>
        <p:spPr>
          <a:xfrm>
            <a:off x="1889700" y="4548050"/>
            <a:ext cx="684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</a:rPr>
              <a:t>Collaboration with Council for Exceptional Children (CEC)</a:t>
            </a:r>
            <a:endParaRPr sz="1800" b="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20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1"/>
          <p:cNvSpPr txBox="1">
            <a:spLocks noGrp="1"/>
          </p:cNvSpPr>
          <p:nvPr>
            <p:ph type="title"/>
          </p:nvPr>
        </p:nvSpPr>
        <p:spPr>
          <a:xfrm>
            <a:off x="3147550" y="1073950"/>
            <a:ext cx="53583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/>
              <a:t>Questions? </a:t>
            </a:r>
            <a:endParaRPr sz="3500" b="1"/>
          </a:p>
        </p:txBody>
      </p:sp>
      <p:sp>
        <p:nvSpPr>
          <p:cNvPr id="429" name="Google Shape;429;p71"/>
          <p:cNvSpPr txBox="1">
            <a:spLocks noGrp="1"/>
          </p:cNvSpPr>
          <p:nvPr>
            <p:ph type="body" idx="1"/>
          </p:nvPr>
        </p:nvSpPr>
        <p:spPr>
          <a:xfrm>
            <a:off x="3280900" y="2068150"/>
            <a:ext cx="5709000" cy="1580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Ask questions and share your thoughts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Connect with us via email at </a:t>
            </a:r>
            <a:r>
              <a:rPr lang="en" u="sng">
                <a:solidFill>
                  <a:schemeClr val="hlink"/>
                </a:solidFill>
                <a:hlinkClick r:id="rId3"/>
              </a:rPr>
              <a:t>info@CIDDL.org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If interested in learning more about CIDDL or requesting products and services…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30" name="Google Shape;430;p71" descr="develop a photographic representation of teachers discussing the implications of AI in school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1825"/>
            <a:ext cx="2805545" cy="513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7250" y="3427025"/>
            <a:ext cx="1368599" cy="13685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263291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54"/>
          <p:cNvSpPr txBox="1">
            <a:spLocks noGrp="1"/>
          </p:cNvSpPr>
          <p:nvPr>
            <p:ph type="title"/>
          </p:nvPr>
        </p:nvSpPr>
        <p:spPr>
          <a:xfrm>
            <a:off x="628650" y="102294"/>
            <a:ext cx="78867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/>
              <a:t>AI Advocates - 2 Seasons </a:t>
            </a:r>
            <a:br>
              <a:rPr lang="en"/>
            </a:br>
            <a:endParaRPr/>
          </a:p>
        </p:txBody>
      </p:sp>
      <p:pic>
        <p:nvPicPr>
          <p:cNvPr id="1020" name="Google Shape;1020;p1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4825" y="1100250"/>
            <a:ext cx="3830400" cy="37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5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Copyright Dieker, 2025</a:t>
            </a:r>
            <a:endParaRPr/>
          </a:p>
        </p:txBody>
      </p:sp>
      <p:sp>
        <p:nvSpPr>
          <p:cNvPr id="1022" name="Google Shape;1022;p154"/>
          <p:cNvSpPr txBox="1"/>
          <p:nvPr/>
        </p:nvSpPr>
        <p:spPr>
          <a:xfrm>
            <a:off x="4472497" y="2780675"/>
            <a:ext cx="430395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hlinkClick r:id="rId4"/>
              </a:rPr>
              <a:t>https://aiadvocates.buzzsprout.com/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/>
                <a:ea typeface="Arial"/>
                <a:cs typeface="Arial"/>
                <a:sym typeface="Arial"/>
              </a:rPr>
              <a:t>All Podcast in a Table to Use in your Districts</a:t>
            </a:r>
            <a:endParaRPr dirty="0"/>
          </a:p>
        </p:txBody>
      </p:sp>
      <p:sp>
        <p:nvSpPr>
          <p:cNvPr id="1028" name="Google Shape;1028;p15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 dirty="0"/>
              <a:t>AI Advocates: (2 Seasons)</a:t>
            </a:r>
            <a:r>
              <a:rPr lang="en" sz="2400" dirty="0">
                <a:uFill>
                  <a:noFill/>
                </a:uFill>
                <a:hlinkClick r:id="rId3"/>
              </a:rPr>
              <a:t> </a:t>
            </a:r>
            <a:r>
              <a:rPr lang="en" sz="2400" u="sng" dirty="0">
                <a:solidFill>
                  <a:schemeClr val="hlink"/>
                </a:solidFill>
                <a:hlinkClick r:id="rId3"/>
              </a:rPr>
              <a:t>https://docs.google.com/document/d/1Oj4knVJpvQmp7lR9KhP_OOdJ0436U_1zpGl2XAi4gCY/edit?usp=sharing</a:t>
            </a:r>
            <a:endParaRPr sz="24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 dirty="0"/>
              <a:t>Practical Access: (12 Seasons)</a:t>
            </a:r>
            <a:endParaRPr sz="2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400" u="sng" dirty="0">
                <a:solidFill>
                  <a:schemeClr val="hlink"/>
                </a:solidFill>
                <a:hlinkClick r:id="rId4"/>
              </a:rPr>
              <a:t>https://docs.google.com/spreadsheets/d/1bN6kRCzz3tF74dMdfE99uuNQOComWlb0Ww_OWs6jJi4/edit?usp=sharing</a:t>
            </a:r>
            <a:endParaRPr sz="24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ebo ExtraBold"/>
              <a:buNone/>
            </a:pPr>
            <a:r>
              <a:rPr lang="en" sz="5400">
                <a:solidFill>
                  <a:srgbClr val="083C92"/>
                </a:solidFill>
              </a:rPr>
              <a:t>FLITE STEM: COACHING</a:t>
            </a:r>
            <a:endParaRPr sz="5400">
              <a:solidFill>
                <a:srgbClr val="083C92"/>
              </a:solidFill>
            </a:endParaRPr>
          </a:p>
        </p:txBody>
      </p:sp>
      <p:pic>
        <p:nvPicPr>
          <p:cNvPr id="438" name="Google Shape;438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1268016"/>
            <a:ext cx="3145552" cy="300217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81"/>
          <p:cNvSpPr txBox="1"/>
          <p:nvPr/>
        </p:nvSpPr>
        <p:spPr>
          <a:xfrm>
            <a:off x="3846993" y="1402199"/>
            <a:ext cx="459556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partnership between the University of Kansas, the University of Central Florida, and Auburn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University,</a:t>
            </a:r>
            <a:r>
              <a:rPr lang="en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funded by the U.S. Department of Education, Office of Special Education Programs</a:t>
            </a:r>
            <a:br>
              <a:rPr lang="en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H327S230012</a:t>
            </a:r>
            <a:endParaRPr dirty="0"/>
          </a:p>
        </p:txBody>
      </p:sp>
      <p:sp>
        <p:nvSpPr>
          <p:cNvPr id="440" name="Google Shape;440;p81"/>
          <p:cNvSpPr txBox="1"/>
          <p:nvPr/>
        </p:nvSpPr>
        <p:spPr>
          <a:xfrm>
            <a:off x="4260300" y="3095779"/>
            <a:ext cx="45720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Lisa </a:t>
            </a:r>
            <a:r>
              <a:rPr lang="en" sz="1400" b="1" i="0" u="none" strike="noStrike" cap="none" dirty="0" err="1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Dieker</a:t>
            </a:r>
            <a:endParaRPr sz="1400" b="1" i="0" u="none" strike="noStrike" cap="none" dirty="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PI: University of Kansas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Charles Hughes and Olivia Coleman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Co-PI: University of Central Florida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01571-34E4-9F51-DDFE-41A9665A63E4}"/>
              </a:ext>
            </a:extLst>
          </p:cNvPr>
          <p:cNvSpPr txBox="1"/>
          <p:nvPr/>
        </p:nvSpPr>
        <p:spPr>
          <a:xfrm>
            <a:off x="1958802" y="4698475"/>
            <a:ext cx="45874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https://flitestemcoaching.org/</a:t>
            </a: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84"/>
          <p:cNvSpPr txBox="1">
            <a:spLocks noGrp="1"/>
          </p:cNvSpPr>
          <p:nvPr>
            <p:ph type="title"/>
          </p:nvPr>
        </p:nvSpPr>
        <p:spPr>
          <a:xfrm>
            <a:off x="232575" y="456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>
                <a:solidFill>
                  <a:srgbClr val="0B5394"/>
                </a:solidFill>
              </a:rPr>
              <a:t>Project Goals</a:t>
            </a:r>
            <a:endParaRPr sz="3120" b="1">
              <a:solidFill>
                <a:srgbClr val="0B5394"/>
              </a:solidFill>
            </a:endParaRPr>
          </a:p>
        </p:txBody>
      </p:sp>
      <p:sp>
        <p:nvSpPr>
          <p:cNvPr id="467" name="Google Shape;467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Improve the</a:t>
            </a:r>
            <a:r>
              <a:rPr lang="en" sz="2700">
                <a:solidFill>
                  <a:srgbClr val="0B5394"/>
                </a:solidFill>
              </a:rPr>
              <a:t> </a:t>
            </a:r>
            <a:r>
              <a:rPr lang="en" sz="2700" b="1">
                <a:solidFill>
                  <a:srgbClr val="0B5394"/>
                </a:solidFill>
              </a:rPr>
              <a:t>instructional skills of special education teachers</a:t>
            </a:r>
            <a:r>
              <a:rPr lang="en" sz="2700"/>
              <a:t> during STEM content delivery.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Improve the </a:t>
            </a:r>
            <a:r>
              <a:rPr lang="en" sz="2700" b="1">
                <a:solidFill>
                  <a:srgbClr val="0B5394"/>
                </a:solidFill>
              </a:rPr>
              <a:t>use of evidence-based practices in STEM</a:t>
            </a:r>
            <a:r>
              <a:rPr lang="en" sz="2700"/>
              <a:t> instruction.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Improve the </a:t>
            </a:r>
            <a:r>
              <a:rPr lang="en" sz="2700" b="1">
                <a:solidFill>
                  <a:srgbClr val="0B5394"/>
                </a:solidFill>
              </a:rPr>
              <a:t>STEM content knowledge of students with disabilities</a:t>
            </a:r>
            <a:r>
              <a:rPr lang="en" sz="2700" b="1"/>
              <a:t>.</a:t>
            </a:r>
            <a:endParaRPr sz="2700" b="1"/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5" descr="Red box with coaching cycle"/>
          <p:cNvSpPr/>
          <p:nvPr/>
        </p:nvSpPr>
        <p:spPr>
          <a:xfrm>
            <a:off x="480060" y="1818275"/>
            <a:ext cx="2175950" cy="16107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Coaching Cycle</a:t>
            </a:r>
            <a:endParaRPr sz="2800" b="1" i="0" u="none" strike="noStrike" cap="none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3" name="Google Shape;473;p85" descr="plus sign"/>
          <p:cNvSpPr/>
          <p:nvPr/>
        </p:nvSpPr>
        <p:spPr>
          <a:xfrm>
            <a:off x="2941263" y="2210075"/>
            <a:ext cx="381300" cy="381300"/>
          </a:xfrm>
          <a:prstGeom prst="plus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474" name="Google Shape;474;p85" descr="green box with DebriefScape observation dashboard"/>
          <p:cNvSpPr/>
          <p:nvPr/>
        </p:nvSpPr>
        <p:spPr>
          <a:xfrm>
            <a:off x="6462678" y="1818275"/>
            <a:ext cx="2509442" cy="168910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 dirty="0" err="1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DebriefScape</a:t>
            </a:r>
            <a:r>
              <a:rPr lang="en" sz="2400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 Observation Dashboard</a:t>
            </a:r>
            <a:endParaRPr sz="2400" i="0" u="none" strike="noStrike" cap="none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5" name="Google Shape;475;p85" descr="plus sign"/>
          <p:cNvSpPr/>
          <p:nvPr/>
        </p:nvSpPr>
        <p:spPr>
          <a:xfrm>
            <a:off x="5902488" y="2210075"/>
            <a:ext cx="381300" cy="381300"/>
          </a:xfrm>
          <a:prstGeom prst="plus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476" name="Google Shape;476;p85" descr="purple box with teacher resources"/>
          <p:cNvSpPr/>
          <p:nvPr/>
        </p:nvSpPr>
        <p:spPr>
          <a:xfrm>
            <a:off x="3544061" y="1818275"/>
            <a:ext cx="2277377" cy="1689102"/>
          </a:xfrm>
          <a:prstGeom prst="roundRect">
            <a:avLst>
              <a:gd name="adj" fmla="val 16667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Teacher Resources</a:t>
            </a:r>
            <a:endParaRPr sz="2800" b="1" i="0" u="none" strike="noStrike" cap="none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7" name="Google Shape;477;p85"/>
          <p:cNvSpPr txBox="1"/>
          <p:nvPr/>
        </p:nvSpPr>
        <p:spPr>
          <a:xfrm>
            <a:off x="886474" y="3883976"/>
            <a:ext cx="7305025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https://flitestemcoaching.org/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85"/>
          <p:cNvSpPr/>
          <p:nvPr/>
        </p:nvSpPr>
        <p:spPr>
          <a:xfrm>
            <a:off x="0" y="256791"/>
            <a:ext cx="926407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FLITE STEM Coaching Suite </a:t>
            </a:r>
            <a:endParaRPr sz="5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6" descr="Red box with coaching cycle"/>
          <p:cNvSpPr/>
          <p:nvPr/>
        </p:nvSpPr>
        <p:spPr>
          <a:xfrm>
            <a:off x="2838030" y="1227419"/>
            <a:ext cx="3467939" cy="268866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4" name="Google Shape;484;p86"/>
          <p:cNvSpPr txBox="1"/>
          <p:nvPr/>
        </p:nvSpPr>
        <p:spPr>
          <a:xfrm>
            <a:off x="919487" y="4240393"/>
            <a:ext cx="7305025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https://flitestemcoaching.org/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86"/>
          <p:cNvSpPr/>
          <p:nvPr/>
        </p:nvSpPr>
        <p:spPr>
          <a:xfrm>
            <a:off x="0" y="256791"/>
            <a:ext cx="926407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FLITE STEM Coaching Suite </a:t>
            </a:r>
            <a:endParaRPr sz="5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86"/>
          <p:cNvSpPr/>
          <p:nvPr/>
        </p:nvSpPr>
        <p:spPr>
          <a:xfrm>
            <a:off x="2719837" y="1802308"/>
            <a:ext cx="366318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Coaching Cycle</a:t>
            </a:r>
            <a:endParaRPr sz="4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7"/>
          <p:cNvSpPr txBox="1">
            <a:spLocks noGrp="1"/>
          </p:cNvSpPr>
          <p:nvPr>
            <p:ph type="title"/>
          </p:nvPr>
        </p:nvSpPr>
        <p:spPr>
          <a:xfrm>
            <a:off x="311700" y="1925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618"/>
              <a:buFont typeface="Arial"/>
              <a:buNone/>
            </a:pPr>
            <a:r>
              <a:rPr lang="en" sz="3131" b="1">
                <a:solidFill>
                  <a:srgbClr val="0B5394"/>
                </a:solidFill>
              </a:rPr>
              <a:t>Coaching Cycle </a:t>
            </a:r>
            <a:endParaRPr sz="2911">
              <a:solidFill>
                <a:srgbClr val="0B539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</p:txBody>
      </p:sp>
      <p:pic>
        <p:nvPicPr>
          <p:cNvPr id="492" name="Google Shape;49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9625" y="0"/>
            <a:ext cx="5215726" cy="521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8"/>
          <p:cNvSpPr txBox="1">
            <a:spLocks noGrp="1"/>
          </p:cNvSpPr>
          <p:nvPr>
            <p:ph type="title"/>
          </p:nvPr>
        </p:nvSpPr>
        <p:spPr>
          <a:xfrm>
            <a:off x="311700" y="248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b="1">
                <a:solidFill>
                  <a:srgbClr val="0B5394"/>
                </a:solidFill>
              </a:rPr>
              <a:t>Pre-observation Checklists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498" name="Google Shape;498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737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guide the conversation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Emphasis on best practices in Special Ed and STEM</a:t>
            </a:r>
            <a:endParaRPr/>
          </a:p>
        </p:txBody>
      </p:sp>
      <p:pic>
        <p:nvPicPr>
          <p:cNvPr id="499" name="Google Shape;499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9388" y="1017725"/>
            <a:ext cx="1867313" cy="38209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0" name="Google Shape;500;p88"/>
          <p:cNvPicPr preferRelativeResize="0"/>
          <p:nvPr/>
        </p:nvPicPr>
        <p:blipFill rotWithShape="1">
          <a:blip r:embed="rId4">
            <a:alphaModFix/>
          </a:blip>
          <a:srcRect r="3501"/>
          <a:stretch/>
        </p:blipFill>
        <p:spPr>
          <a:xfrm>
            <a:off x="6051175" y="1017725"/>
            <a:ext cx="2064850" cy="38209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</TotalTime>
  <Words>1283</Words>
  <Application>Microsoft Macintosh PowerPoint</Application>
  <PresentationFormat>On-screen Show (16:9)</PresentationFormat>
  <Paragraphs>137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Lato</vt:lpstr>
      <vt:lpstr>Antic</vt:lpstr>
      <vt:lpstr>Roboto</vt:lpstr>
      <vt:lpstr>Play</vt:lpstr>
      <vt:lpstr>Heebo</vt:lpstr>
      <vt:lpstr>Comfortaa Medium</vt:lpstr>
      <vt:lpstr>Aptos Display</vt:lpstr>
      <vt:lpstr>Comfortaa</vt:lpstr>
      <vt:lpstr>Atkinson Hyperlegible</vt:lpstr>
      <vt:lpstr>Calibri</vt:lpstr>
      <vt:lpstr>Heebo ExtraBold</vt:lpstr>
      <vt:lpstr>Times New Roman</vt:lpstr>
      <vt:lpstr>Arial</vt:lpstr>
      <vt:lpstr>Simple Light</vt:lpstr>
      <vt:lpstr>PowerPoint Presentation</vt:lpstr>
      <vt:lpstr>PowerPoint Presentation</vt:lpstr>
      <vt:lpstr>Flexible Learning through Innovation in Teaching &amp; Education</vt:lpstr>
      <vt:lpstr>FLITE STEM: COACHING</vt:lpstr>
      <vt:lpstr>Project Goals</vt:lpstr>
      <vt:lpstr>PowerPoint Presentation</vt:lpstr>
      <vt:lpstr>PowerPoint Presentation</vt:lpstr>
      <vt:lpstr>Coaching Cycle  </vt:lpstr>
      <vt:lpstr>Pre-observation Checklists</vt:lpstr>
      <vt:lpstr>Post-observation Checklists</vt:lpstr>
      <vt:lpstr>PowerPoint Presentation</vt:lpstr>
      <vt:lpstr>PowerPoint Presentation</vt:lpstr>
      <vt:lpstr>Project Formal Partners </vt:lpstr>
      <vt:lpstr>PowerPoint Presentation</vt:lpstr>
      <vt:lpstr>PowerPoint Presentation</vt:lpstr>
      <vt:lpstr>Observation Dashboard: DebriefScape™ </vt:lpstr>
      <vt:lpstr>Logging In: Simple one time only</vt:lpstr>
      <vt:lpstr>Categories and Specific Tags</vt:lpstr>
      <vt:lpstr>PowerPoint Presentation</vt:lpstr>
      <vt:lpstr>Tagging Interface</vt:lpstr>
      <vt:lpstr>PowerPoint Presentation</vt:lpstr>
      <vt:lpstr>Analysis Interface</vt:lpstr>
      <vt:lpstr>Future Extensions</vt:lpstr>
      <vt:lpstr>Center for Innovation, Design, and Digital Learning (CIDDL)  National Center to Improve Faculty Capacity to use Educational Technology in Special Education Personnel and Leadership Preparation Programs</vt:lpstr>
      <vt:lpstr>PowerPoint Presentation</vt:lpstr>
      <vt:lpstr>CIDDL is Focused on… </vt:lpstr>
      <vt:lpstr>PowerPoint Presentation</vt:lpstr>
      <vt:lpstr>Some CIDDL Resources… </vt:lpstr>
      <vt:lpstr>AI State Guidance for K-12 Education</vt:lpstr>
      <vt:lpstr>PowerPoint Presentation</vt:lpstr>
      <vt:lpstr>CIDDL Tech Alliance Case Studies and Resources</vt:lpstr>
      <vt:lpstr>PowerPoint Presentation</vt:lpstr>
      <vt:lpstr>PowerPoint Presentation</vt:lpstr>
      <vt:lpstr>PowerPoint Presentation</vt:lpstr>
      <vt:lpstr>Questions? </vt:lpstr>
      <vt:lpstr>AI Advocates - 2 Seasons  </vt:lpstr>
      <vt:lpstr>All Podcast in a Table to Use in your Districts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Open-Source and AI Tools in STEM and Teacher Education </dc:title>
  <cp:lastModifiedBy>author</cp:lastModifiedBy>
  <cp:revision>8</cp:revision>
  <dcterms:modified xsi:type="dcterms:W3CDTF">2026-01-07T06:22:17Z</dcterms:modified>
</cp:coreProperties>
</file>