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71" r:id="rId5"/>
    <p:sldId id="290" r:id="rId6"/>
    <p:sldId id="294" r:id="rId7"/>
    <p:sldId id="291" r:id="rId8"/>
    <p:sldId id="295" r:id="rId9"/>
    <p:sldId id="292" r:id="rId10"/>
    <p:sldId id="293" r:id="rId1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67" autoAdjust="0"/>
    <p:restoredTop sz="80753" autoAdjust="0"/>
  </p:normalViewPr>
  <p:slideViewPr>
    <p:cSldViewPr snapToGrid="0">
      <p:cViewPr varScale="1">
        <p:scale>
          <a:sx n="97" d="100"/>
          <a:sy n="97" d="100"/>
        </p:scale>
        <p:origin x="104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3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020A12D-FFB8-41DD-AB42-9E7FC110179C}" type="datetimeFigureOut">
              <a:rPr lang="en-US" smtClean="0"/>
              <a:t>10/16/25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1"/>
            <a:ext cx="5608320" cy="3660459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385A9E6-640D-44D7-B78E-7B690D2BDD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8477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3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46568" rIns="93162" bIns="46568" anchor="t" anchorCtr="0">
            <a:noAutofit/>
          </a:bodyPr>
          <a:lstStyle/>
          <a:p>
            <a:pPr marL="0" indent="0">
              <a:buSzPts val="1400"/>
              <a:buNone/>
            </a:pPr>
            <a:endParaRPr dirty="0"/>
          </a:p>
        </p:txBody>
      </p:sp>
      <p:sp>
        <p:nvSpPr>
          <p:cNvPr id="307" name="Google Shape;30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7167693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85A9E6-640D-44D7-B78E-7B690D2BDDE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879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E1660-1FA7-6BC9-D968-05F317E8F9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F0F510-FED7-6FE4-A6B6-A13BC23258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3B7559-636F-EC6D-3448-DFE8887FB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6F8E-FB69-4073-8B9A-1C883D1CABF9}" type="datetimeFigureOut">
              <a:rPr lang="en-US" smtClean="0"/>
              <a:t>10/16/25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70F020-7FCD-ADB6-DE12-F5A0DF2D0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F903B9-BD03-23EB-24F4-2867D2ECB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C99C8-1AC2-4702-ADA5-D10948D0FA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847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89964-1196-2DC7-5C3E-277BDEEEC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9035E2-AF98-9781-CBAD-5B37E793B9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A5501E-C66C-0A93-8553-256898BB0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6F8E-FB69-4073-8B9A-1C883D1CABF9}" type="datetimeFigureOut">
              <a:rPr lang="en-US" smtClean="0"/>
              <a:t>10/16/25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897E39-394C-191F-9EBD-CC7009E61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3CB240-FE96-A683-443F-1834F51A0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C99C8-1AC2-4702-ADA5-D10948D0FA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495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E84658-EB5E-B1A2-B42F-4F43D0DC00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AF20DC-93F9-E8DC-F7F2-5FA2430A05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D8546A-34FF-BEC8-0467-A39B0218D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6F8E-FB69-4073-8B9A-1C883D1CABF9}" type="datetimeFigureOut">
              <a:rPr lang="en-US" smtClean="0"/>
              <a:t>10/16/25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D1599C-CA99-1C22-FDE7-C10A2326E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2F919E-3442-6876-2D27-3C5D1D10D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C99C8-1AC2-4702-ADA5-D10948D0FA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18812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only: white">
  <p:cSld name="Content only: white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0"/>
          <p:cNvSpPr txBox="1">
            <a:spLocks noGrp="1"/>
          </p:cNvSpPr>
          <p:nvPr>
            <p:ph type="ctrTitle"/>
          </p:nvPr>
        </p:nvSpPr>
        <p:spPr>
          <a:xfrm>
            <a:off x="706706" y="1012095"/>
            <a:ext cx="10672521" cy="638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04041"/>
              </a:buClr>
              <a:buSzPts val="3200"/>
              <a:buFont typeface="Arial"/>
              <a:buNone/>
              <a:defRPr sz="3200" b="1" i="0" cap="none">
                <a:solidFill>
                  <a:srgbClr val="40404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0"/>
          <p:cNvSpPr/>
          <p:nvPr/>
        </p:nvSpPr>
        <p:spPr>
          <a:xfrm>
            <a:off x="0" y="1073422"/>
            <a:ext cx="110219" cy="516263"/>
          </a:xfrm>
          <a:prstGeom prst="rect">
            <a:avLst/>
          </a:prstGeom>
          <a:solidFill>
            <a:srgbClr val="99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2;p40"/>
          <p:cNvSpPr txBox="1">
            <a:spLocks noGrp="1"/>
          </p:cNvSpPr>
          <p:nvPr>
            <p:ph type="body" idx="1"/>
          </p:nvPr>
        </p:nvSpPr>
        <p:spPr>
          <a:xfrm>
            <a:off x="6920944" y="237255"/>
            <a:ext cx="4933949" cy="336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178" lvl="0" indent="-228589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 b="0" i="0">
                <a:solidFill>
                  <a:srgbClr val="A6A6A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354" lvl="1" indent="-342882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532" lvl="2" indent="-342882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09" lvl="3" indent="-342882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5886" lvl="4" indent="-342882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062" lvl="5" indent="-342882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40" lvl="6" indent="-342882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18" lvl="7" indent="-342882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594" lvl="8" indent="-342882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0"/>
          <p:cNvSpPr txBox="1"/>
          <p:nvPr/>
        </p:nvSpPr>
        <p:spPr>
          <a:xfrm>
            <a:off x="4741336" y="4721412"/>
            <a:ext cx="246221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40"/>
          <p:cNvSpPr txBox="1">
            <a:spLocks noGrp="1"/>
          </p:cNvSpPr>
          <p:nvPr>
            <p:ph type="body" idx="2"/>
          </p:nvPr>
        </p:nvSpPr>
        <p:spPr>
          <a:xfrm>
            <a:off x="691765" y="1976198"/>
            <a:ext cx="10687459" cy="41198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78" marR="0" lvl="0" indent="-34288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800"/>
              <a:buFont typeface="Arial"/>
              <a:buAutoNum type="arabicPeriod"/>
              <a:defRPr sz="1800">
                <a:solidFill>
                  <a:srgbClr val="40404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354" lvl="1" indent="-330184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404041"/>
              </a:buClr>
              <a:buSzPts val="1600"/>
              <a:buChar char="–"/>
              <a:defRPr sz="1600">
                <a:solidFill>
                  <a:srgbClr val="40404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532" lvl="2" indent="-330184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404041"/>
              </a:buClr>
              <a:buSzPts val="1600"/>
              <a:buChar char="•"/>
              <a:defRPr sz="1600">
                <a:solidFill>
                  <a:srgbClr val="40404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709" lvl="3" indent="-330184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404041"/>
              </a:buClr>
              <a:buSzPts val="1600"/>
              <a:buChar char="–"/>
              <a:defRPr sz="1600">
                <a:solidFill>
                  <a:srgbClr val="40404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5886" lvl="4" indent="-330184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404041"/>
              </a:buClr>
              <a:buSzPts val="1600"/>
              <a:buChar char="»"/>
              <a:defRPr sz="1600">
                <a:solidFill>
                  <a:srgbClr val="40404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062" lvl="5" indent="-342882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40" lvl="6" indent="-342882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18" lvl="7" indent="-342882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594" lvl="8" indent="-342882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grpSp>
        <p:nvGrpSpPr>
          <p:cNvPr id="35" name="Google Shape;35;p40"/>
          <p:cNvGrpSpPr/>
          <p:nvPr/>
        </p:nvGrpSpPr>
        <p:grpSpPr>
          <a:xfrm>
            <a:off x="-41049" y="6336176"/>
            <a:ext cx="12304889" cy="528963"/>
            <a:chOff x="-30788" y="4661517"/>
            <a:chExt cx="9228667" cy="528963"/>
          </a:xfrm>
        </p:grpSpPr>
        <p:sp>
          <p:nvSpPr>
            <p:cNvPr id="36" name="Google Shape;36;p40"/>
            <p:cNvSpPr/>
            <p:nvPr/>
          </p:nvSpPr>
          <p:spPr>
            <a:xfrm>
              <a:off x="-30788" y="4734807"/>
              <a:ext cx="9228667" cy="455673"/>
            </a:xfrm>
            <a:prstGeom prst="rect">
              <a:avLst/>
            </a:prstGeom>
            <a:solidFill>
              <a:srgbClr val="69030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37;p40"/>
            <p:cNvSpPr/>
            <p:nvPr/>
          </p:nvSpPr>
          <p:spPr>
            <a:xfrm>
              <a:off x="635303" y="4661517"/>
              <a:ext cx="387197" cy="528963"/>
            </a:xfrm>
            <a:prstGeom prst="rect">
              <a:avLst/>
            </a:prstGeom>
            <a:solidFill>
              <a:srgbClr val="99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38" name="Google Shape;38;p40" descr="tab-rgb.eps"/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699798" y="4726863"/>
              <a:ext cx="258207" cy="3277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9" name="Google Shape;39;p40"/>
            <p:cNvSpPr txBox="1"/>
            <p:nvPr/>
          </p:nvSpPr>
          <p:spPr>
            <a:xfrm>
              <a:off x="1030972" y="4823757"/>
              <a:ext cx="3613600" cy="2307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en-US" sz="900" b="0" i="0" u="none" strike="noStrike" cap="none" dirty="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CENTER ON EDUCATION AND LIFELONG LEARNING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57148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8DFD1-0C3E-372D-67F2-ED34F0056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5E1AAC-DFE7-F70D-6363-1D705F3F7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3345C6-1D25-2D5F-CDCC-C4A5BC8F2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6F8E-FB69-4073-8B9A-1C883D1CABF9}" type="datetimeFigureOut">
              <a:rPr lang="en-US" smtClean="0"/>
              <a:t>10/16/25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2F9161-FB8B-8BF4-07CA-CD938F3DC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409E55-7C74-AE08-F078-49A187EFD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C99C8-1AC2-4702-ADA5-D10948D0FA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913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2D9912-3DF8-F6DD-5AB4-315020C13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39FCB4-D5E5-B0F8-2D57-0A8E89B234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0BFD00-D693-DAE0-0022-2F842590A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6F8E-FB69-4073-8B9A-1C883D1CABF9}" type="datetimeFigureOut">
              <a:rPr lang="en-US" smtClean="0"/>
              <a:t>10/16/25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7E16EF-89CA-0852-E22E-CA2BE43FE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8A5A77-5C56-559C-378F-C6C781A51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C99C8-1AC2-4702-ADA5-D10948D0FA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053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1D7A3-8CB2-9542-7A93-54BDF1AB6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D29E3D-88DC-F9A4-3562-ACF1409DE1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BDC730-B867-425B-162C-0E5C47125B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87513E-CDB1-68C7-E3BC-12399216B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6F8E-FB69-4073-8B9A-1C883D1CABF9}" type="datetimeFigureOut">
              <a:rPr lang="en-US" smtClean="0"/>
              <a:t>10/16/25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64A3E5-815D-A1C1-0160-08BDF94F9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A2422A-7800-F082-29CE-B2FF21A41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C99C8-1AC2-4702-ADA5-D10948D0FA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315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47DE1-659A-AF40-A69A-FBE4B9BBD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4C535F-155C-F53C-61E3-1DFA097237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8AA2A1-B2AE-F49F-47C3-406C1B9D36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03DBD2-FC49-B80E-6EF2-016FFDCDE9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075223-FCD6-43EB-D454-8AAF1BA2DC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7331A6-C96B-9CE0-A1E7-FD0A1A366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6F8E-FB69-4073-8B9A-1C883D1CABF9}" type="datetimeFigureOut">
              <a:rPr lang="en-US" smtClean="0"/>
              <a:t>10/16/25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C2DD83-D3F6-9F2E-623C-0722F58D8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246E51-0FCA-8D29-F3DB-64D5AD100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C99C8-1AC2-4702-ADA5-D10948D0FA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905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1CFF2-32F1-CDC3-5D9B-E3EA4C038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3C3F25-9948-EDB6-7213-084E90524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6F8E-FB69-4073-8B9A-1C883D1CABF9}" type="datetimeFigureOut">
              <a:rPr lang="en-US" smtClean="0"/>
              <a:t>10/16/25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6F3DFF-4D11-9977-A718-DA7071746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647772-D61E-0D29-B9E6-0E6E0E69A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C99C8-1AC2-4702-ADA5-D10948D0FA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638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3E9631-05FA-ACBB-55EE-AAE6D3D22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6F8E-FB69-4073-8B9A-1C883D1CABF9}" type="datetimeFigureOut">
              <a:rPr lang="en-US" smtClean="0"/>
              <a:t>10/16/25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238F43-236F-0440-9FB3-D906CCA89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060A9C-5768-11B7-6D01-B0CB19AE9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C99C8-1AC2-4702-ADA5-D10948D0FA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148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5765A-058D-F637-EDB8-4B25BCCAF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A67C0C-1BCD-DE29-B4C5-07CFF49DD4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29975E-30DC-D3D5-117C-9C2A46DA0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0B0576-CE51-AD41-BE16-9606EDAE8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6F8E-FB69-4073-8B9A-1C883D1CABF9}" type="datetimeFigureOut">
              <a:rPr lang="en-US" smtClean="0"/>
              <a:t>10/16/25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7997C8-AB3A-4E31-FE8E-893C9069E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4CF030-E9E6-696D-40E2-42EB6102D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C99C8-1AC2-4702-ADA5-D10948D0FA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345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5D3FC-3BC4-A954-5052-074655A98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C55163-65FD-65ED-F38E-419D1BFA1E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110534-729D-99C5-3167-64B6D358D8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0F5FB2-B5D8-9F93-032C-EBF7C9609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6F8E-FB69-4073-8B9A-1C883D1CABF9}" type="datetimeFigureOut">
              <a:rPr lang="en-US" smtClean="0"/>
              <a:t>10/16/25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1D90E7-A26E-2C08-9FC2-F50AE7824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48B892-0837-8D58-E319-6F081B011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C99C8-1AC2-4702-ADA5-D10948D0FA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666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B34230-7818-0F42-4506-298CD6C89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5D965-2984-E5DE-97FA-362206F56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8620D7-499B-4DAD-64E9-ACA3A254A2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E26F8E-FB69-4073-8B9A-1C883D1CABF9}" type="datetimeFigureOut">
              <a:rPr lang="en-US" smtClean="0"/>
              <a:t>10/16/25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D32749-3A2F-B4DC-DF49-9CF92BF02E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31E53E-DA1B-5BB0-E7AF-AE5F82B920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C99C8-1AC2-4702-ADA5-D10948D0FA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761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mxtsch.pages.wm.edu/research-tools/" TargetMode="External"/><Relationship Id="rId2" Type="http://schemas.openxmlformats.org/officeDocument/2006/relationships/hyperlink" Target="https://implementation.fpg.unc.edu/resource/district-capacity-assessment-dca/" TargetMode="Externa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s://www.pbis.org/" TargetMode="External"/><Relationship Id="rId4" Type="http://schemas.openxmlformats.org/officeDocument/2006/relationships/hyperlink" Target="https://sisep.fpg.unc.edu/resources-tool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3"/>
          <p:cNvSpPr txBox="1">
            <a:spLocks noGrp="1"/>
          </p:cNvSpPr>
          <p:nvPr>
            <p:ph type="ctrTitle"/>
          </p:nvPr>
        </p:nvSpPr>
        <p:spPr>
          <a:xfrm>
            <a:off x="1989085" y="696922"/>
            <a:ext cx="8213829" cy="63890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 algn="ctr"/>
            <a:r>
              <a:rPr lang="en-US" sz="5400" b="0" dirty="0">
                <a:solidFill>
                  <a:schemeClr val="tx1"/>
                </a:solidFill>
              </a:rPr>
              <a:t>Lessons Learned: 15 Years of SPDG funding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2E9019-DC93-A281-CD27-02E42956FF72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255494" y="1723549"/>
            <a:ext cx="11433013" cy="4437529"/>
          </a:xfrm>
        </p:spPr>
        <p:txBody>
          <a:bodyPr>
            <a:noAutofit/>
          </a:bodyPr>
          <a:lstStyle/>
          <a:p>
            <a:pPr marL="114294" indent="0" algn="ctr">
              <a:spcBef>
                <a:spcPts val="1000"/>
              </a:spcBef>
              <a:buNone/>
            </a:pPr>
            <a:endParaRPr lang="en-US" sz="3600" dirty="0"/>
          </a:p>
          <a:p>
            <a:pPr marL="114294" indent="0" algn="ctr">
              <a:spcBef>
                <a:spcPts val="1000"/>
              </a:spcBef>
              <a:buNone/>
            </a:pPr>
            <a:r>
              <a:rPr lang="en-US" sz="3600" i="1" dirty="0"/>
              <a:t>Sandi Cole, Ed.D.</a:t>
            </a:r>
          </a:p>
          <a:p>
            <a:pPr marL="114294" indent="0" algn="ctr">
              <a:spcBef>
                <a:spcPts val="1000"/>
              </a:spcBef>
              <a:buNone/>
            </a:pPr>
            <a:r>
              <a:rPr lang="en-US" sz="3600" i="1" dirty="0"/>
              <a:t>Director, Special Education Leadership Program</a:t>
            </a:r>
          </a:p>
          <a:p>
            <a:pPr marL="114294" indent="0" algn="ctr">
              <a:spcBef>
                <a:spcPts val="1000"/>
              </a:spcBef>
              <a:buNone/>
            </a:pPr>
            <a:r>
              <a:rPr lang="en-US" sz="3600" i="1" dirty="0"/>
              <a:t>Retired Director, Center on Education and Lifelong Learning</a:t>
            </a:r>
          </a:p>
          <a:p>
            <a:pPr marL="114294" indent="0" algn="ctr">
              <a:spcBef>
                <a:spcPts val="1000"/>
              </a:spcBef>
              <a:buNone/>
            </a:pPr>
            <a:r>
              <a:rPr lang="en-US" sz="3600" i="1" dirty="0"/>
              <a:t>Indiana University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76960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091"/>
    </mc:Choice>
    <mc:Fallback xmlns="">
      <p:transition spd="slow" advTm="2409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FEA15B-85A7-C89C-B1B7-6643E86994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6703" y="442547"/>
            <a:ext cx="10672521" cy="638906"/>
          </a:xfrm>
        </p:spPr>
        <p:txBody>
          <a:bodyPr/>
          <a:lstStyle/>
          <a:p>
            <a:r>
              <a:rPr lang="en-US" b="0" dirty="0"/>
              <a:t>Implementation Science: An umbrella for all initiatives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4EF83A-373B-21F9-843F-1E436840D5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D64134-0FDE-0513-1551-BA7AE4E83AA3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530087" y="1286745"/>
            <a:ext cx="10849137" cy="4809255"/>
          </a:xfrm>
        </p:spPr>
        <p:txBody>
          <a:bodyPr>
            <a:normAutofit/>
          </a:bodyPr>
          <a:lstStyle/>
          <a:p>
            <a:r>
              <a:rPr lang="en-US" sz="2400" dirty="0"/>
              <a:t>Process Data is as important as outcome data</a:t>
            </a:r>
          </a:p>
          <a:p>
            <a:r>
              <a:rPr lang="en-US" sz="2400" dirty="0"/>
              <a:t>Team structures allow a framework for the PDSA cycle and allow for a review of data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Changing existing team structures can prove challenging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Building Implementation Teams are critical</a:t>
            </a:r>
          </a:p>
          <a:p>
            <a:r>
              <a:rPr lang="en-US" sz="2400" dirty="0"/>
              <a:t>Formal data collection plans are important</a:t>
            </a:r>
          </a:p>
          <a:p>
            <a:r>
              <a:rPr lang="en-US" sz="2400" dirty="0"/>
              <a:t>Successful implementation requires a fluency with the terms and language of Implementation Science</a:t>
            </a:r>
          </a:p>
          <a:p>
            <a:r>
              <a:rPr lang="en-US" sz="2400" dirty="0"/>
              <a:t>Using valid implementation tools is important</a:t>
            </a:r>
          </a:p>
          <a:p>
            <a:r>
              <a:rPr lang="en-US" sz="2400" dirty="0"/>
              <a:t>A clear communication plan should be in place</a:t>
            </a:r>
          </a:p>
          <a:p>
            <a:r>
              <a:rPr lang="en-US" sz="2400" dirty="0"/>
              <a:t>Be aware of the enabling context of districts</a:t>
            </a:r>
          </a:p>
          <a:p>
            <a:r>
              <a:rPr lang="en-US" sz="2400" dirty="0"/>
              <a:t>Balance fidelity of implementation with district autonomy</a:t>
            </a:r>
          </a:p>
          <a:p>
            <a:r>
              <a:rPr lang="en-US" sz="2400" dirty="0"/>
              <a:t>Coaching should be frequent and build on skills from training sessions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0235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D5FFC-2509-EA27-399E-40FB1D697A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Lets Chat!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67BF38-0CB8-F912-3A7F-788EFDB96B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8ED1FE-758E-B09B-5F33-FA4A8D103AE9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pPr marL="114296" indent="0">
              <a:buNone/>
            </a:pPr>
            <a:r>
              <a:rPr lang="en-US" sz="3600" dirty="0"/>
              <a:t>Let me know in the chat if your project is using Implementation Science as a Framework.  If you are using it, what do you see as the benefits?</a:t>
            </a:r>
          </a:p>
        </p:txBody>
      </p:sp>
    </p:spTree>
    <p:extLst>
      <p:ext uri="{BB962C8B-B14F-4D97-AF65-F5344CB8AC3E}">
        <p14:creationId xmlns:p14="http://schemas.microsoft.com/office/powerpoint/2010/main" val="3389131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0C9F3-A1A2-79DF-8428-0B86EACD4D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1765" y="442547"/>
            <a:ext cx="10672521" cy="638906"/>
          </a:xfrm>
        </p:spPr>
        <p:txBody>
          <a:bodyPr/>
          <a:lstStyle/>
          <a:p>
            <a:r>
              <a:rPr lang="en-US" dirty="0"/>
              <a:t>Sustainability is the Focus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B500B0-2080-AB4C-735E-BDA2E98070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B1B5C3-CE98-DF62-5B3E-11AF88080F5C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676827" y="1369099"/>
            <a:ext cx="10687459" cy="4647388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Districts should have implementation coaches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Should be dedicated full time coaches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Should be contractually provided a stipend for their work </a:t>
            </a:r>
          </a:p>
          <a:p>
            <a:r>
              <a:rPr lang="en-US" sz="2400" dirty="0"/>
              <a:t>Pay attention to competing district priorities</a:t>
            </a:r>
          </a:p>
          <a:p>
            <a:r>
              <a:rPr lang="en-US" sz="2400" dirty="0"/>
              <a:t>Ensure resources for implementation is in place</a:t>
            </a:r>
          </a:p>
          <a:p>
            <a:r>
              <a:rPr lang="en-US" sz="2400" dirty="0"/>
              <a:t>Consistent engagement from the Superintendent is critical</a:t>
            </a:r>
          </a:p>
          <a:p>
            <a:r>
              <a:rPr lang="en-US" sz="2400" dirty="0"/>
              <a:t>Successful schools have principals that lead the process</a:t>
            </a:r>
          </a:p>
          <a:p>
            <a:r>
              <a:rPr lang="en-US" sz="2400" dirty="0"/>
              <a:t>If possible, align with state initiatives and build a state implementation team</a:t>
            </a:r>
          </a:p>
          <a:p>
            <a:r>
              <a:rPr lang="en-US" sz="2400" dirty="0"/>
              <a:t>Culminating events (conferences) should take place the year prior to the end of the grant</a:t>
            </a:r>
          </a:p>
          <a:p>
            <a:r>
              <a:rPr lang="en-US" sz="2400" dirty="0"/>
              <a:t>Do not rely on a single individual to carry the initiative; Implementation Science framework builds capacity across roles and responsibilities</a:t>
            </a:r>
          </a:p>
          <a:p>
            <a:endParaRPr lang="en-US" sz="24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167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FD8CA-1FFA-FCEE-A6E5-E93212075F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Lets Chat!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5909F1-F791-9B16-1642-D4F7AD10D8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5B2006-B1AD-B453-CA79-5FB293DCDCD1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pPr marL="114296" indent="0">
              <a:buNone/>
            </a:pPr>
            <a:r>
              <a:rPr lang="en-US" sz="4000" dirty="0"/>
              <a:t>In the chat, let me know what has helped with sustainability in your projects?</a:t>
            </a:r>
          </a:p>
        </p:txBody>
      </p:sp>
    </p:spTree>
    <p:extLst>
      <p:ext uri="{BB962C8B-B14F-4D97-AF65-F5344CB8AC3E}">
        <p14:creationId xmlns:p14="http://schemas.microsoft.com/office/powerpoint/2010/main" val="10001514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D7DF9-553F-E31A-50F1-8B2EF49AD80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Other fun facts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C7091F-9DC5-8BC6-B704-C7B1FF9D79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958A51-CEDB-674C-CB0B-ACB1E095C2DA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sz="2400" dirty="0"/>
              <a:t>Awarding a sub-contract from the state to an IHE has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Diminished the need to realign DOE staff and/or hire new staff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Brought a different level of trust with districts</a:t>
            </a:r>
          </a:p>
          <a:p>
            <a:r>
              <a:rPr lang="en-US" sz="2400" dirty="0"/>
              <a:t>A supportive, involved State Director has been helpful</a:t>
            </a:r>
          </a:p>
          <a:p>
            <a:r>
              <a:rPr lang="en-US" sz="2400" dirty="0"/>
              <a:t>Ensure that project staff have clear and defined roles</a:t>
            </a:r>
          </a:p>
          <a:p>
            <a:r>
              <a:rPr lang="en-US" sz="2400" dirty="0"/>
              <a:t>Play and Celebrate</a:t>
            </a:r>
          </a:p>
          <a:p>
            <a:endParaRPr lang="en-US" sz="24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105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98FB4-A7E0-26F6-8C37-2624A4BA82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Data Collection tools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71A128-DE2B-8199-0014-9D035436F5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6C8807-F693-A966-D163-84399407CCAE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dirty="0"/>
              <a:t>District Capacity Assessment-from SISEP</a:t>
            </a:r>
          </a:p>
          <a:p>
            <a:pPr marL="114296" indent="0">
              <a:buNone/>
            </a:pPr>
            <a:r>
              <a:rPr lang="en-US" dirty="0">
                <a:hlinkClick r:id="rId2"/>
              </a:rPr>
              <a:t>https://implementation.fpg.unc.edu/resource/district-capacity-assessment-dca/</a:t>
            </a:r>
            <a:endParaRPr lang="en-US" dirty="0"/>
          </a:p>
          <a:p>
            <a:pPr marL="114296" indent="0">
              <a:buNone/>
            </a:pPr>
            <a:endParaRPr lang="en-US" dirty="0"/>
          </a:p>
          <a:p>
            <a:pPr marL="114296" indent="0">
              <a:buNone/>
            </a:pPr>
            <a:r>
              <a:rPr lang="en-US" dirty="0"/>
              <a:t>2. Teacher and Principal Efficacy Scales</a:t>
            </a:r>
          </a:p>
          <a:p>
            <a:pPr marL="114296" indent="0">
              <a:buNone/>
            </a:pPr>
            <a:r>
              <a:rPr lang="en-US" dirty="0">
                <a:hlinkClick r:id="rId3"/>
              </a:rPr>
              <a:t>https://mxtsch.pages.wm.edu/research-tools/</a:t>
            </a:r>
            <a:endParaRPr lang="en-US" dirty="0"/>
          </a:p>
          <a:p>
            <a:pPr marL="114296" indent="0">
              <a:buNone/>
            </a:pPr>
            <a:endParaRPr lang="en-US" dirty="0"/>
          </a:p>
          <a:p>
            <a:pPr marL="114296" indent="0">
              <a:buNone/>
            </a:pPr>
            <a:r>
              <a:rPr lang="en-US" dirty="0"/>
              <a:t>3. Implementation Stages Assessment-SISEP (and other SISEP resources)</a:t>
            </a:r>
          </a:p>
          <a:p>
            <a:pPr marL="114296" indent="0">
              <a:buNone/>
            </a:pPr>
            <a:r>
              <a:rPr lang="en-US" dirty="0">
                <a:hlinkClick r:id="rId4"/>
              </a:rPr>
              <a:t>https://sisep.fpg.unc.edu/resources-tools/</a:t>
            </a:r>
            <a:endParaRPr lang="en-US" dirty="0"/>
          </a:p>
          <a:p>
            <a:pPr marL="114296" indent="0">
              <a:buNone/>
            </a:pPr>
            <a:endParaRPr lang="en-US" dirty="0"/>
          </a:p>
          <a:p>
            <a:pPr marL="114296" indent="0">
              <a:buNone/>
            </a:pPr>
            <a:r>
              <a:rPr lang="en-US" dirty="0"/>
              <a:t>4. PBIS Tiered Fidelity Assessment</a:t>
            </a:r>
          </a:p>
          <a:p>
            <a:pPr marL="114296" indent="0">
              <a:buNone/>
            </a:pPr>
            <a:r>
              <a:rPr lang="en-US" dirty="0">
                <a:hlinkClick r:id="rId5"/>
              </a:rPr>
              <a:t>https://www.pbis.org</a:t>
            </a:r>
            <a:endParaRPr lang="en-US" dirty="0"/>
          </a:p>
          <a:p>
            <a:pPr marL="114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23877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8|4.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28E09692EA744CBD3678DFA496444F" ma:contentTypeVersion="19" ma:contentTypeDescription="Create a new document." ma:contentTypeScope="" ma:versionID="1a2023d43b73b5f2a4f2ed19297cecd4">
  <xsd:schema xmlns:xsd="http://www.w3.org/2001/XMLSchema" xmlns:xs="http://www.w3.org/2001/XMLSchema" xmlns:p="http://schemas.microsoft.com/office/2006/metadata/properties" xmlns:ns2="1de92b1a-8f34-4fed-bbf0-43cc73563aa8" xmlns:ns3="458c4137-f7d7-4ee9-bded-dfb542c9e3e6" targetNamespace="http://schemas.microsoft.com/office/2006/metadata/properties" ma:root="true" ma:fieldsID="471eec552d6ea86af8eb69c6d4208f1f" ns2:_="" ns3:_="">
    <xsd:import namespace="1de92b1a-8f34-4fed-bbf0-43cc73563aa8"/>
    <xsd:import namespace="458c4137-f7d7-4ee9-bded-dfb542c9e3e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e92b1a-8f34-4fed-bbf0-43cc73563a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0eec0a79-46cb-4568-9b1b-2d720bd3207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8c4137-f7d7-4ee9-bded-dfb542c9e3e6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8ec66385-b721-4be9-a090-b3b0e4c7853b}" ma:internalName="TaxCatchAll" ma:showField="CatchAllData" ma:web="458c4137-f7d7-4ee9-bded-dfb542c9e3e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de92b1a-8f34-4fed-bbf0-43cc73563aa8">
      <Terms xmlns="http://schemas.microsoft.com/office/infopath/2007/PartnerControls"/>
    </lcf76f155ced4ddcb4097134ff3c332f>
    <TaxCatchAll xmlns="458c4137-f7d7-4ee9-bded-dfb542c9e3e6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0D2BBB8-FED8-4C2D-A414-B5FE4FD3DDE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de92b1a-8f34-4fed-bbf0-43cc73563aa8"/>
    <ds:schemaRef ds:uri="458c4137-f7d7-4ee9-bded-dfb542c9e3e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D60494C-EDE2-41E9-8BCA-747CA0B7B53E}">
  <ds:schemaRefs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2006/metadata/properties"/>
    <ds:schemaRef ds:uri="1de92b1a-8f34-4fed-bbf0-43cc73563aa8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458c4137-f7d7-4ee9-bded-dfb542c9e3e6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7C4E23A-754F-4929-87ED-45FE8A8009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9841</TotalTime>
  <Words>423</Words>
  <Application>Microsoft Macintosh PowerPoint</Application>
  <PresentationFormat>Widescreen</PresentationFormat>
  <Paragraphs>57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Lessons Learned: 15 Years of SPDG funding</vt:lpstr>
      <vt:lpstr>Implementation Science: An umbrella for all initiatives</vt:lpstr>
      <vt:lpstr>Lets Chat!</vt:lpstr>
      <vt:lpstr>Sustainability is the Focus</vt:lpstr>
      <vt:lpstr>Lets Chat!</vt:lpstr>
      <vt:lpstr>Other fun facts</vt:lpstr>
      <vt:lpstr>Data Collection tools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Engagement Principle in Math</dc:title>
  <dc:creator>Fischman, Lucy Elizabeth</dc:creator>
  <cp:lastModifiedBy>Cole, Cassandra M.</cp:lastModifiedBy>
  <cp:revision>14</cp:revision>
  <cp:lastPrinted>2025-06-06T15:23:09Z</cp:lastPrinted>
  <dcterms:created xsi:type="dcterms:W3CDTF">2024-03-18T17:54:01Z</dcterms:created>
  <dcterms:modified xsi:type="dcterms:W3CDTF">2025-10-16T14:37:00Z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0x010100CD28E09692EA744CBD3678DFA496444F</vt:lpwstr>
  </property>
  <property fmtid="{D5CDD505-2E9C-101B-9397-08002B2CF9AE}" pid="3" name="MediaServiceImageTags">
    <vt:lpwstr/>
  </property>
</Properties>
</file>