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276" r:id="rId3"/>
    <p:sldId id="278" r:id="rId4"/>
    <p:sldId id="1106" r:id="rId5"/>
    <p:sldId id="277" r:id="rId6"/>
    <p:sldId id="1107" r:id="rId7"/>
    <p:sldId id="1105" r:id="rId8"/>
    <p:sldId id="258" r:id="rId9"/>
    <p:sldId id="279" r:id="rId10"/>
    <p:sldId id="280" r:id="rId11"/>
    <p:sldId id="1109" r:id="rId12"/>
    <p:sldId id="1110" r:id="rId13"/>
    <p:sldId id="1112" r:id="rId14"/>
    <p:sldId id="1111" r:id="rId15"/>
    <p:sldId id="1113" r:id="rId16"/>
    <p:sldId id="268" r:id="rId17"/>
    <p:sldId id="362" r:id="rId18"/>
    <p:sldId id="270" r:id="rId19"/>
    <p:sldId id="260" r:id="rId20"/>
    <p:sldId id="261" r:id="rId21"/>
    <p:sldId id="1115" r:id="rId22"/>
    <p:sldId id="265" r:id="rId23"/>
    <p:sldId id="330" r:id="rId24"/>
    <p:sldId id="272" r:id="rId25"/>
    <p:sldId id="285" r:id="rId26"/>
    <p:sldId id="275" r:id="rId27"/>
    <p:sldId id="352" r:id="rId28"/>
    <p:sldId id="1104" r:id="rId29"/>
    <p:sldId id="286" r:id="rId30"/>
    <p:sldId id="287" r:id="rId31"/>
    <p:sldId id="284" r:id="rId32"/>
    <p:sldId id="273" r:id="rId33"/>
    <p:sldId id="262" r:id="rId34"/>
    <p:sldId id="263" r:id="rId35"/>
    <p:sldId id="266" r:id="rId36"/>
    <p:sldId id="282" r:id="rId37"/>
    <p:sldId id="281" r:id="rId38"/>
    <p:sldId id="288" r:id="rId39"/>
    <p:sldId id="267" r:id="rId40"/>
    <p:sldId id="289" r:id="rId41"/>
    <p:sldId id="274" r:id="rId42"/>
    <p:sldId id="346" r:id="rId43"/>
    <p:sldId id="357" r:id="rId44"/>
    <p:sldId id="347" r:id="rId45"/>
    <p:sldId id="700" r:id="rId46"/>
    <p:sldId id="701" r:id="rId47"/>
    <p:sldId id="702" r:id="rId48"/>
    <p:sldId id="703" r:id="rId49"/>
    <p:sldId id="704" r:id="rId50"/>
    <p:sldId id="705" r:id="rId51"/>
    <p:sldId id="706" r:id="rId52"/>
    <p:sldId id="707" r:id="rId53"/>
    <p:sldId id="708" r:id="rId54"/>
    <p:sldId id="709" r:id="rId55"/>
    <p:sldId id="710" r:id="rId56"/>
    <p:sldId id="711" r:id="rId57"/>
    <p:sldId id="715" r:id="rId58"/>
    <p:sldId id="716" r:id="rId59"/>
    <p:sldId id="717" r:id="rId60"/>
    <p:sldId id="719" r:id="rId61"/>
    <p:sldId id="1101" r:id="rId62"/>
    <p:sldId id="500" r:id="rId63"/>
    <p:sldId id="572" r:id="rId64"/>
    <p:sldId id="678" r:id="rId65"/>
    <p:sldId id="698" r:id="rId66"/>
    <p:sldId id="691" r:id="rId67"/>
    <p:sldId id="694" r:id="rId68"/>
    <p:sldId id="696"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E589D4-6E13-4261-B9BD-E114962D6675}" v="695" dt="2024-01-24T18:04:46.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varScale="1">
      <p:scale>
        <a:sx n="100" d="100"/>
        <a:sy n="100" d="100"/>
      </p:scale>
      <p:origin x="0" y="-10488"/>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3" Type="http://schemas.openxmlformats.org/officeDocument/2006/relationships/hyperlink" Target="https://signetwork.org/content_page_assets/content_page_205/Revised_Worksheet_for_New_Grantees.docx" TargetMode="External"/><Relationship Id="rId2" Type="http://schemas.openxmlformats.org/officeDocument/2006/relationships/hyperlink" Target="https://signetwork.org/content_page_assets/content_page_205/EBPD_Worksheet_with_Bullets_1-21-16.docx" TargetMode="External"/><Relationship Id="rId1" Type="http://schemas.openxmlformats.org/officeDocument/2006/relationships/hyperlink" Target="https://signetwork.org/wp-content/uploads/2023/02/H323A200002-OSEP-FY-2021-Grant-Performance-Report.pdf"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3" Type="http://schemas.openxmlformats.org/officeDocument/2006/relationships/hyperlink" Target="https://signetwork.org/wp-content/uploads/2023/02/H323A200002-OSEP-FY-2021-Grant-Performance-Report.pdf" TargetMode="External"/><Relationship Id="rId2" Type="http://schemas.openxmlformats.org/officeDocument/2006/relationships/hyperlink" Target="https://signetwork.org/content_page_assets/content_page_205/Revised_Worksheet_for_New_Grantees.docx" TargetMode="External"/><Relationship Id="rId1" Type="http://schemas.openxmlformats.org/officeDocument/2006/relationships/hyperlink" Target="https://signetwork.org/content_page_assets/content_page_205/EBPD_Worksheet_with_Bullets_1-21-16.docx"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F2626-B90B-429E-A3D6-BB86A5F61458}"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AB041EE6-AA41-4B5D-8624-F1DFED37BE84}">
      <dgm:prSet/>
      <dgm:spPr/>
      <dgm:t>
        <a:bodyPr/>
        <a:lstStyle/>
        <a:p>
          <a:r>
            <a:rPr lang="en-US"/>
            <a:t>Provide</a:t>
          </a:r>
        </a:p>
      </dgm:t>
    </dgm:pt>
    <dgm:pt modelId="{20311F5E-9E7F-450C-A7D4-CE75630BD700}" type="parTrans" cxnId="{0C697258-7481-4A44-BCF0-AE4FF9B23D05}">
      <dgm:prSet/>
      <dgm:spPr/>
      <dgm:t>
        <a:bodyPr/>
        <a:lstStyle/>
        <a:p>
          <a:endParaRPr lang="en-US"/>
        </a:p>
      </dgm:t>
    </dgm:pt>
    <dgm:pt modelId="{83BDD30C-6918-476A-B7A3-5B9C88190625}" type="sibTrans" cxnId="{0C697258-7481-4A44-BCF0-AE4FF9B23D05}">
      <dgm:prSet/>
      <dgm:spPr/>
      <dgm:t>
        <a:bodyPr/>
        <a:lstStyle/>
        <a:p>
          <a:endParaRPr lang="en-US"/>
        </a:p>
      </dgm:t>
    </dgm:pt>
    <dgm:pt modelId="{4D4674EE-F827-4BF0-AF0A-CBCA7BBA6AA3}">
      <dgm:prSet/>
      <dgm:spPr/>
      <dgm:t>
        <a:bodyPr/>
        <a:lstStyle/>
        <a:p>
          <a:r>
            <a:rPr lang="en-US" dirty="0"/>
            <a:t>SPDG Program’s GPRA results from last year’s APRs.</a:t>
          </a:r>
        </a:p>
      </dgm:t>
    </dgm:pt>
    <dgm:pt modelId="{C366BFDF-3A22-43E4-A55A-F8F75C1F0516}" type="parTrans" cxnId="{F2446307-0806-4CF1-A804-1D98CDE25CCC}">
      <dgm:prSet/>
      <dgm:spPr/>
      <dgm:t>
        <a:bodyPr/>
        <a:lstStyle/>
        <a:p>
          <a:endParaRPr lang="en-US"/>
        </a:p>
      </dgm:t>
    </dgm:pt>
    <dgm:pt modelId="{A86FE5C0-1755-4964-8748-A10AC0797F49}" type="sibTrans" cxnId="{F2446307-0806-4CF1-A804-1D98CDE25CCC}">
      <dgm:prSet/>
      <dgm:spPr/>
      <dgm:t>
        <a:bodyPr/>
        <a:lstStyle/>
        <a:p>
          <a:endParaRPr lang="en-US"/>
        </a:p>
      </dgm:t>
    </dgm:pt>
    <dgm:pt modelId="{0E00918B-A54A-4DFF-B13C-C9BFC1DC0786}">
      <dgm:prSet/>
      <dgm:spPr/>
      <dgm:t>
        <a:bodyPr/>
        <a:lstStyle/>
        <a:p>
          <a:r>
            <a:rPr lang="en-US" dirty="0"/>
            <a:t>Remind</a:t>
          </a:r>
        </a:p>
      </dgm:t>
    </dgm:pt>
    <dgm:pt modelId="{83B3FC87-0A94-47C6-A35B-996E871AABD5}" type="parTrans" cxnId="{0D9D4500-BDD7-4E59-ADC4-A98C47B903CE}">
      <dgm:prSet/>
      <dgm:spPr/>
      <dgm:t>
        <a:bodyPr/>
        <a:lstStyle/>
        <a:p>
          <a:endParaRPr lang="en-US"/>
        </a:p>
      </dgm:t>
    </dgm:pt>
    <dgm:pt modelId="{077F14EA-7113-44EB-8650-D105533C5D5E}" type="sibTrans" cxnId="{0D9D4500-BDD7-4E59-ADC4-A98C47B903CE}">
      <dgm:prSet/>
      <dgm:spPr/>
      <dgm:t>
        <a:bodyPr/>
        <a:lstStyle/>
        <a:p>
          <a:endParaRPr lang="en-US"/>
        </a:p>
      </dgm:t>
    </dgm:pt>
    <dgm:pt modelId="{DC57C231-F273-4E62-A288-407C2780FF83}">
      <dgm:prSet/>
      <dgm:spPr/>
      <dgm:t>
        <a:bodyPr/>
        <a:lstStyle/>
        <a:p>
          <a:r>
            <a:rPr lang="en-US" dirty="0"/>
            <a:t>Program Measure reporting strengths &amp; challenges.</a:t>
          </a:r>
        </a:p>
      </dgm:t>
    </dgm:pt>
    <dgm:pt modelId="{1ADFAA56-9134-4190-A096-1F5D18CE6298}" type="parTrans" cxnId="{663539C1-23CD-435F-8B96-D2B145826E3D}">
      <dgm:prSet/>
      <dgm:spPr/>
      <dgm:t>
        <a:bodyPr/>
        <a:lstStyle/>
        <a:p>
          <a:endParaRPr lang="en-US"/>
        </a:p>
      </dgm:t>
    </dgm:pt>
    <dgm:pt modelId="{C694A3FC-4015-4513-8C86-C041604A8E21}" type="sibTrans" cxnId="{663539C1-23CD-435F-8B96-D2B145826E3D}">
      <dgm:prSet/>
      <dgm:spPr/>
      <dgm:t>
        <a:bodyPr/>
        <a:lstStyle/>
        <a:p>
          <a:endParaRPr lang="en-US"/>
        </a:p>
      </dgm:t>
    </dgm:pt>
    <dgm:pt modelId="{6CA2921C-1DCD-4B06-8350-481F0E8CE8E3}">
      <dgm:prSet/>
      <dgm:spPr/>
      <dgm:t>
        <a:bodyPr/>
        <a:lstStyle/>
        <a:p>
          <a:r>
            <a:rPr lang="en-US"/>
            <a:t>Prepare</a:t>
          </a:r>
        </a:p>
      </dgm:t>
    </dgm:pt>
    <dgm:pt modelId="{3D98F4A1-2B90-4C01-99DE-117B75A6E7B5}" type="parTrans" cxnId="{8C1019A9-2F08-4B70-A4E1-E657B60282AD}">
      <dgm:prSet/>
      <dgm:spPr/>
      <dgm:t>
        <a:bodyPr/>
        <a:lstStyle/>
        <a:p>
          <a:endParaRPr lang="en-US"/>
        </a:p>
      </dgm:t>
    </dgm:pt>
    <dgm:pt modelId="{C7BFED9F-5386-4715-903D-7797A933E0E2}" type="sibTrans" cxnId="{8C1019A9-2F08-4B70-A4E1-E657B60282AD}">
      <dgm:prSet/>
      <dgm:spPr/>
      <dgm:t>
        <a:bodyPr/>
        <a:lstStyle/>
        <a:p>
          <a:endParaRPr lang="en-US"/>
        </a:p>
      </dgm:t>
    </dgm:pt>
    <dgm:pt modelId="{09206237-2FAB-44C0-8F71-9356D73B63D4}">
      <dgm:prSet/>
      <dgm:spPr/>
      <dgm:t>
        <a:bodyPr/>
        <a:lstStyle/>
        <a:p>
          <a:r>
            <a:rPr lang="en-US" dirty="0"/>
            <a:t>APR deadlines and guidance.</a:t>
          </a:r>
        </a:p>
      </dgm:t>
    </dgm:pt>
    <dgm:pt modelId="{8ED0E3A5-723A-4577-9B1E-D91B474659D9}" type="parTrans" cxnId="{EA73C282-7395-4B15-99E0-80C8825ACE28}">
      <dgm:prSet/>
      <dgm:spPr/>
      <dgm:t>
        <a:bodyPr/>
        <a:lstStyle/>
        <a:p>
          <a:endParaRPr lang="en-US"/>
        </a:p>
      </dgm:t>
    </dgm:pt>
    <dgm:pt modelId="{6D9ED0BD-B6CE-46DB-9133-A2C02AADC3C5}" type="sibTrans" cxnId="{EA73C282-7395-4B15-99E0-80C8825ACE28}">
      <dgm:prSet/>
      <dgm:spPr/>
      <dgm:t>
        <a:bodyPr/>
        <a:lstStyle/>
        <a:p>
          <a:endParaRPr lang="en-US"/>
        </a:p>
      </dgm:t>
    </dgm:pt>
    <dgm:pt modelId="{B8647ED5-9CA2-422D-8B31-6977B35C4616}">
      <dgm:prSet/>
      <dgm:spPr/>
      <dgm:t>
        <a:bodyPr/>
        <a:lstStyle/>
        <a:p>
          <a:r>
            <a:rPr lang="en-US"/>
            <a:t>Gather</a:t>
          </a:r>
        </a:p>
      </dgm:t>
    </dgm:pt>
    <dgm:pt modelId="{0971F81F-8A97-418C-B473-04D7DCCEC287}" type="parTrans" cxnId="{4FB871B9-95D0-408F-A32A-CB8D888D18A6}">
      <dgm:prSet/>
      <dgm:spPr/>
      <dgm:t>
        <a:bodyPr/>
        <a:lstStyle/>
        <a:p>
          <a:endParaRPr lang="en-US"/>
        </a:p>
      </dgm:t>
    </dgm:pt>
    <dgm:pt modelId="{F8CBF970-546D-4500-8353-4CF9E41A04AE}" type="sibTrans" cxnId="{4FB871B9-95D0-408F-A32A-CB8D888D18A6}">
      <dgm:prSet/>
      <dgm:spPr/>
      <dgm:t>
        <a:bodyPr/>
        <a:lstStyle/>
        <a:p>
          <a:endParaRPr lang="en-US"/>
        </a:p>
      </dgm:t>
    </dgm:pt>
    <dgm:pt modelId="{9D52AB74-E000-4BEA-8C66-A12A0CF1002E}">
      <dgm:prSet/>
      <dgm:spPr/>
      <dgm:t>
        <a:bodyPr/>
        <a:lstStyle/>
        <a:p>
          <a:r>
            <a:rPr lang="en-US" dirty="0"/>
            <a:t>Fidelity Fridays</a:t>
          </a:r>
        </a:p>
      </dgm:t>
    </dgm:pt>
    <dgm:pt modelId="{E90197CB-EFCD-4FF5-AF4A-0B814AC2A5E0}" type="parTrans" cxnId="{D590F677-05E3-48DB-97F7-8FF9ED91DCAC}">
      <dgm:prSet/>
      <dgm:spPr/>
      <dgm:t>
        <a:bodyPr/>
        <a:lstStyle/>
        <a:p>
          <a:endParaRPr lang="en-US"/>
        </a:p>
      </dgm:t>
    </dgm:pt>
    <dgm:pt modelId="{A548C7E1-3434-4B3D-B756-B7CBEF4F96C4}" type="sibTrans" cxnId="{D590F677-05E3-48DB-97F7-8FF9ED91DCAC}">
      <dgm:prSet/>
      <dgm:spPr/>
      <dgm:t>
        <a:bodyPr/>
        <a:lstStyle/>
        <a:p>
          <a:endParaRPr lang="en-US"/>
        </a:p>
      </dgm:t>
    </dgm:pt>
    <dgm:pt modelId="{F5985810-81FA-4DDC-994C-8F19652A5C75}" type="pres">
      <dgm:prSet presAssocID="{CF0F2626-B90B-429E-A3D6-BB86A5F61458}" presName="Name0" presStyleCnt="0">
        <dgm:presLayoutVars>
          <dgm:dir/>
          <dgm:animLvl val="lvl"/>
          <dgm:resizeHandles val="exact"/>
        </dgm:presLayoutVars>
      </dgm:prSet>
      <dgm:spPr/>
    </dgm:pt>
    <dgm:pt modelId="{68FE3A07-45D8-4463-807B-E8197D8AA3FF}" type="pres">
      <dgm:prSet presAssocID="{B8647ED5-9CA2-422D-8B31-6977B35C4616}" presName="boxAndChildren" presStyleCnt="0"/>
      <dgm:spPr/>
    </dgm:pt>
    <dgm:pt modelId="{0EB74920-5F0C-4EC0-BF4C-CA10CC9B4B41}" type="pres">
      <dgm:prSet presAssocID="{B8647ED5-9CA2-422D-8B31-6977B35C4616}" presName="parentTextBox" presStyleLbl="alignNode1" presStyleIdx="0" presStyleCnt="4"/>
      <dgm:spPr/>
    </dgm:pt>
    <dgm:pt modelId="{A5FD4FB2-1AE7-4508-AEF4-B8F3C7D1F226}" type="pres">
      <dgm:prSet presAssocID="{B8647ED5-9CA2-422D-8B31-6977B35C4616}" presName="descendantBox" presStyleLbl="bgAccFollowNode1" presStyleIdx="0" presStyleCnt="4" custLinFactNeighborY="-981"/>
      <dgm:spPr/>
    </dgm:pt>
    <dgm:pt modelId="{1AB46D89-34F6-4335-B8EA-FE0EA6416B48}" type="pres">
      <dgm:prSet presAssocID="{C7BFED9F-5386-4715-903D-7797A933E0E2}" presName="sp" presStyleCnt="0"/>
      <dgm:spPr/>
    </dgm:pt>
    <dgm:pt modelId="{07F74E8E-3BD8-42C0-BAAB-11BC3DED8A92}" type="pres">
      <dgm:prSet presAssocID="{6CA2921C-1DCD-4B06-8350-481F0E8CE8E3}" presName="arrowAndChildren" presStyleCnt="0"/>
      <dgm:spPr/>
    </dgm:pt>
    <dgm:pt modelId="{BC1E5F9E-3361-47B6-A247-CD7412692F89}" type="pres">
      <dgm:prSet presAssocID="{6CA2921C-1DCD-4B06-8350-481F0E8CE8E3}" presName="parentTextArrow" presStyleLbl="node1" presStyleIdx="0" presStyleCnt="0"/>
      <dgm:spPr/>
    </dgm:pt>
    <dgm:pt modelId="{56758EB0-1F75-466A-9845-8BAD3F1FE4F3}" type="pres">
      <dgm:prSet presAssocID="{6CA2921C-1DCD-4B06-8350-481F0E8CE8E3}" presName="arrow" presStyleLbl="alignNode1" presStyleIdx="1" presStyleCnt="4"/>
      <dgm:spPr/>
    </dgm:pt>
    <dgm:pt modelId="{157413CE-D60E-4D06-8BDA-87B5E2A8C67E}" type="pres">
      <dgm:prSet presAssocID="{6CA2921C-1DCD-4B06-8350-481F0E8CE8E3}" presName="descendantArrow" presStyleLbl="bgAccFollowNode1" presStyleIdx="1" presStyleCnt="4"/>
      <dgm:spPr/>
    </dgm:pt>
    <dgm:pt modelId="{A3FC42EF-67D1-49AF-A437-ABDB1E5D80C1}" type="pres">
      <dgm:prSet presAssocID="{077F14EA-7113-44EB-8650-D105533C5D5E}" presName="sp" presStyleCnt="0"/>
      <dgm:spPr/>
    </dgm:pt>
    <dgm:pt modelId="{94E3581D-CAEA-4610-A25A-02069FE8D569}" type="pres">
      <dgm:prSet presAssocID="{0E00918B-A54A-4DFF-B13C-C9BFC1DC0786}" presName="arrowAndChildren" presStyleCnt="0"/>
      <dgm:spPr/>
    </dgm:pt>
    <dgm:pt modelId="{176D3FFF-CCAF-489D-A641-6DE13FED17C6}" type="pres">
      <dgm:prSet presAssocID="{0E00918B-A54A-4DFF-B13C-C9BFC1DC0786}" presName="parentTextArrow" presStyleLbl="node1" presStyleIdx="0" presStyleCnt="0"/>
      <dgm:spPr/>
    </dgm:pt>
    <dgm:pt modelId="{1A5982CD-06D4-47D0-AB6C-4FF16ED0C034}" type="pres">
      <dgm:prSet presAssocID="{0E00918B-A54A-4DFF-B13C-C9BFC1DC0786}" presName="arrow" presStyleLbl="alignNode1" presStyleIdx="2" presStyleCnt="4"/>
      <dgm:spPr/>
    </dgm:pt>
    <dgm:pt modelId="{609DFBE5-1EA7-4087-8353-9B2C62B6DA43}" type="pres">
      <dgm:prSet presAssocID="{0E00918B-A54A-4DFF-B13C-C9BFC1DC0786}" presName="descendantArrow" presStyleLbl="bgAccFollowNode1" presStyleIdx="2" presStyleCnt="4"/>
      <dgm:spPr/>
    </dgm:pt>
    <dgm:pt modelId="{B9A024B2-2C68-4520-9ED6-ED1793542155}" type="pres">
      <dgm:prSet presAssocID="{83BDD30C-6918-476A-B7A3-5B9C88190625}" presName="sp" presStyleCnt="0"/>
      <dgm:spPr/>
    </dgm:pt>
    <dgm:pt modelId="{D8EA1614-FEA4-445E-80C0-BA51E1462DB4}" type="pres">
      <dgm:prSet presAssocID="{AB041EE6-AA41-4B5D-8624-F1DFED37BE84}" presName="arrowAndChildren" presStyleCnt="0"/>
      <dgm:spPr/>
    </dgm:pt>
    <dgm:pt modelId="{63F1618A-4D3A-4706-A0B3-06867CF0B5C5}" type="pres">
      <dgm:prSet presAssocID="{AB041EE6-AA41-4B5D-8624-F1DFED37BE84}" presName="parentTextArrow" presStyleLbl="node1" presStyleIdx="0" presStyleCnt="0"/>
      <dgm:spPr/>
    </dgm:pt>
    <dgm:pt modelId="{CE496117-25E8-4F48-9301-362E74D1A02B}" type="pres">
      <dgm:prSet presAssocID="{AB041EE6-AA41-4B5D-8624-F1DFED37BE84}" presName="arrow" presStyleLbl="alignNode1" presStyleIdx="3" presStyleCnt="4"/>
      <dgm:spPr/>
    </dgm:pt>
    <dgm:pt modelId="{CFA06FED-8CA4-4A9E-BD10-EBEFDC6C860F}" type="pres">
      <dgm:prSet presAssocID="{AB041EE6-AA41-4B5D-8624-F1DFED37BE84}" presName="descendantArrow" presStyleLbl="bgAccFollowNode1" presStyleIdx="3" presStyleCnt="4"/>
      <dgm:spPr/>
    </dgm:pt>
  </dgm:ptLst>
  <dgm:cxnLst>
    <dgm:cxn modelId="{0D9D4500-BDD7-4E59-ADC4-A98C47B903CE}" srcId="{CF0F2626-B90B-429E-A3D6-BB86A5F61458}" destId="{0E00918B-A54A-4DFF-B13C-C9BFC1DC0786}" srcOrd="1" destOrd="0" parTransId="{83B3FC87-0A94-47C6-A35B-996E871AABD5}" sibTransId="{077F14EA-7113-44EB-8650-D105533C5D5E}"/>
    <dgm:cxn modelId="{F2446307-0806-4CF1-A804-1D98CDE25CCC}" srcId="{AB041EE6-AA41-4B5D-8624-F1DFED37BE84}" destId="{4D4674EE-F827-4BF0-AF0A-CBCA7BBA6AA3}" srcOrd="0" destOrd="0" parTransId="{C366BFDF-3A22-43E4-A55A-F8F75C1F0516}" sibTransId="{A86FE5C0-1755-4964-8748-A10AC0797F49}"/>
    <dgm:cxn modelId="{4105171C-547D-4E3B-B601-2735FFEE81E7}" type="presOf" srcId="{CF0F2626-B90B-429E-A3D6-BB86A5F61458}" destId="{F5985810-81FA-4DDC-994C-8F19652A5C75}" srcOrd="0" destOrd="0" presId="urn:microsoft.com/office/officeart/2016/7/layout/VerticalDownArrowProcess"/>
    <dgm:cxn modelId="{9F33B73F-F0AD-498D-8CB9-8EFC0F5DB2C8}" type="presOf" srcId="{6CA2921C-1DCD-4B06-8350-481F0E8CE8E3}" destId="{BC1E5F9E-3361-47B6-A247-CD7412692F89}" srcOrd="0" destOrd="0" presId="urn:microsoft.com/office/officeart/2016/7/layout/VerticalDownArrowProcess"/>
    <dgm:cxn modelId="{E5CDE464-C26A-44E5-BC3C-58B11E77BCEE}" type="presOf" srcId="{AB041EE6-AA41-4B5D-8624-F1DFED37BE84}" destId="{63F1618A-4D3A-4706-A0B3-06867CF0B5C5}" srcOrd="0" destOrd="0" presId="urn:microsoft.com/office/officeart/2016/7/layout/VerticalDownArrowProcess"/>
    <dgm:cxn modelId="{60D62469-8383-4262-9BB1-46A2E364629C}" type="presOf" srcId="{0E00918B-A54A-4DFF-B13C-C9BFC1DC0786}" destId="{1A5982CD-06D4-47D0-AB6C-4FF16ED0C034}" srcOrd="1" destOrd="0" presId="urn:microsoft.com/office/officeart/2016/7/layout/VerticalDownArrowProcess"/>
    <dgm:cxn modelId="{8202BC6D-0759-461B-A716-610B5AF615C9}" type="presOf" srcId="{DC57C231-F273-4E62-A288-407C2780FF83}" destId="{609DFBE5-1EA7-4087-8353-9B2C62B6DA43}" srcOrd="0" destOrd="0" presId="urn:microsoft.com/office/officeart/2016/7/layout/VerticalDownArrowProcess"/>
    <dgm:cxn modelId="{2650D050-69FD-459E-9E08-15C85B8E0F2D}" type="presOf" srcId="{9D52AB74-E000-4BEA-8C66-A12A0CF1002E}" destId="{A5FD4FB2-1AE7-4508-AEF4-B8F3C7D1F226}" srcOrd="0" destOrd="0" presId="urn:microsoft.com/office/officeart/2016/7/layout/VerticalDownArrowProcess"/>
    <dgm:cxn modelId="{D590F677-05E3-48DB-97F7-8FF9ED91DCAC}" srcId="{B8647ED5-9CA2-422D-8B31-6977B35C4616}" destId="{9D52AB74-E000-4BEA-8C66-A12A0CF1002E}" srcOrd="0" destOrd="0" parTransId="{E90197CB-EFCD-4FF5-AF4A-0B814AC2A5E0}" sibTransId="{A548C7E1-3434-4B3D-B756-B7CBEF4F96C4}"/>
    <dgm:cxn modelId="{0C697258-7481-4A44-BCF0-AE4FF9B23D05}" srcId="{CF0F2626-B90B-429E-A3D6-BB86A5F61458}" destId="{AB041EE6-AA41-4B5D-8624-F1DFED37BE84}" srcOrd="0" destOrd="0" parTransId="{20311F5E-9E7F-450C-A7D4-CE75630BD700}" sibTransId="{83BDD30C-6918-476A-B7A3-5B9C88190625}"/>
    <dgm:cxn modelId="{EA73C282-7395-4B15-99E0-80C8825ACE28}" srcId="{6CA2921C-1DCD-4B06-8350-481F0E8CE8E3}" destId="{09206237-2FAB-44C0-8F71-9356D73B63D4}" srcOrd="0" destOrd="0" parTransId="{8ED0E3A5-723A-4577-9B1E-D91B474659D9}" sibTransId="{6D9ED0BD-B6CE-46DB-9133-A2C02AADC3C5}"/>
    <dgm:cxn modelId="{73455BA5-4A45-4419-9CBB-759C97E2926D}" type="presOf" srcId="{09206237-2FAB-44C0-8F71-9356D73B63D4}" destId="{157413CE-D60E-4D06-8BDA-87B5E2A8C67E}" srcOrd="0" destOrd="0" presId="urn:microsoft.com/office/officeart/2016/7/layout/VerticalDownArrowProcess"/>
    <dgm:cxn modelId="{8C1019A9-2F08-4B70-A4E1-E657B60282AD}" srcId="{CF0F2626-B90B-429E-A3D6-BB86A5F61458}" destId="{6CA2921C-1DCD-4B06-8350-481F0E8CE8E3}" srcOrd="2" destOrd="0" parTransId="{3D98F4A1-2B90-4C01-99DE-117B75A6E7B5}" sibTransId="{C7BFED9F-5386-4715-903D-7797A933E0E2}"/>
    <dgm:cxn modelId="{E1A85CB2-40F2-4AAC-BC07-AA4117A65A09}" type="presOf" srcId="{AB041EE6-AA41-4B5D-8624-F1DFED37BE84}" destId="{CE496117-25E8-4F48-9301-362E74D1A02B}" srcOrd="1" destOrd="0" presId="urn:microsoft.com/office/officeart/2016/7/layout/VerticalDownArrowProcess"/>
    <dgm:cxn modelId="{9C3CFAB8-B319-4332-A6CC-404A7743A05B}" type="presOf" srcId="{0E00918B-A54A-4DFF-B13C-C9BFC1DC0786}" destId="{176D3FFF-CCAF-489D-A641-6DE13FED17C6}" srcOrd="0" destOrd="0" presId="urn:microsoft.com/office/officeart/2016/7/layout/VerticalDownArrowProcess"/>
    <dgm:cxn modelId="{4FB871B9-95D0-408F-A32A-CB8D888D18A6}" srcId="{CF0F2626-B90B-429E-A3D6-BB86A5F61458}" destId="{B8647ED5-9CA2-422D-8B31-6977B35C4616}" srcOrd="3" destOrd="0" parTransId="{0971F81F-8A97-418C-B473-04D7DCCEC287}" sibTransId="{F8CBF970-546D-4500-8353-4CF9E41A04AE}"/>
    <dgm:cxn modelId="{663539C1-23CD-435F-8B96-D2B145826E3D}" srcId="{0E00918B-A54A-4DFF-B13C-C9BFC1DC0786}" destId="{DC57C231-F273-4E62-A288-407C2780FF83}" srcOrd="0" destOrd="0" parTransId="{1ADFAA56-9134-4190-A096-1F5D18CE6298}" sibTransId="{C694A3FC-4015-4513-8C86-C041604A8E21}"/>
    <dgm:cxn modelId="{31B9A3C6-9AEA-4EB2-A0C3-8C2048E993E9}" type="presOf" srcId="{4D4674EE-F827-4BF0-AF0A-CBCA7BBA6AA3}" destId="{CFA06FED-8CA4-4A9E-BD10-EBEFDC6C860F}" srcOrd="0" destOrd="0" presId="urn:microsoft.com/office/officeart/2016/7/layout/VerticalDownArrowProcess"/>
    <dgm:cxn modelId="{4331E8C9-B8D5-4DF7-8CC8-F61B1288A873}" type="presOf" srcId="{B8647ED5-9CA2-422D-8B31-6977B35C4616}" destId="{0EB74920-5F0C-4EC0-BF4C-CA10CC9B4B41}" srcOrd="0" destOrd="0" presId="urn:microsoft.com/office/officeart/2016/7/layout/VerticalDownArrowProcess"/>
    <dgm:cxn modelId="{E10CEAFD-E231-463E-870E-6FE748FF8D91}" type="presOf" srcId="{6CA2921C-1DCD-4B06-8350-481F0E8CE8E3}" destId="{56758EB0-1F75-466A-9845-8BAD3F1FE4F3}" srcOrd="1" destOrd="0" presId="urn:microsoft.com/office/officeart/2016/7/layout/VerticalDownArrowProcess"/>
    <dgm:cxn modelId="{57D81E60-872A-46BB-9B1B-69CC154BEDD9}" type="presParOf" srcId="{F5985810-81FA-4DDC-994C-8F19652A5C75}" destId="{68FE3A07-45D8-4463-807B-E8197D8AA3FF}" srcOrd="0" destOrd="0" presId="urn:microsoft.com/office/officeart/2016/7/layout/VerticalDownArrowProcess"/>
    <dgm:cxn modelId="{15BAC9BE-D783-420B-80FA-9CC3B448826C}" type="presParOf" srcId="{68FE3A07-45D8-4463-807B-E8197D8AA3FF}" destId="{0EB74920-5F0C-4EC0-BF4C-CA10CC9B4B41}" srcOrd="0" destOrd="0" presId="urn:microsoft.com/office/officeart/2016/7/layout/VerticalDownArrowProcess"/>
    <dgm:cxn modelId="{D45CA6B4-EC86-496A-A612-171FCDC24ADF}" type="presParOf" srcId="{68FE3A07-45D8-4463-807B-E8197D8AA3FF}" destId="{A5FD4FB2-1AE7-4508-AEF4-B8F3C7D1F226}" srcOrd="1" destOrd="0" presId="urn:microsoft.com/office/officeart/2016/7/layout/VerticalDownArrowProcess"/>
    <dgm:cxn modelId="{BC14CBBE-E5C1-4339-BC8E-3E24486CF4CC}" type="presParOf" srcId="{F5985810-81FA-4DDC-994C-8F19652A5C75}" destId="{1AB46D89-34F6-4335-B8EA-FE0EA6416B48}" srcOrd="1" destOrd="0" presId="urn:microsoft.com/office/officeart/2016/7/layout/VerticalDownArrowProcess"/>
    <dgm:cxn modelId="{3E593BFF-E394-4373-AEF2-5BAF0ADEF3D7}" type="presParOf" srcId="{F5985810-81FA-4DDC-994C-8F19652A5C75}" destId="{07F74E8E-3BD8-42C0-BAAB-11BC3DED8A92}" srcOrd="2" destOrd="0" presId="urn:microsoft.com/office/officeart/2016/7/layout/VerticalDownArrowProcess"/>
    <dgm:cxn modelId="{B50D96BF-566D-4EA0-BABE-01953614DD00}" type="presParOf" srcId="{07F74E8E-3BD8-42C0-BAAB-11BC3DED8A92}" destId="{BC1E5F9E-3361-47B6-A247-CD7412692F89}" srcOrd="0" destOrd="0" presId="urn:microsoft.com/office/officeart/2016/7/layout/VerticalDownArrowProcess"/>
    <dgm:cxn modelId="{4C74B7E9-DD11-4C7A-882B-037426110E9E}" type="presParOf" srcId="{07F74E8E-3BD8-42C0-BAAB-11BC3DED8A92}" destId="{56758EB0-1F75-466A-9845-8BAD3F1FE4F3}" srcOrd="1" destOrd="0" presId="urn:microsoft.com/office/officeart/2016/7/layout/VerticalDownArrowProcess"/>
    <dgm:cxn modelId="{3EAE30B7-CAAD-4895-A3DC-8936071A9784}" type="presParOf" srcId="{07F74E8E-3BD8-42C0-BAAB-11BC3DED8A92}" destId="{157413CE-D60E-4D06-8BDA-87B5E2A8C67E}" srcOrd="2" destOrd="0" presId="urn:microsoft.com/office/officeart/2016/7/layout/VerticalDownArrowProcess"/>
    <dgm:cxn modelId="{99654060-FD46-46D2-91C3-855CA199FDBB}" type="presParOf" srcId="{F5985810-81FA-4DDC-994C-8F19652A5C75}" destId="{A3FC42EF-67D1-49AF-A437-ABDB1E5D80C1}" srcOrd="3" destOrd="0" presId="urn:microsoft.com/office/officeart/2016/7/layout/VerticalDownArrowProcess"/>
    <dgm:cxn modelId="{64825BB4-8003-4018-B412-91AAE0931F4B}" type="presParOf" srcId="{F5985810-81FA-4DDC-994C-8F19652A5C75}" destId="{94E3581D-CAEA-4610-A25A-02069FE8D569}" srcOrd="4" destOrd="0" presId="urn:microsoft.com/office/officeart/2016/7/layout/VerticalDownArrowProcess"/>
    <dgm:cxn modelId="{9E421F6A-FDC7-424D-9DD8-EDF450BB8C4E}" type="presParOf" srcId="{94E3581D-CAEA-4610-A25A-02069FE8D569}" destId="{176D3FFF-CCAF-489D-A641-6DE13FED17C6}" srcOrd="0" destOrd="0" presId="urn:microsoft.com/office/officeart/2016/7/layout/VerticalDownArrowProcess"/>
    <dgm:cxn modelId="{233C1F18-A67E-4D33-9A8F-1139F452C3D5}" type="presParOf" srcId="{94E3581D-CAEA-4610-A25A-02069FE8D569}" destId="{1A5982CD-06D4-47D0-AB6C-4FF16ED0C034}" srcOrd="1" destOrd="0" presId="urn:microsoft.com/office/officeart/2016/7/layout/VerticalDownArrowProcess"/>
    <dgm:cxn modelId="{E83E5285-777D-4C4D-B16D-59F29976E9A0}" type="presParOf" srcId="{94E3581D-CAEA-4610-A25A-02069FE8D569}" destId="{609DFBE5-1EA7-4087-8353-9B2C62B6DA43}" srcOrd="2" destOrd="0" presId="urn:microsoft.com/office/officeart/2016/7/layout/VerticalDownArrowProcess"/>
    <dgm:cxn modelId="{0EAF988A-C82E-45C2-8167-DF2256923AB9}" type="presParOf" srcId="{F5985810-81FA-4DDC-994C-8F19652A5C75}" destId="{B9A024B2-2C68-4520-9ED6-ED1793542155}" srcOrd="5" destOrd="0" presId="urn:microsoft.com/office/officeart/2016/7/layout/VerticalDownArrowProcess"/>
    <dgm:cxn modelId="{5116CBEE-C896-4022-8F16-9E5251BC3DF7}" type="presParOf" srcId="{F5985810-81FA-4DDC-994C-8F19652A5C75}" destId="{D8EA1614-FEA4-445E-80C0-BA51E1462DB4}" srcOrd="6" destOrd="0" presId="urn:microsoft.com/office/officeart/2016/7/layout/VerticalDownArrowProcess"/>
    <dgm:cxn modelId="{2093CFDF-35B8-40C4-B8E0-460998E0AB15}" type="presParOf" srcId="{D8EA1614-FEA4-445E-80C0-BA51E1462DB4}" destId="{63F1618A-4D3A-4706-A0B3-06867CF0B5C5}" srcOrd="0" destOrd="0" presId="urn:microsoft.com/office/officeart/2016/7/layout/VerticalDownArrowProcess"/>
    <dgm:cxn modelId="{87198379-5221-47D4-9FA5-422C05501522}" type="presParOf" srcId="{D8EA1614-FEA4-445E-80C0-BA51E1462DB4}" destId="{CE496117-25E8-4F48-9301-362E74D1A02B}" srcOrd="1" destOrd="0" presId="urn:microsoft.com/office/officeart/2016/7/layout/VerticalDownArrowProcess"/>
    <dgm:cxn modelId="{06EC6547-1CDD-4871-99E9-FCF7073C3FD5}" type="presParOf" srcId="{D8EA1614-FEA4-445E-80C0-BA51E1462DB4}" destId="{CFA06FED-8CA4-4A9E-BD10-EBEFDC6C860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08FB4B-CB29-4087-B195-9348FBBE0D8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9D1B3C8-ED9B-4C1A-969D-7FBC30CBB726}">
      <dgm:prSet/>
      <dgm:spPr/>
      <dgm:t>
        <a:bodyPr/>
        <a:lstStyle/>
        <a:p>
          <a:r>
            <a:rPr lang="en-US" dirty="0"/>
            <a:t>Participants will be able to describe the type of fidelity measures now required for Program Measure 2 (for FY 20, 21, 22, &amp; 23 grantees)</a:t>
          </a:r>
        </a:p>
      </dgm:t>
    </dgm:pt>
    <dgm:pt modelId="{3F805303-474E-403F-A1D7-20D8697AA37B}" type="parTrans" cxnId="{5960B5F4-1668-453B-BFDC-3533084B603E}">
      <dgm:prSet/>
      <dgm:spPr/>
      <dgm:t>
        <a:bodyPr/>
        <a:lstStyle/>
        <a:p>
          <a:endParaRPr lang="en-US"/>
        </a:p>
      </dgm:t>
    </dgm:pt>
    <dgm:pt modelId="{3364E18A-7FCF-4C9A-A657-41C41D7C8F83}" type="sibTrans" cxnId="{5960B5F4-1668-453B-BFDC-3533084B603E}">
      <dgm:prSet/>
      <dgm:spPr/>
      <dgm:t>
        <a:bodyPr/>
        <a:lstStyle/>
        <a:p>
          <a:endParaRPr lang="en-US"/>
        </a:p>
      </dgm:t>
    </dgm:pt>
    <dgm:pt modelId="{0440C166-AE85-41C0-8234-99C752E80B36}">
      <dgm:prSet/>
      <dgm:spPr/>
      <dgm:t>
        <a:bodyPr/>
        <a:lstStyle/>
        <a:p>
          <a:r>
            <a:rPr lang="en-US" dirty="0"/>
            <a:t>Participants will be able to navigate to the Program Measures page to review the APR resources.</a:t>
          </a:r>
        </a:p>
      </dgm:t>
    </dgm:pt>
    <dgm:pt modelId="{13F80A8B-0FB4-4F13-A86C-BCCB50CCA780}" type="parTrans" cxnId="{F2BAE215-7D19-4B60-8DD8-1D1CBE92C785}">
      <dgm:prSet/>
      <dgm:spPr/>
      <dgm:t>
        <a:bodyPr/>
        <a:lstStyle/>
        <a:p>
          <a:endParaRPr lang="en-US"/>
        </a:p>
      </dgm:t>
    </dgm:pt>
    <dgm:pt modelId="{4B248F6B-04A6-4CF7-9A6A-0AC0E2723B6E}" type="sibTrans" cxnId="{F2BAE215-7D19-4B60-8DD8-1D1CBE92C785}">
      <dgm:prSet/>
      <dgm:spPr/>
      <dgm:t>
        <a:bodyPr/>
        <a:lstStyle/>
        <a:p>
          <a:endParaRPr lang="en-US"/>
        </a:p>
      </dgm:t>
    </dgm:pt>
    <dgm:pt modelId="{B18D2BA6-4972-490B-949A-A314D5396BAE}" type="pres">
      <dgm:prSet presAssocID="{D708FB4B-CB29-4087-B195-9348FBBE0D81}" presName="root" presStyleCnt="0">
        <dgm:presLayoutVars>
          <dgm:dir/>
          <dgm:resizeHandles val="exact"/>
        </dgm:presLayoutVars>
      </dgm:prSet>
      <dgm:spPr/>
    </dgm:pt>
    <dgm:pt modelId="{D7F608EF-3A5F-4D97-AE50-6F1AD8ED8C40}" type="pres">
      <dgm:prSet presAssocID="{C9D1B3C8-ED9B-4C1A-969D-7FBC30CBB726}" presName="compNode" presStyleCnt="0"/>
      <dgm:spPr/>
    </dgm:pt>
    <dgm:pt modelId="{698C0577-21E2-4E69-A8AF-9A98D188245A}" type="pres">
      <dgm:prSet presAssocID="{C9D1B3C8-ED9B-4C1A-969D-7FBC30CBB726}" presName="bgRect" presStyleLbl="bgShp" presStyleIdx="0" presStyleCnt="2"/>
      <dgm:spPr/>
    </dgm:pt>
    <dgm:pt modelId="{3F4E2CBB-BD13-4B71-AB8F-FD39A2C756C7}" type="pres">
      <dgm:prSet presAssocID="{C9D1B3C8-ED9B-4C1A-969D-7FBC30CBB72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FAA87525-B7BB-418D-8A96-D90A3157455B}" type="pres">
      <dgm:prSet presAssocID="{C9D1B3C8-ED9B-4C1A-969D-7FBC30CBB726}" presName="spaceRect" presStyleCnt="0"/>
      <dgm:spPr/>
    </dgm:pt>
    <dgm:pt modelId="{A7EE0CB7-58F7-46F7-B94A-5A4F6B3C696E}" type="pres">
      <dgm:prSet presAssocID="{C9D1B3C8-ED9B-4C1A-969D-7FBC30CBB726}" presName="parTx" presStyleLbl="revTx" presStyleIdx="0" presStyleCnt="2">
        <dgm:presLayoutVars>
          <dgm:chMax val="0"/>
          <dgm:chPref val="0"/>
        </dgm:presLayoutVars>
      </dgm:prSet>
      <dgm:spPr/>
    </dgm:pt>
    <dgm:pt modelId="{0268A038-1E25-46A6-B776-3C775FD6D7CE}" type="pres">
      <dgm:prSet presAssocID="{3364E18A-7FCF-4C9A-A657-41C41D7C8F83}" presName="sibTrans" presStyleCnt="0"/>
      <dgm:spPr/>
    </dgm:pt>
    <dgm:pt modelId="{F915243A-99DC-4BCD-A99D-CF050EC4CFE8}" type="pres">
      <dgm:prSet presAssocID="{0440C166-AE85-41C0-8234-99C752E80B36}" presName="compNode" presStyleCnt="0"/>
      <dgm:spPr/>
    </dgm:pt>
    <dgm:pt modelId="{06D7E489-8AEB-46E3-B3CC-19E9187A4736}" type="pres">
      <dgm:prSet presAssocID="{0440C166-AE85-41C0-8234-99C752E80B36}" presName="bgRect" presStyleLbl="bgShp" presStyleIdx="1" presStyleCnt="2"/>
      <dgm:spPr/>
    </dgm:pt>
    <dgm:pt modelId="{F207DFF4-FE3A-4490-8AA5-35A8A3A6DD15}" type="pres">
      <dgm:prSet presAssocID="{0440C166-AE85-41C0-8234-99C752E80B3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rection"/>
        </a:ext>
      </dgm:extLst>
    </dgm:pt>
    <dgm:pt modelId="{F66ED6D0-31B0-4360-BF4D-1563E288568F}" type="pres">
      <dgm:prSet presAssocID="{0440C166-AE85-41C0-8234-99C752E80B36}" presName="spaceRect" presStyleCnt="0"/>
      <dgm:spPr/>
    </dgm:pt>
    <dgm:pt modelId="{A6178EAC-D9EB-418C-8888-1243F1B80B0C}" type="pres">
      <dgm:prSet presAssocID="{0440C166-AE85-41C0-8234-99C752E80B36}" presName="parTx" presStyleLbl="revTx" presStyleIdx="1" presStyleCnt="2">
        <dgm:presLayoutVars>
          <dgm:chMax val="0"/>
          <dgm:chPref val="0"/>
        </dgm:presLayoutVars>
      </dgm:prSet>
      <dgm:spPr/>
    </dgm:pt>
  </dgm:ptLst>
  <dgm:cxnLst>
    <dgm:cxn modelId="{F2BAE215-7D19-4B60-8DD8-1D1CBE92C785}" srcId="{D708FB4B-CB29-4087-B195-9348FBBE0D81}" destId="{0440C166-AE85-41C0-8234-99C752E80B36}" srcOrd="1" destOrd="0" parTransId="{13F80A8B-0FB4-4F13-A86C-BCCB50CCA780}" sibTransId="{4B248F6B-04A6-4CF7-9A6A-0AC0E2723B6E}"/>
    <dgm:cxn modelId="{13DEF721-46B6-4853-80D9-AD764F9A20A0}" type="presOf" srcId="{C9D1B3C8-ED9B-4C1A-969D-7FBC30CBB726}" destId="{A7EE0CB7-58F7-46F7-B94A-5A4F6B3C696E}" srcOrd="0" destOrd="0" presId="urn:microsoft.com/office/officeart/2018/2/layout/IconVerticalSolidList"/>
    <dgm:cxn modelId="{D8643D3F-FD8C-48BF-9EAD-8416F9F86AF8}" type="presOf" srcId="{D708FB4B-CB29-4087-B195-9348FBBE0D81}" destId="{B18D2BA6-4972-490B-949A-A314D5396BAE}" srcOrd="0" destOrd="0" presId="urn:microsoft.com/office/officeart/2018/2/layout/IconVerticalSolidList"/>
    <dgm:cxn modelId="{724E47BA-3DC9-4272-9661-913EED67DD3A}" type="presOf" srcId="{0440C166-AE85-41C0-8234-99C752E80B36}" destId="{A6178EAC-D9EB-418C-8888-1243F1B80B0C}" srcOrd="0" destOrd="0" presId="urn:microsoft.com/office/officeart/2018/2/layout/IconVerticalSolidList"/>
    <dgm:cxn modelId="{5960B5F4-1668-453B-BFDC-3533084B603E}" srcId="{D708FB4B-CB29-4087-B195-9348FBBE0D81}" destId="{C9D1B3C8-ED9B-4C1A-969D-7FBC30CBB726}" srcOrd="0" destOrd="0" parTransId="{3F805303-474E-403F-A1D7-20D8697AA37B}" sibTransId="{3364E18A-7FCF-4C9A-A657-41C41D7C8F83}"/>
    <dgm:cxn modelId="{AF4E728B-6F61-408A-966F-B6B3E7B4BD86}" type="presParOf" srcId="{B18D2BA6-4972-490B-949A-A314D5396BAE}" destId="{D7F608EF-3A5F-4D97-AE50-6F1AD8ED8C40}" srcOrd="0" destOrd="0" presId="urn:microsoft.com/office/officeart/2018/2/layout/IconVerticalSolidList"/>
    <dgm:cxn modelId="{C8A3ACD0-3451-4477-99DB-DD3421F4909A}" type="presParOf" srcId="{D7F608EF-3A5F-4D97-AE50-6F1AD8ED8C40}" destId="{698C0577-21E2-4E69-A8AF-9A98D188245A}" srcOrd="0" destOrd="0" presId="urn:microsoft.com/office/officeart/2018/2/layout/IconVerticalSolidList"/>
    <dgm:cxn modelId="{15CA0853-86BD-4AA6-BC70-D6290C349A6D}" type="presParOf" srcId="{D7F608EF-3A5F-4D97-AE50-6F1AD8ED8C40}" destId="{3F4E2CBB-BD13-4B71-AB8F-FD39A2C756C7}" srcOrd="1" destOrd="0" presId="urn:microsoft.com/office/officeart/2018/2/layout/IconVerticalSolidList"/>
    <dgm:cxn modelId="{7E85240F-9D0D-486B-98BD-8FF305F4860C}" type="presParOf" srcId="{D7F608EF-3A5F-4D97-AE50-6F1AD8ED8C40}" destId="{FAA87525-B7BB-418D-8A96-D90A3157455B}" srcOrd="2" destOrd="0" presId="urn:microsoft.com/office/officeart/2018/2/layout/IconVerticalSolidList"/>
    <dgm:cxn modelId="{0555106C-7236-4D5E-83A7-423694B8D765}" type="presParOf" srcId="{D7F608EF-3A5F-4D97-AE50-6F1AD8ED8C40}" destId="{A7EE0CB7-58F7-46F7-B94A-5A4F6B3C696E}" srcOrd="3" destOrd="0" presId="urn:microsoft.com/office/officeart/2018/2/layout/IconVerticalSolidList"/>
    <dgm:cxn modelId="{10C7377B-9736-444B-8250-C5E47F38BB6D}" type="presParOf" srcId="{B18D2BA6-4972-490B-949A-A314D5396BAE}" destId="{0268A038-1E25-46A6-B776-3C775FD6D7CE}" srcOrd="1" destOrd="0" presId="urn:microsoft.com/office/officeart/2018/2/layout/IconVerticalSolidList"/>
    <dgm:cxn modelId="{361FCC56-5AAC-4F25-BF33-794F1D314B65}" type="presParOf" srcId="{B18D2BA6-4972-490B-949A-A314D5396BAE}" destId="{F915243A-99DC-4BCD-A99D-CF050EC4CFE8}" srcOrd="2" destOrd="0" presId="urn:microsoft.com/office/officeart/2018/2/layout/IconVerticalSolidList"/>
    <dgm:cxn modelId="{3D293294-6A27-4587-AFE5-F636DFECC2BF}" type="presParOf" srcId="{F915243A-99DC-4BCD-A99D-CF050EC4CFE8}" destId="{06D7E489-8AEB-46E3-B3CC-19E9187A4736}" srcOrd="0" destOrd="0" presId="urn:microsoft.com/office/officeart/2018/2/layout/IconVerticalSolidList"/>
    <dgm:cxn modelId="{2865CB01-EFE6-4D9B-9E9E-410F66CFD5AD}" type="presParOf" srcId="{F915243A-99DC-4BCD-A99D-CF050EC4CFE8}" destId="{F207DFF4-FE3A-4490-8AA5-35A8A3A6DD15}" srcOrd="1" destOrd="0" presId="urn:microsoft.com/office/officeart/2018/2/layout/IconVerticalSolidList"/>
    <dgm:cxn modelId="{7D096AE3-56F3-4151-8402-B203B232D366}" type="presParOf" srcId="{F915243A-99DC-4BCD-A99D-CF050EC4CFE8}" destId="{F66ED6D0-31B0-4360-BF4D-1563E288568F}" srcOrd="2" destOrd="0" presId="urn:microsoft.com/office/officeart/2018/2/layout/IconVerticalSolidList"/>
    <dgm:cxn modelId="{D90A4751-12AA-4433-9D0C-7339BA87A70F}" type="presParOf" srcId="{F915243A-99DC-4BCD-A99D-CF050EC4CFE8}" destId="{A6178EAC-D9EB-418C-8888-1243F1B80B0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3F9ECB-25A7-461E-B1B3-17092981E2C6}" type="doc">
      <dgm:prSet loTypeId="urn:microsoft.com/office/officeart/2017/3/layout/HorizontalLabelsTimeline" loCatId="process" qsTypeId="urn:microsoft.com/office/officeart/2005/8/quickstyle/simple1" qsCatId="simple" csTypeId="urn:microsoft.com/office/officeart/2005/8/colors/colorful2" csCatId="colorful" phldr="1"/>
      <dgm:spPr/>
      <dgm:t>
        <a:bodyPr/>
        <a:lstStyle/>
        <a:p>
          <a:endParaRPr lang="en-US"/>
        </a:p>
      </dgm:t>
    </dgm:pt>
    <dgm:pt modelId="{0715433A-45F9-4D21-B39D-4F078641D8D3}">
      <dgm:prSet/>
      <dgm:spPr/>
      <dgm:t>
        <a:bodyPr/>
        <a:lstStyle/>
        <a:p>
          <a:pPr>
            <a:defRPr b="1"/>
          </a:pPr>
          <a:r>
            <a:rPr lang="en-US"/>
            <a:t>January</a:t>
          </a:r>
        </a:p>
      </dgm:t>
    </dgm:pt>
    <dgm:pt modelId="{1A0E087B-D47A-45A4-9940-B79D3C35159F}" type="parTrans" cxnId="{DC2BE8E3-F7A1-416C-B39D-4B2D1230C016}">
      <dgm:prSet/>
      <dgm:spPr/>
      <dgm:t>
        <a:bodyPr/>
        <a:lstStyle/>
        <a:p>
          <a:endParaRPr lang="en-US"/>
        </a:p>
      </dgm:t>
    </dgm:pt>
    <dgm:pt modelId="{B4807289-49C5-436A-82DB-15A9302EA46D}" type="sibTrans" cxnId="{DC2BE8E3-F7A1-416C-B39D-4B2D1230C016}">
      <dgm:prSet/>
      <dgm:spPr/>
      <dgm:t>
        <a:bodyPr/>
        <a:lstStyle/>
        <a:p>
          <a:endParaRPr lang="en-US"/>
        </a:p>
      </dgm:t>
    </dgm:pt>
    <dgm:pt modelId="{BE914ED3-6FB4-4513-8CD4-90F2E7939CE2}">
      <dgm:prSet/>
      <dgm:spPr/>
      <dgm:t>
        <a:bodyPr/>
        <a:lstStyle/>
        <a:p>
          <a:pPr algn="l"/>
          <a:r>
            <a:rPr lang="en-US" dirty="0"/>
            <a:t>Receive your continuation package with APR directions in January.</a:t>
          </a:r>
        </a:p>
      </dgm:t>
    </dgm:pt>
    <dgm:pt modelId="{41860D04-84D5-4F97-AEFA-5091071036FD}" type="parTrans" cxnId="{4CF507F0-8029-4890-98BE-DAB8F7F88CDC}">
      <dgm:prSet/>
      <dgm:spPr/>
      <dgm:t>
        <a:bodyPr/>
        <a:lstStyle/>
        <a:p>
          <a:endParaRPr lang="en-US"/>
        </a:p>
      </dgm:t>
    </dgm:pt>
    <dgm:pt modelId="{78F7B507-3630-402B-B643-F5CAA9C7CD41}" type="sibTrans" cxnId="{4CF507F0-8029-4890-98BE-DAB8F7F88CDC}">
      <dgm:prSet/>
      <dgm:spPr/>
      <dgm:t>
        <a:bodyPr/>
        <a:lstStyle/>
        <a:p>
          <a:endParaRPr lang="en-US"/>
        </a:p>
      </dgm:t>
    </dgm:pt>
    <dgm:pt modelId="{91C4C658-F5A0-433E-8498-EFDC6247F5B1}">
      <dgm:prSet/>
      <dgm:spPr/>
      <dgm:t>
        <a:bodyPr/>
        <a:lstStyle/>
        <a:p>
          <a:pPr>
            <a:defRPr b="1"/>
          </a:pPr>
          <a:r>
            <a:rPr lang="en-US"/>
            <a:t>January</a:t>
          </a:r>
        </a:p>
      </dgm:t>
    </dgm:pt>
    <dgm:pt modelId="{195A19FC-EB71-44AD-B80D-E810F3586DBC}" type="parTrans" cxnId="{BF627B9B-31AA-47E7-9F12-EB7C58FEA44C}">
      <dgm:prSet/>
      <dgm:spPr/>
      <dgm:t>
        <a:bodyPr/>
        <a:lstStyle/>
        <a:p>
          <a:endParaRPr lang="en-US"/>
        </a:p>
      </dgm:t>
    </dgm:pt>
    <dgm:pt modelId="{1E060968-5EE5-41A2-AEBC-C147B92CC5F6}" type="sibTrans" cxnId="{BF627B9B-31AA-47E7-9F12-EB7C58FEA44C}">
      <dgm:prSet/>
      <dgm:spPr/>
      <dgm:t>
        <a:bodyPr/>
        <a:lstStyle/>
        <a:p>
          <a:endParaRPr lang="en-US"/>
        </a:p>
      </dgm:t>
    </dgm:pt>
    <dgm:pt modelId="{210E6E2C-436A-4AAA-A4E5-5A887DEDD2F8}">
      <dgm:prSet/>
      <dgm:spPr/>
      <dgm:t>
        <a:bodyPr/>
        <a:lstStyle/>
        <a:p>
          <a:r>
            <a:rPr lang="en-US"/>
            <a:t>APR How-to Webinar.</a:t>
          </a:r>
        </a:p>
      </dgm:t>
    </dgm:pt>
    <dgm:pt modelId="{E6EC1F65-2DAC-45A8-980F-910BEB8B51A4}" type="parTrans" cxnId="{88E781A7-8E9A-4074-8AA7-07AE52008C5C}">
      <dgm:prSet/>
      <dgm:spPr/>
      <dgm:t>
        <a:bodyPr/>
        <a:lstStyle/>
        <a:p>
          <a:endParaRPr lang="en-US"/>
        </a:p>
      </dgm:t>
    </dgm:pt>
    <dgm:pt modelId="{1C7071CF-B672-45F4-8B93-502B884F581C}" type="sibTrans" cxnId="{88E781A7-8E9A-4074-8AA7-07AE52008C5C}">
      <dgm:prSet/>
      <dgm:spPr/>
      <dgm:t>
        <a:bodyPr/>
        <a:lstStyle/>
        <a:p>
          <a:endParaRPr lang="en-US"/>
        </a:p>
      </dgm:t>
    </dgm:pt>
    <dgm:pt modelId="{82602468-5F82-44EB-8F24-700328716FB8}">
      <dgm:prSet/>
      <dgm:spPr/>
      <dgm:t>
        <a:bodyPr/>
        <a:lstStyle/>
        <a:p>
          <a:pPr>
            <a:defRPr b="1"/>
          </a:pPr>
          <a:r>
            <a:rPr lang="en-US" dirty="0"/>
            <a:t>April 15</a:t>
          </a:r>
        </a:p>
      </dgm:t>
    </dgm:pt>
    <dgm:pt modelId="{D3D50D33-EB97-40DA-B887-BD431F5CB829}" type="parTrans" cxnId="{D0BC968D-68F1-450C-A979-0A1D5A0A974E}">
      <dgm:prSet/>
      <dgm:spPr/>
      <dgm:t>
        <a:bodyPr/>
        <a:lstStyle/>
        <a:p>
          <a:endParaRPr lang="en-US"/>
        </a:p>
      </dgm:t>
    </dgm:pt>
    <dgm:pt modelId="{12216946-98B3-4116-B815-EBC929F6F092}" type="sibTrans" cxnId="{D0BC968D-68F1-450C-A979-0A1D5A0A974E}">
      <dgm:prSet/>
      <dgm:spPr/>
      <dgm:t>
        <a:bodyPr/>
        <a:lstStyle/>
        <a:p>
          <a:endParaRPr lang="en-US"/>
        </a:p>
      </dgm:t>
    </dgm:pt>
    <dgm:pt modelId="{8D17DB13-266B-4FD0-9C06-4D2B8965FC69}">
      <dgm:prSet/>
      <dgm:spPr/>
      <dgm:t>
        <a:bodyPr/>
        <a:lstStyle/>
        <a:p>
          <a:r>
            <a:rPr lang="en-US"/>
            <a:t>Provide a draft of your Program Measures to your Project Officer.</a:t>
          </a:r>
        </a:p>
      </dgm:t>
    </dgm:pt>
    <dgm:pt modelId="{1A91A2AF-5FC9-490E-B186-5FA2E33865DC}" type="parTrans" cxnId="{068DD4F9-E631-47FF-A137-456DDF3E76A0}">
      <dgm:prSet/>
      <dgm:spPr/>
      <dgm:t>
        <a:bodyPr/>
        <a:lstStyle/>
        <a:p>
          <a:endParaRPr lang="en-US"/>
        </a:p>
      </dgm:t>
    </dgm:pt>
    <dgm:pt modelId="{760405E7-3AC6-4445-913A-A589852F287F}" type="sibTrans" cxnId="{068DD4F9-E631-47FF-A137-456DDF3E76A0}">
      <dgm:prSet/>
      <dgm:spPr/>
      <dgm:t>
        <a:bodyPr/>
        <a:lstStyle/>
        <a:p>
          <a:endParaRPr lang="en-US"/>
        </a:p>
      </dgm:t>
    </dgm:pt>
    <dgm:pt modelId="{54DAB34B-5346-4F47-89B5-C783D0FD1AA3}">
      <dgm:prSet/>
      <dgm:spPr/>
      <dgm:t>
        <a:bodyPr/>
        <a:lstStyle/>
        <a:p>
          <a:pPr>
            <a:defRPr b="1"/>
          </a:pPr>
          <a:r>
            <a:rPr lang="en-US" dirty="0"/>
            <a:t>May 3</a:t>
          </a:r>
        </a:p>
      </dgm:t>
    </dgm:pt>
    <dgm:pt modelId="{CEA65CB6-5FB9-4249-834F-798957AD5ED4}" type="parTrans" cxnId="{02ECA3DE-DC17-4DC9-A3C5-19D3A06FC058}">
      <dgm:prSet/>
      <dgm:spPr/>
      <dgm:t>
        <a:bodyPr/>
        <a:lstStyle/>
        <a:p>
          <a:endParaRPr lang="en-US"/>
        </a:p>
      </dgm:t>
    </dgm:pt>
    <dgm:pt modelId="{6CE2643D-A7C2-4565-8265-C840ADB47FDF}" type="sibTrans" cxnId="{02ECA3DE-DC17-4DC9-A3C5-19D3A06FC058}">
      <dgm:prSet/>
      <dgm:spPr/>
      <dgm:t>
        <a:bodyPr/>
        <a:lstStyle/>
        <a:p>
          <a:endParaRPr lang="en-US"/>
        </a:p>
      </dgm:t>
    </dgm:pt>
    <dgm:pt modelId="{8B68F7FF-11F4-4C4D-B733-A32D9BCF59BC}">
      <dgm:prSet/>
      <dgm:spPr/>
      <dgm:t>
        <a:bodyPr/>
        <a:lstStyle/>
        <a:p>
          <a:r>
            <a:rPr lang="en-US"/>
            <a:t>APRs due in G5.</a:t>
          </a:r>
        </a:p>
      </dgm:t>
    </dgm:pt>
    <dgm:pt modelId="{9D893BC0-9E48-47B6-AD8C-DD9E3DADF620}" type="parTrans" cxnId="{B7AE2F3B-3E0C-4ADE-BD9D-2C545F57622A}">
      <dgm:prSet/>
      <dgm:spPr/>
      <dgm:t>
        <a:bodyPr/>
        <a:lstStyle/>
        <a:p>
          <a:endParaRPr lang="en-US"/>
        </a:p>
      </dgm:t>
    </dgm:pt>
    <dgm:pt modelId="{558B43DD-2033-4B8F-989B-5E5BE800A26C}" type="sibTrans" cxnId="{B7AE2F3B-3E0C-4ADE-BD9D-2C545F57622A}">
      <dgm:prSet/>
      <dgm:spPr/>
      <dgm:t>
        <a:bodyPr/>
        <a:lstStyle/>
        <a:p>
          <a:endParaRPr lang="en-US"/>
        </a:p>
      </dgm:t>
    </dgm:pt>
    <dgm:pt modelId="{0B1EB22B-6F2B-4748-93FD-82E64AB26449}" type="pres">
      <dgm:prSet presAssocID="{E83F9ECB-25A7-461E-B1B3-17092981E2C6}" presName="root" presStyleCnt="0">
        <dgm:presLayoutVars>
          <dgm:chMax/>
          <dgm:chPref/>
          <dgm:animLvl val="lvl"/>
        </dgm:presLayoutVars>
      </dgm:prSet>
      <dgm:spPr/>
    </dgm:pt>
    <dgm:pt modelId="{E855E2DE-9948-45A2-AAFD-60A962248A05}" type="pres">
      <dgm:prSet presAssocID="{E83F9ECB-25A7-461E-B1B3-17092981E2C6}" presName="divider" presStyleLbl="fgAcc1" presStyleIdx="0" presStyleCnt="1"/>
      <dgm:spPr/>
    </dgm:pt>
    <dgm:pt modelId="{548CB053-F62C-41C0-9123-5F41E6B9D87D}" type="pres">
      <dgm:prSet presAssocID="{E83F9ECB-25A7-461E-B1B3-17092981E2C6}" presName="nodes" presStyleCnt="0">
        <dgm:presLayoutVars>
          <dgm:chMax/>
          <dgm:chPref/>
          <dgm:animLvl val="lvl"/>
        </dgm:presLayoutVars>
      </dgm:prSet>
      <dgm:spPr/>
    </dgm:pt>
    <dgm:pt modelId="{73497E82-DD49-404F-97AE-14F6193B951E}" type="pres">
      <dgm:prSet presAssocID="{0715433A-45F9-4D21-B39D-4F078641D8D3}" presName="composite" presStyleCnt="0"/>
      <dgm:spPr/>
    </dgm:pt>
    <dgm:pt modelId="{AB128AF2-2446-4675-9570-39C04A8BAEE0}" type="pres">
      <dgm:prSet presAssocID="{0715433A-45F9-4D21-B39D-4F078641D8D3}" presName="L1TextContainer" presStyleLbl="alignNode1" presStyleIdx="0" presStyleCnt="4">
        <dgm:presLayoutVars>
          <dgm:chMax val="1"/>
          <dgm:chPref val="1"/>
          <dgm:bulletEnabled val="1"/>
        </dgm:presLayoutVars>
      </dgm:prSet>
      <dgm:spPr/>
    </dgm:pt>
    <dgm:pt modelId="{635BCF76-7CEC-4A01-BE3B-DE1C82BDE3A3}" type="pres">
      <dgm:prSet presAssocID="{0715433A-45F9-4D21-B39D-4F078641D8D3}" presName="L2TextContainerWrapper" presStyleCnt="0">
        <dgm:presLayoutVars>
          <dgm:bulletEnabled val="1"/>
        </dgm:presLayoutVars>
      </dgm:prSet>
      <dgm:spPr/>
    </dgm:pt>
    <dgm:pt modelId="{C6E5E8E7-5DDB-4C30-8922-8594EDAE0FAC}" type="pres">
      <dgm:prSet presAssocID="{0715433A-45F9-4D21-B39D-4F078641D8D3}" presName="L2TextContainer" presStyleLbl="bgAccFollowNode1" presStyleIdx="0" presStyleCnt="4"/>
      <dgm:spPr/>
    </dgm:pt>
    <dgm:pt modelId="{999FACEC-A56B-4F8A-B0BD-20740648BA38}" type="pres">
      <dgm:prSet presAssocID="{0715433A-45F9-4D21-B39D-4F078641D8D3}" presName="FlexibleEmptyPlaceHolder" presStyleCnt="0"/>
      <dgm:spPr/>
    </dgm:pt>
    <dgm:pt modelId="{FC48E1CB-A43F-4399-88A6-5BC0C246E034}" type="pres">
      <dgm:prSet presAssocID="{0715433A-45F9-4D21-B39D-4F078641D8D3}" presName="ConnectLine" presStyleLbl="sibTrans1D1" presStyleIdx="0" presStyleCnt="4"/>
      <dgm:spPr/>
    </dgm:pt>
    <dgm:pt modelId="{223A5188-5BC2-4ADF-A10C-7516830CBA27}" type="pres">
      <dgm:prSet presAssocID="{0715433A-45F9-4D21-B39D-4F078641D8D3}" presName="ConnectorPoint" presStyleLbl="node1" presStyleIdx="0" presStyleCnt="4"/>
      <dgm:spPr>
        <a:solidFill>
          <a:schemeClr val="accent2">
            <a:hueOff val="0"/>
            <a:satOff val="0"/>
            <a:lumOff val="0"/>
            <a:alphaOff val="0"/>
          </a:schemeClr>
        </a:solidFill>
        <a:ln w="6350" cap="rnd" cmpd="sng" algn="ctr">
          <a:solidFill>
            <a:schemeClr val="lt1">
              <a:hueOff val="0"/>
              <a:satOff val="0"/>
              <a:lumOff val="0"/>
              <a:alphaOff val="0"/>
            </a:schemeClr>
          </a:solidFill>
          <a:prstDash val="solid"/>
        </a:ln>
        <a:effectLst/>
      </dgm:spPr>
    </dgm:pt>
    <dgm:pt modelId="{0571ADEC-EBFE-4316-8E54-4DEF7F2820B9}" type="pres">
      <dgm:prSet presAssocID="{0715433A-45F9-4D21-B39D-4F078641D8D3}" presName="EmptyPlaceHolder" presStyleCnt="0"/>
      <dgm:spPr/>
    </dgm:pt>
    <dgm:pt modelId="{67650A0C-8AF0-4ABE-83E4-48FC1D51312E}" type="pres">
      <dgm:prSet presAssocID="{B4807289-49C5-436A-82DB-15A9302EA46D}" presName="spaceBetweenRectangles" presStyleCnt="0"/>
      <dgm:spPr/>
    </dgm:pt>
    <dgm:pt modelId="{3A1BBDF1-0473-4544-A795-3D9758011871}" type="pres">
      <dgm:prSet presAssocID="{91C4C658-F5A0-433E-8498-EFDC6247F5B1}" presName="composite" presStyleCnt="0"/>
      <dgm:spPr/>
    </dgm:pt>
    <dgm:pt modelId="{B2D5A661-5BA8-4DE7-9BA5-E54C6D24E772}" type="pres">
      <dgm:prSet presAssocID="{91C4C658-F5A0-433E-8498-EFDC6247F5B1}" presName="L1TextContainer" presStyleLbl="alignNode1" presStyleIdx="1" presStyleCnt="4">
        <dgm:presLayoutVars>
          <dgm:chMax val="1"/>
          <dgm:chPref val="1"/>
          <dgm:bulletEnabled val="1"/>
        </dgm:presLayoutVars>
      </dgm:prSet>
      <dgm:spPr/>
    </dgm:pt>
    <dgm:pt modelId="{E5716FBA-AC3C-43EB-861B-22187B861C56}" type="pres">
      <dgm:prSet presAssocID="{91C4C658-F5A0-433E-8498-EFDC6247F5B1}" presName="L2TextContainerWrapper" presStyleCnt="0">
        <dgm:presLayoutVars>
          <dgm:bulletEnabled val="1"/>
        </dgm:presLayoutVars>
      </dgm:prSet>
      <dgm:spPr/>
    </dgm:pt>
    <dgm:pt modelId="{F7F326D9-C837-4D5D-9622-DC79948B8C7B}" type="pres">
      <dgm:prSet presAssocID="{91C4C658-F5A0-433E-8498-EFDC6247F5B1}" presName="L2TextContainer" presStyleLbl="bgAccFollowNode1" presStyleIdx="1" presStyleCnt="4"/>
      <dgm:spPr/>
    </dgm:pt>
    <dgm:pt modelId="{6BD06999-6A8B-49C8-8702-74B1E48A597E}" type="pres">
      <dgm:prSet presAssocID="{91C4C658-F5A0-433E-8498-EFDC6247F5B1}" presName="FlexibleEmptyPlaceHolder" presStyleCnt="0"/>
      <dgm:spPr/>
    </dgm:pt>
    <dgm:pt modelId="{B1F9C4BB-F7AE-4428-82C7-703E9547FBC1}" type="pres">
      <dgm:prSet presAssocID="{91C4C658-F5A0-433E-8498-EFDC6247F5B1}" presName="ConnectLine" presStyleLbl="sibTrans1D1" presStyleIdx="1" presStyleCnt="4"/>
      <dgm:spPr/>
    </dgm:pt>
    <dgm:pt modelId="{EB2D5961-B6EA-4EC5-88D7-99F84D23F9C0}" type="pres">
      <dgm:prSet presAssocID="{91C4C658-F5A0-433E-8498-EFDC6247F5B1}" presName="ConnectorPoint" presStyleLbl="node1" presStyleIdx="1" presStyleCnt="4"/>
      <dgm:spPr>
        <a:solidFill>
          <a:schemeClr val="accent2">
            <a:hueOff val="-988095"/>
            <a:satOff val="4733"/>
            <a:lumOff val="4379"/>
            <a:alphaOff val="0"/>
          </a:schemeClr>
        </a:solidFill>
        <a:ln w="6350" cap="rnd" cmpd="sng" algn="ctr">
          <a:solidFill>
            <a:schemeClr val="lt1">
              <a:hueOff val="0"/>
              <a:satOff val="0"/>
              <a:lumOff val="0"/>
              <a:alphaOff val="0"/>
            </a:schemeClr>
          </a:solidFill>
          <a:prstDash val="solid"/>
        </a:ln>
        <a:effectLst/>
      </dgm:spPr>
    </dgm:pt>
    <dgm:pt modelId="{110E459C-45DA-4FD8-A7C9-B46B10D6061A}" type="pres">
      <dgm:prSet presAssocID="{91C4C658-F5A0-433E-8498-EFDC6247F5B1}" presName="EmptyPlaceHolder" presStyleCnt="0"/>
      <dgm:spPr/>
    </dgm:pt>
    <dgm:pt modelId="{2D0EDE39-CB3A-4395-9BC8-4F605DE94DF4}" type="pres">
      <dgm:prSet presAssocID="{1E060968-5EE5-41A2-AEBC-C147B92CC5F6}" presName="spaceBetweenRectangles" presStyleCnt="0"/>
      <dgm:spPr/>
    </dgm:pt>
    <dgm:pt modelId="{14D863FF-4D0A-4C34-A7AE-8651FA3EBA27}" type="pres">
      <dgm:prSet presAssocID="{82602468-5F82-44EB-8F24-700328716FB8}" presName="composite" presStyleCnt="0"/>
      <dgm:spPr/>
    </dgm:pt>
    <dgm:pt modelId="{2C1B62E1-E6CA-49BA-85E0-B8ACB7187B6E}" type="pres">
      <dgm:prSet presAssocID="{82602468-5F82-44EB-8F24-700328716FB8}" presName="L1TextContainer" presStyleLbl="alignNode1" presStyleIdx="2" presStyleCnt="4">
        <dgm:presLayoutVars>
          <dgm:chMax val="1"/>
          <dgm:chPref val="1"/>
          <dgm:bulletEnabled val="1"/>
        </dgm:presLayoutVars>
      </dgm:prSet>
      <dgm:spPr/>
    </dgm:pt>
    <dgm:pt modelId="{DA5EF475-442D-4E8F-9DE2-C890967A08B3}" type="pres">
      <dgm:prSet presAssocID="{82602468-5F82-44EB-8F24-700328716FB8}" presName="L2TextContainerWrapper" presStyleCnt="0">
        <dgm:presLayoutVars>
          <dgm:bulletEnabled val="1"/>
        </dgm:presLayoutVars>
      </dgm:prSet>
      <dgm:spPr/>
    </dgm:pt>
    <dgm:pt modelId="{3B2B0414-9698-46C1-9EBC-563F151F269E}" type="pres">
      <dgm:prSet presAssocID="{82602468-5F82-44EB-8F24-700328716FB8}" presName="L2TextContainer" presStyleLbl="bgAccFollowNode1" presStyleIdx="2" presStyleCnt="4"/>
      <dgm:spPr/>
    </dgm:pt>
    <dgm:pt modelId="{A5D09CB5-E2A5-4B78-BE87-D6B3E08536F2}" type="pres">
      <dgm:prSet presAssocID="{82602468-5F82-44EB-8F24-700328716FB8}" presName="FlexibleEmptyPlaceHolder" presStyleCnt="0"/>
      <dgm:spPr/>
    </dgm:pt>
    <dgm:pt modelId="{81F0BF27-4132-4E54-A230-EDDF0981879F}" type="pres">
      <dgm:prSet presAssocID="{82602468-5F82-44EB-8F24-700328716FB8}" presName="ConnectLine" presStyleLbl="sibTrans1D1" presStyleIdx="2" presStyleCnt="4"/>
      <dgm:spPr/>
    </dgm:pt>
    <dgm:pt modelId="{2FD06312-9851-4A82-8B1F-0085E8ECE2E3}" type="pres">
      <dgm:prSet presAssocID="{82602468-5F82-44EB-8F24-700328716FB8}" presName="ConnectorPoint" presStyleLbl="node1" presStyleIdx="2" presStyleCnt="4"/>
      <dgm:spPr>
        <a:solidFill>
          <a:schemeClr val="accent2">
            <a:hueOff val="-1976191"/>
            <a:satOff val="9467"/>
            <a:lumOff val="8758"/>
            <a:alphaOff val="0"/>
          </a:schemeClr>
        </a:solidFill>
        <a:ln w="6350" cap="rnd" cmpd="sng" algn="ctr">
          <a:solidFill>
            <a:schemeClr val="lt1">
              <a:hueOff val="0"/>
              <a:satOff val="0"/>
              <a:lumOff val="0"/>
              <a:alphaOff val="0"/>
            </a:schemeClr>
          </a:solidFill>
          <a:prstDash val="solid"/>
        </a:ln>
        <a:effectLst/>
      </dgm:spPr>
    </dgm:pt>
    <dgm:pt modelId="{7B014E5E-9BA2-42E7-BBBC-C961C240B142}" type="pres">
      <dgm:prSet presAssocID="{82602468-5F82-44EB-8F24-700328716FB8}" presName="EmptyPlaceHolder" presStyleCnt="0"/>
      <dgm:spPr/>
    </dgm:pt>
    <dgm:pt modelId="{011522BF-6BCA-4542-9099-2E9507AD8C95}" type="pres">
      <dgm:prSet presAssocID="{12216946-98B3-4116-B815-EBC929F6F092}" presName="spaceBetweenRectangles" presStyleCnt="0"/>
      <dgm:spPr/>
    </dgm:pt>
    <dgm:pt modelId="{D595C132-CA07-4D08-AA48-2312DA33877D}" type="pres">
      <dgm:prSet presAssocID="{54DAB34B-5346-4F47-89B5-C783D0FD1AA3}" presName="composite" presStyleCnt="0"/>
      <dgm:spPr/>
    </dgm:pt>
    <dgm:pt modelId="{061BA0E8-DB2E-480E-B61B-58E60C92332B}" type="pres">
      <dgm:prSet presAssocID="{54DAB34B-5346-4F47-89B5-C783D0FD1AA3}" presName="L1TextContainer" presStyleLbl="alignNode1" presStyleIdx="3" presStyleCnt="4">
        <dgm:presLayoutVars>
          <dgm:chMax val="1"/>
          <dgm:chPref val="1"/>
          <dgm:bulletEnabled val="1"/>
        </dgm:presLayoutVars>
      </dgm:prSet>
      <dgm:spPr/>
    </dgm:pt>
    <dgm:pt modelId="{6B156352-4726-45CE-8936-4C0F73D17505}" type="pres">
      <dgm:prSet presAssocID="{54DAB34B-5346-4F47-89B5-C783D0FD1AA3}" presName="L2TextContainerWrapper" presStyleCnt="0">
        <dgm:presLayoutVars>
          <dgm:bulletEnabled val="1"/>
        </dgm:presLayoutVars>
      </dgm:prSet>
      <dgm:spPr/>
    </dgm:pt>
    <dgm:pt modelId="{9160C922-282D-4298-9E41-62126F9F65E0}" type="pres">
      <dgm:prSet presAssocID="{54DAB34B-5346-4F47-89B5-C783D0FD1AA3}" presName="L2TextContainer" presStyleLbl="bgAccFollowNode1" presStyleIdx="3" presStyleCnt="4"/>
      <dgm:spPr/>
    </dgm:pt>
    <dgm:pt modelId="{A715652C-9C8B-49B5-9FEE-9115FF223213}" type="pres">
      <dgm:prSet presAssocID="{54DAB34B-5346-4F47-89B5-C783D0FD1AA3}" presName="FlexibleEmptyPlaceHolder" presStyleCnt="0"/>
      <dgm:spPr/>
    </dgm:pt>
    <dgm:pt modelId="{72167BFD-A299-4D2C-B2A1-96EF77E554B9}" type="pres">
      <dgm:prSet presAssocID="{54DAB34B-5346-4F47-89B5-C783D0FD1AA3}" presName="ConnectLine" presStyleLbl="sibTrans1D1" presStyleIdx="3" presStyleCnt="4"/>
      <dgm:spPr/>
    </dgm:pt>
    <dgm:pt modelId="{8AFB0779-ADF8-46B2-A6A7-C982EDF20D87}" type="pres">
      <dgm:prSet presAssocID="{54DAB34B-5346-4F47-89B5-C783D0FD1AA3}" presName="ConnectorPoint" presStyleLbl="node1" presStyleIdx="3" presStyleCnt="4"/>
      <dgm:spPr>
        <a:solidFill>
          <a:schemeClr val="accent2">
            <a:hueOff val="-2964286"/>
            <a:satOff val="14200"/>
            <a:lumOff val="13137"/>
            <a:alphaOff val="0"/>
          </a:schemeClr>
        </a:solidFill>
        <a:ln w="6350" cap="rnd" cmpd="sng" algn="ctr">
          <a:solidFill>
            <a:schemeClr val="lt1">
              <a:hueOff val="0"/>
              <a:satOff val="0"/>
              <a:lumOff val="0"/>
              <a:alphaOff val="0"/>
            </a:schemeClr>
          </a:solidFill>
          <a:prstDash val="solid"/>
        </a:ln>
        <a:effectLst/>
      </dgm:spPr>
    </dgm:pt>
    <dgm:pt modelId="{D2DD0881-841F-4697-98C9-C51A22C9195E}" type="pres">
      <dgm:prSet presAssocID="{54DAB34B-5346-4F47-89B5-C783D0FD1AA3}" presName="EmptyPlaceHolder" presStyleCnt="0"/>
      <dgm:spPr/>
    </dgm:pt>
  </dgm:ptLst>
  <dgm:cxnLst>
    <dgm:cxn modelId="{3FEAFA06-FE3F-4F5D-966A-3B8817DFF2A2}" type="presOf" srcId="{8B68F7FF-11F4-4C4D-B733-A32D9BCF59BC}" destId="{9160C922-282D-4298-9E41-62126F9F65E0}" srcOrd="0" destOrd="0" presId="urn:microsoft.com/office/officeart/2017/3/layout/HorizontalLabelsTimeline"/>
    <dgm:cxn modelId="{B7AE2F3B-3E0C-4ADE-BD9D-2C545F57622A}" srcId="{54DAB34B-5346-4F47-89B5-C783D0FD1AA3}" destId="{8B68F7FF-11F4-4C4D-B733-A32D9BCF59BC}" srcOrd="0" destOrd="0" parTransId="{9D893BC0-9E48-47B6-AD8C-DD9E3DADF620}" sibTransId="{558B43DD-2033-4B8F-989B-5E5BE800A26C}"/>
    <dgm:cxn modelId="{9365D65D-6F75-43FF-8D64-F2B6D7D5F683}" type="presOf" srcId="{82602468-5F82-44EB-8F24-700328716FB8}" destId="{2C1B62E1-E6CA-49BA-85E0-B8ACB7187B6E}" srcOrd="0" destOrd="0" presId="urn:microsoft.com/office/officeart/2017/3/layout/HorizontalLabelsTimeline"/>
    <dgm:cxn modelId="{A556DA71-A297-4586-B78D-42E75D680732}" type="presOf" srcId="{210E6E2C-436A-4AAA-A4E5-5A887DEDD2F8}" destId="{F7F326D9-C837-4D5D-9622-DC79948B8C7B}" srcOrd="0" destOrd="0" presId="urn:microsoft.com/office/officeart/2017/3/layout/HorizontalLabelsTimeline"/>
    <dgm:cxn modelId="{D0BC968D-68F1-450C-A979-0A1D5A0A974E}" srcId="{E83F9ECB-25A7-461E-B1B3-17092981E2C6}" destId="{82602468-5F82-44EB-8F24-700328716FB8}" srcOrd="2" destOrd="0" parTransId="{D3D50D33-EB97-40DA-B887-BD431F5CB829}" sibTransId="{12216946-98B3-4116-B815-EBC929F6F092}"/>
    <dgm:cxn modelId="{BE24578E-E9C1-4606-A069-775E7A9863E2}" type="presOf" srcId="{BE914ED3-6FB4-4513-8CD4-90F2E7939CE2}" destId="{C6E5E8E7-5DDB-4C30-8922-8594EDAE0FAC}" srcOrd="0" destOrd="0" presId="urn:microsoft.com/office/officeart/2017/3/layout/HorizontalLabelsTimeline"/>
    <dgm:cxn modelId="{BF627B9B-31AA-47E7-9F12-EB7C58FEA44C}" srcId="{E83F9ECB-25A7-461E-B1B3-17092981E2C6}" destId="{91C4C658-F5A0-433E-8498-EFDC6247F5B1}" srcOrd="1" destOrd="0" parTransId="{195A19FC-EB71-44AD-B80D-E810F3586DBC}" sibTransId="{1E060968-5EE5-41A2-AEBC-C147B92CC5F6}"/>
    <dgm:cxn modelId="{88E781A7-8E9A-4074-8AA7-07AE52008C5C}" srcId="{91C4C658-F5A0-433E-8498-EFDC6247F5B1}" destId="{210E6E2C-436A-4AAA-A4E5-5A887DEDD2F8}" srcOrd="0" destOrd="0" parTransId="{E6EC1F65-2DAC-45A8-980F-910BEB8B51A4}" sibTransId="{1C7071CF-B672-45F4-8B93-502B884F581C}"/>
    <dgm:cxn modelId="{46B1E9B0-4504-4407-BA6B-2F7C59DDA544}" type="presOf" srcId="{E83F9ECB-25A7-461E-B1B3-17092981E2C6}" destId="{0B1EB22B-6F2B-4748-93FD-82E64AB26449}" srcOrd="0" destOrd="0" presId="urn:microsoft.com/office/officeart/2017/3/layout/HorizontalLabelsTimeline"/>
    <dgm:cxn modelId="{4B8519B8-1200-448A-A465-87B487FC73FA}" type="presOf" srcId="{54DAB34B-5346-4F47-89B5-C783D0FD1AA3}" destId="{061BA0E8-DB2E-480E-B61B-58E60C92332B}" srcOrd="0" destOrd="0" presId="urn:microsoft.com/office/officeart/2017/3/layout/HorizontalLabelsTimeline"/>
    <dgm:cxn modelId="{054F3BC3-2E26-4F04-BE8C-F6E886AAB409}" type="presOf" srcId="{91C4C658-F5A0-433E-8498-EFDC6247F5B1}" destId="{B2D5A661-5BA8-4DE7-9BA5-E54C6D24E772}" srcOrd="0" destOrd="0" presId="urn:microsoft.com/office/officeart/2017/3/layout/HorizontalLabelsTimeline"/>
    <dgm:cxn modelId="{4EFFB8C9-4AE8-4070-BE8D-D8A0010BFE28}" type="presOf" srcId="{8D17DB13-266B-4FD0-9C06-4D2B8965FC69}" destId="{3B2B0414-9698-46C1-9EBC-563F151F269E}" srcOrd="0" destOrd="0" presId="urn:microsoft.com/office/officeart/2017/3/layout/HorizontalLabelsTimeline"/>
    <dgm:cxn modelId="{02ECA3DE-DC17-4DC9-A3C5-19D3A06FC058}" srcId="{E83F9ECB-25A7-461E-B1B3-17092981E2C6}" destId="{54DAB34B-5346-4F47-89B5-C783D0FD1AA3}" srcOrd="3" destOrd="0" parTransId="{CEA65CB6-5FB9-4249-834F-798957AD5ED4}" sibTransId="{6CE2643D-A7C2-4565-8265-C840ADB47FDF}"/>
    <dgm:cxn modelId="{DC2BE8E3-F7A1-416C-B39D-4B2D1230C016}" srcId="{E83F9ECB-25A7-461E-B1B3-17092981E2C6}" destId="{0715433A-45F9-4D21-B39D-4F078641D8D3}" srcOrd="0" destOrd="0" parTransId="{1A0E087B-D47A-45A4-9940-B79D3C35159F}" sibTransId="{B4807289-49C5-436A-82DB-15A9302EA46D}"/>
    <dgm:cxn modelId="{4CF507F0-8029-4890-98BE-DAB8F7F88CDC}" srcId="{0715433A-45F9-4D21-B39D-4F078641D8D3}" destId="{BE914ED3-6FB4-4513-8CD4-90F2E7939CE2}" srcOrd="0" destOrd="0" parTransId="{41860D04-84D5-4F97-AEFA-5091071036FD}" sibTransId="{78F7B507-3630-402B-B643-F5CAA9C7CD41}"/>
    <dgm:cxn modelId="{107998F1-DAD9-432E-8435-7472C71EFE08}" type="presOf" srcId="{0715433A-45F9-4D21-B39D-4F078641D8D3}" destId="{AB128AF2-2446-4675-9570-39C04A8BAEE0}" srcOrd="0" destOrd="0" presId="urn:microsoft.com/office/officeart/2017/3/layout/HorizontalLabelsTimeline"/>
    <dgm:cxn modelId="{068DD4F9-E631-47FF-A137-456DDF3E76A0}" srcId="{82602468-5F82-44EB-8F24-700328716FB8}" destId="{8D17DB13-266B-4FD0-9C06-4D2B8965FC69}" srcOrd="0" destOrd="0" parTransId="{1A91A2AF-5FC9-490E-B186-5FA2E33865DC}" sibTransId="{760405E7-3AC6-4445-913A-A589852F287F}"/>
    <dgm:cxn modelId="{B2623813-78C9-4443-B3D2-B53A24C0456B}" type="presParOf" srcId="{0B1EB22B-6F2B-4748-93FD-82E64AB26449}" destId="{E855E2DE-9948-45A2-AAFD-60A962248A05}" srcOrd="0" destOrd="0" presId="urn:microsoft.com/office/officeart/2017/3/layout/HorizontalLabelsTimeline"/>
    <dgm:cxn modelId="{43DFBFA0-6A91-42D7-8920-A7A582270315}" type="presParOf" srcId="{0B1EB22B-6F2B-4748-93FD-82E64AB26449}" destId="{548CB053-F62C-41C0-9123-5F41E6B9D87D}" srcOrd="1" destOrd="0" presId="urn:microsoft.com/office/officeart/2017/3/layout/HorizontalLabelsTimeline"/>
    <dgm:cxn modelId="{CB09C45F-734C-4354-837A-0DB7236B5EE6}" type="presParOf" srcId="{548CB053-F62C-41C0-9123-5F41E6B9D87D}" destId="{73497E82-DD49-404F-97AE-14F6193B951E}" srcOrd="0" destOrd="0" presId="urn:microsoft.com/office/officeart/2017/3/layout/HorizontalLabelsTimeline"/>
    <dgm:cxn modelId="{3CF73307-80CF-4A9D-B111-7B40812A290A}" type="presParOf" srcId="{73497E82-DD49-404F-97AE-14F6193B951E}" destId="{AB128AF2-2446-4675-9570-39C04A8BAEE0}" srcOrd="0" destOrd="0" presId="urn:microsoft.com/office/officeart/2017/3/layout/HorizontalLabelsTimeline"/>
    <dgm:cxn modelId="{A6884949-BA20-4064-A92B-2E309A52A379}" type="presParOf" srcId="{73497E82-DD49-404F-97AE-14F6193B951E}" destId="{635BCF76-7CEC-4A01-BE3B-DE1C82BDE3A3}" srcOrd="1" destOrd="0" presId="urn:microsoft.com/office/officeart/2017/3/layout/HorizontalLabelsTimeline"/>
    <dgm:cxn modelId="{EF36AE4F-5EAF-4DD7-B2B8-FCABE2B6F4B1}" type="presParOf" srcId="{635BCF76-7CEC-4A01-BE3B-DE1C82BDE3A3}" destId="{C6E5E8E7-5DDB-4C30-8922-8594EDAE0FAC}" srcOrd="0" destOrd="0" presId="urn:microsoft.com/office/officeart/2017/3/layout/HorizontalLabelsTimeline"/>
    <dgm:cxn modelId="{5549DABE-6B05-4506-8E3A-E0FDBE40F24C}" type="presParOf" srcId="{635BCF76-7CEC-4A01-BE3B-DE1C82BDE3A3}" destId="{999FACEC-A56B-4F8A-B0BD-20740648BA38}" srcOrd="1" destOrd="0" presId="urn:microsoft.com/office/officeart/2017/3/layout/HorizontalLabelsTimeline"/>
    <dgm:cxn modelId="{AEE1B3B9-20EA-4577-922A-6E84DFF8B683}" type="presParOf" srcId="{73497E82-DD49-404F-97AE-14F6193B951E}" destId="{FC48E1CB-A43F-4399-88A6-5BC0C246E034}" srcOrd="2" destOrd="0" presId="urn:microsoft.com/office/officeart/2017/3/layout/HorizontalLabelsTimeline"/>
    <dgm:cxn modelId="{CAEF2AAF-34F4-40D6-B1B2-0ACBAC7E8AAE}" type="presParOf" srcId="{73497E82-DD49-404F-97AE-14F6193B951E}" destId="{223A5188-5BC2-4ADF-A10C-7516830CBA27}" srcOrd="3" destOrd="0" presId="urn:microsoft.com/office/officeart/2017/3/layout/HorizontalLabelsTimeline"/>
    <dgm:cxn modelId="{98660AA1-FED6-48F7-A911-9ECB70A0A6E8}" type="presParOf" srcId="{73497E82-DD49-404F-97AE-14F6193B951E}" destId="{0571ADEC-EBFE-4316-8E54-4DEF7F2820B9}" srcOrd="4" destOrd="0" presId="urn:microsoft.com/office/officeart/2017/3/layout/HorizontalLabelsTimeline"/>
    <dgm:cxn modelId="{B7206B1E-EF10-4AAB-B548-92E43A156376}" type="presParOf" srcId="{548CB053-F62C-41C0-9123-5F41E6B9D87D}" destId="{67650A0C-8AF0-4ABE-83E4-48FC1D51312E}" srcOrd="1" destOrd="0" presId="urn:microsoft.com/office/officeart/2017/3/layout/HorizontalLabelsTimeline"/>
    <dgm:cxn modelId="{0717C444-22AA-4956-99B2-E24A700629A4}" type="presParOf" srcId="{548CB053-F62C-41C0-9123-5F41E6B9D87D}" destId="{3A1BBDF1-0473-4544-A795-3D9758011871}" srcOrd="2" destOrd="0" presId="urn:microsoft.com/office/officeart/2017/3/layout/HorizontalLabelsTimeline"/>
    <dgm:cxn modelId="{A1401DC1-941E-42A6-857D-4083A40AE079}" type="presParOf" srcId="{3A1BBDF1-0473-4544-A795-3D9758011871}" destId="{B2D5A661-5BA8-4DE7-9BA5-E54C6D24E772}" srcOrd="0" destOrd="0" presId="urn:microsoft.com/office/officeart/2017/3/layout/HorizontalLabelsTimeline"/>
    <dgm:cxn modelId="{B1626F34-D5AE-437A-89E4-BEF06522792D}" type="presParOf" srcId="{3A1BBDF1-0473-4544-A795-3D9758011871}" destId="{E5716FBA-AC3C-43EB-861B-22187B861C56}" srcOrd="1" destOrd="0" presId="urn:microsoft.com/office/officeart/2017/3/layout/HorizontalLabelsTimeline"/>
    <dgm:cxn modelId="{4CA007F6-C787-4772-AEC6-D6C1E9F0DCB0}" type="presParOf" srcId="{E5716FBA-AC3C-43EB-861B-22187B861C56}" destId="{F7F326D9-C837-4D5D-9622-DC79948B8C7B}" srcOrd="0" destOrd="0" presId="urn:microsoft.com/office/officeart/2017/3/layout/HorizontalLabelsTimeline"/>
    <dgm:cxn modelId="{5E57BF0F-99B7-46DD-A131-115D673529B1}" type="presParOf" srcId="{E5716FBA-AC3C-43EB-861B-22187B861C56}" destId="{6BD06999-6A8B-49C8-8702-74B1E48A597E}" srcOrd="1" destOrd="0" presId="urn:microsoft.com/office/officeart/2017/3/layout/HorizontalLabelsTimeline"/>
    <dgm:cxn modelId="{B164CB41-B265-4337-8E5A-B47932453AE8}" type="presParOf" srcId="{3A1BBDF1-0473-4544-A795-3D9758011871}" destId="{B1F9C4BB-F7AE-4428-82C7-703E9547FBC1}" srcOrd="2" destOrd="0" presId="urn:microsoft.com/office/officeart/2017/3/layout/HorizontalLabelsTimeline"/>
    <dgm:cxn modelId="{B746BBC0-47DF-4B97-BA1F-CC7DB890CD76}" type="presParOf" srcId="{3A1BBDF1-0473-4544-A795-3D9758011871}" destId="{EB2D5961-B6EA-4EC5-88D7-99F84D23F9C0}" srcOrd="3" destOrd="0" presId="urn:microsoft.com/office/officeart/2017/3/layout/HorizontalLabelsTimeline"/>
    <dgm:cxn modelId="{D4EE82D0-DDB6-4637-8DFB-8FDBCDC83ABA}" type="presParOf" srcId="{3A1BBDF1-0473-4544-A795-3D9758011871}" destId="{110E459C-45DA-4FD8-A7C9-B46B10D6061A}" srcOrd="4" destOrd="0" presId="urn:microsoft.com/office/officeart/2017/3/layout/HorizontalLabelsTimeline"/>
    <dgm:cxn modelId="{4B6AE519-3019-4DC4-A8AD-5DD8EE2104D1}" type="presParOf" srcId="{548CB053-F62C-41C0-9123-5F41E6B9D87D}" destId="{2D0EDE39-CB3A-4395-9BC8-4F605DE94DF4}" srcOrd="3" destOrd="0" presId="urn:microsoft.com/office/officeart/2017/3/layout/HorizontalLabelsTimeline"/>
    <dgm:cxn modelId="{6EC72E93-887B-4D53-9243-EA0499FFF08F}" type="presParOf" srcId="{548CB053-F62C-41C0-9123-5F41E6B9D87D}" destId="{14D863FF-4D0A-4C34-A7AE-8651FA3EBA27}" srcOrd="4" destOrd="0" presId="urn:microsoft.com/office/officeart/2017/3/layout/HorizontalLabelsTimeline"/>
    <dgm:cxn modelId="{B5F400C0-D06A-402A-A053-21B6D1D080E4}" type="presParOf" srcId="{14D863FF-4D0A-4C34-A7AE-8651FA3EBA27}" destId="{2C1B62E1-E6CA-49BA-85E0-B8ACB7187B6E}" srcOrd="0" destOrd="0" presId="urn:microsoft.com/office/officeart/2017/3/layout/HorizontalLabelsTimeline"/>
    <dgm:cxn modelId="{9ED705E5-DE30-4F8A-A9F5-9B790E719245}" type="presParOf" srcId="{14D863FF-4D0A-4C34-A7AE-8651FA3EBA27}" destId="{DA5EF475-442D-4E8F-9DE2-C890967A08B3}" srcOrd="1" destOrd="0" presId="urn:microsoft.com/office/officeart/2017/3/layout/HorizontalLabelsTimeline"/>
    <dgm:cxn modelId="{C828E941-503E-43D1-8BB9-E2B41AB1F2EA}" type="presParOf" srcId="{DA5EF475-442D-4E8F-9DE2-C890967A08B3}" destId="{3B2B0414-9698-46C1-9EBC-563F151F269E}" srcOrd="0" destOrd="0" presId="urn:microsoft.com/office/officeart/2017/3/layout/HorizontalLabelsTimeline"/>
    <dgm:cxn modelId="{CD8124A8-DB61-4719-85A1-AD90AF61C40C}" type="presParOf" srcId="{DA5EF475-442D-4E8F-9DE2-C890967A08B3}" destId="{A5D09CB5-E2A5-4B78-BE87-D6B3E08536F2}" srcOrd="1" destOrd="0" presId="urn:microsoft.com/office/officeart/2017/3/layout/HorizontalLabelsTimeline"/>
    <dgm:cxn modelId="{B98E8F24-CCDB-484D-9712-0518F13F19AF}" type="presParOf" srcId="{14D863FF-4D0A-4C34-A7AE-8651FA3EBA27}" destId="{81F0BF27-4132-4E54-A230-EDDF0981879F}" srcOrd="2" destOrd="0" presId="urn:microsoft.com/office/officeart/2017/3/layout/HorizontalLabelsTimeline"/>
    <dgm:cxn modelId="{83E83AB5-9811-4E70-A05E-0217C52F566A}" type="presParOf" srcId="{14D863FF-4D0A-4C34-A7AE-8651FA3EBA27}" destId="{2FD06312-9851-4A82-8B1F-0085E8ECE2E3}" srcOrd="3" destOrd="0" presId="urn:microsoft.com/office/officeart/2017/3/layout/HorizontalLabelsTimeline"/>
    <dgm:cxn modelId="{C114BD79-AC13-4AA5-827D-A8900AAD4930}" type="presParOf" srcId="{14D863FF-4D0A-4C34-A7AE-8651FA3EBA27}" destId="{7B014E5E-9BA2-42E7-BBBC-C961C240B142}" srcOrd="4" destOrd="0" presId="urn:microsoft.com/office/officeart/2017/3/layout/HorizontalLabelsTimeline"/>
    <dgm:cxn modelId="{A7AFAF36-54D2-457A-8AAB-A392345B8B8F}" type="presParOf" srcId="{548CB053-F62C-41C0-9123-5F41E6B9D87D}" destId="{011522BF-6BCA-4542-9099-2E9507AD8C95}" srcOrd="5" destOrd="0" presId="urn:microsoft.com/office/officeart/2017/3/layout/HorizontalLabelsTimeline"/>
    <dgm:cxn modelId="{B8E01CB7-0099-4938-A6A6-F629A44D476C}" type="presParOf" srcId="{548CB053-F62C-41C0-9123-5F41E6B9D87D}" destId="{D595C132-CA07-4D08-AA48-2312DA33877D}" srcOrd="6" destOrd="0" presId="urn:microsoft.com/office/officeart/2017/3/layout/HorizontalLabelsTimeline"/>
    <dgm:cxn modelId="{D0306CF8-1F56-40C9-8BB9-805CF64CF97A}" type="presParOf" srcId="{D595C132-CA07-4D08-AA48-2312DA33877D}" destId="{061BA0E8-DB2E-480E-B61B-58E60C92332B}" srcOrd="0" destOrd="0" presId="urn:microsoft.com/office/officeart/2017/3/layout/HorizontalLabelsTimeline"/>
    <dgm:cxn modelId="{70F69E60-D8EB-4314-B0B7-A159BD72B02B}" type="presParOf" srcId="{D595C132-CA07-4D08-AA48-2312DA33877D}" destId="{6B156352-4726-45CE-8936-4C0F73D17505}" srcOrd="1" destOrd="0" presId="urn:microsoft.com/office/officeart/2017/3/layout/HorizontalLabelsTimeline"/>
    <dgm:cxn modelId="{4454C8CD-2E0A-4F95-9FBC-BA6B3336B098}" type="presParOf" srcId="{6B156352-4726-45CE-8936-4C0F73D17505}" destId="{9160C922-282D-4298-9E41-62126F9F65E0}" srcOrd="0" destOrd="0" presId="urn:microsoft.com/office/officeart/2017/3/layout/HorizontalLabelsTimeline"/>
    <dgm:cxn modelId="{BE639888-7D97-4038-9692-7D41317D47F7}" type="presParOf" srcId="{6B156352-4726-45CE-8936-4C0F73D17505}" destId="{A715652C-9C8B-49B5-9FEE-9115FF223213}" srcOrd="1" destOrd="0" presId="urn:microsoft.com/office/officeart/2017/3/layout/HorizontalLabelsTimeline"/>
    <dgm:cxn modelId="{0E1C253C-8A9F-4F46-A24C-DD6FA00AE824}" type="presParOf" srcId="{D595C132-CA07-4D08-AA48-2312DA33877D}" destId="{72167BFD-A299-4D2C-B2A1-96EF77E554B9}" srcOrd="2" destOrd="0" presId="urn:microsoft.com/office/officeart/2017/3/layout/HorizontalLabelsTimeline"/>
    <dgm:cxn modelId="{173A6E57-0ECD-4637-BBA6-1B2ED88F80C1}" type="presParOf" srcId="{D595C132-CA07-4D08-AA48-2312DA33877D}" destId="{8AFB0779-ADF8-46B2-A6A7-C982EDF20D87}" srcOrd="3" destOrd="0" presId="urn:microsoft.com/office/officeart/2017/3/layout/HorizontalLabelsTimeline"/>
    <dgm:cxn modelId="{14363966-4B60-46EC-91AC-3A394DB0797A}" type="presParOf" srcId="{D595C132-CA07-4D08-AA48-2312DA33877D}" destId="{D2DD0881-841F-4697-98C9-C51A22C9195E}"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CDE20D-ADDE-4CC5-882D-554B232FEFD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42FB5E50-9757-4522-B59A-26528B9CF0D9}">
      <dgm:prSet phldrT="[Text]" custT="1"/>
      <dgm:spPr/>
      <dgm:t>
        <a:bodyPr/>
        <a:lstStyle/>
        <a:p>
          <a:r>
            <a:rPr lang="en-US" sz="1600" dirty="0"/>
            <a:t>Implementation </a:t>
          </a:r>
        </a:p>
        <a:p>
          <a:r>
            <a:rPr lang="en-US" sz="1600" dirty="0"/>
            <a:t>Year 2</a:t>
          </a:r>
        </a:p>
      </dgm:t>
    </dgm:pt>
    <dgm:pt modelId="{86797548-B6E5-408E-A4A5-4F68E891D3AB}" type="parTrans" cxnId="{A26EEF51-5DE1-4701-B6D1-0DC4DDB2846A}">
      <dgm:prSet/>
      <dgm:spPr/>
      <dgm:t>
        <a:bodyPr/>
        <a:lstStyle/>
        <a:p>
          <a:endParaRPr lang="en-US"/>
        </a:p>
      </dgm:t>
    </dgm:pt>
    <dgm:pt modelId="{41005DE5-FEEF-4DFF-ADED-08E9D4830EBE}" type="sibTrans" cxnId="{A26EEF51-5DE1-4701-B6D1-0DC4DDB2846A}">
      <dgm:prSet/>
      <dgm:spPr/>
      <dgm:t>
        <a:bodyPr/>
        <a:lstStyle/>
        <a:p>
          <a:endParaRPr lang="en-US"/>
        </a:p>
      </dgm:t>
    </dgm:pt>
    <dgm:pt modelId="{E0797E0F-F8B3-4572-B4D6-CA1CA21C0A1E}">
      <dgm:prSet phldrT="[Text]"/>
      <dgm:spPr/>
      <dgm:t>
        <a:bodyPr/>
        <a:lstStyle/>
        <a:p>
          <a:r>
            <a:rPr lang="en-US" dirty="0"/>
            <a:t>Contractor reviews EB-PD Worksheet for the first time (Program Measure 1). </a:t>
          </a:r>
        </a:p>
      </dgm:t>
    </dgm:pt>
    <dgm:pt modelId="{C2C89035-AC15-47FB-A1ED-E1FEE502B09B}" type="parTrans" cxnId="{B19A5636-7F64-42D6-8E71-FDDD17093BC7}">
      <dgm:prSet/>
      <dgm:spPr/>
      <dgm:t>
        <a:bodyPr/>
        <a:lstStyle/>
        <a:p>
          <a:endParaRPr lang="en-US"/>
        </a:p>
      </dgm:t>
    </dgm:pt>
    <dgm:pt modelId="{BCA4EEF0-4E2D-4ECE-AB8E-41CABCD529D8}" type="sibTrans" cxnId="{B19A5636-7F64-42D6-8E71-FDDD17093BC7}">
      <dgm:prSet/>
      <dgm:spPr/>
      <dgm:t>
        <a:bodyPr/>
        <a:lstStyle/>
        <a:p>
          <a:endParaRPr lang="en-US"/>
        </a:p>
      </dgm:t>
    </dgm:pt>
    <dgm:pt modelId="{1E5785C3-6562-4D0E-9A25-0B260C691D4A}">
      <dgm:prSet phldrT="[Text]" custT="1"/>
      <dgm:spPr/>
      <dgm:t>
        <a:bodyPr/>
        <a:lstStyle/>
        <a:p>
          <a:r>
            <a:rPr lang="en-US" sz="1600" dirty="0"/>
            <a:t>Implementation </a:t>
          </a:r>
        </a:p>
        <a:p>
          <a:r>
            <a:rPr lang="en-US" sz="1600" dirty="0"/>
            <a:t>Year 3 &amp; 4</a:t>
          </a:r>
        </a:p>
      </dgm:t>
    </dgm:pt>
    <dgm:pt modelId="{8491F37E-0B08-4656-A230-9B249518FA65}" type="parTrans" cxnId="{06DEE6D3-7A30-4AEE-8D42-69B46E784B7B}">
      <dgm:prSet/>
      <dgm:spPr/>
      <dgm:t>
        <a:bodyPr/>
        <a:lstStyle/>
        <a:p>
          <a:endParaRPr lang="en-US"/>
        </a:p>
      </dgm:t>
    </dgm:pt>
    <dgm:pt modelId="{8241B0D2-66B3-49B5-A686-F5FC908BA680}" type="sibTrans" cxnId="{06DEE6D3-7A30-4AEE-8D42-69B46E784B7B}">
      <dgm:prSet/>
      <dgm:spPr/>
      <dgm:t>
        <a:bodyPr/>
        <a:lstStyle/>
        <a:p>
          <a:endParaRPr lang="en-US"/>
        </a:p>
      </dgm:t>
    </dgm:pt>
    <dgm:pt modelId="{958B976B-1111-4368-9526-FF453304026C}">
      <dgm:prSet phldrT="[Text]"/>
      <dgm:spPr/>
      <dgm:t>
        <a:bodyPr/>
        <a:lstStyle/>
        <a:p>
          <a:r>
            <a:rPr lang="en-US" dirty="0"/>
            <a:t>Contractor reviews worksheet, fidelity measure, and cost measure (Program Measure 1, 2, &amp; 3).</a:t>
          </a:r>
        </a:p>
      </dgm:t>
    </dgm:pt>
    <dgm:pt modelId="{C33FFED6-CF56-4F31-A784-DFDAE27BE86C}" type="parTrans" cxnId="{C5A6F2A6-C154-4B47-870F-2B13F577D44E}">
      <dgm:prSet/>
      <dgm:spPr/>
      <dgm:t>
        <a:bodyPr/>
        <a:lstStyle/>
        <a:p>
          <a:endParaRPr lang="en-US"/>
        </a:p>
      </dgm:t>
    </dgm:pt>
    <dgm:pt modelId="{6147AF12-190D-4E27-8439-E3211E8EBCA0}" type="sibTrans" cxnId="{C5A6F2A6-C154-4B47-870F-2B13F577D44E}">
      <dgm:prSet/>
      <dgm:spPr/>
      <dgm:t>
        <a:bodyPr/>
        <a:lstStyle/>
        <a:p>
          <a:endParaRPr lang="en-US"/>
        </a:p>
      </dgm:t>
    </dgm:pt>
    <dgm:pt modelId="{1E65013E-56C4-4CB5-9DC0-90CFF85B59BD}">
      <dgm:prSet phldrT="[Text]"/>
      <dgm:spPr/>
      <dgm:t>
        <a:bodyPr/>
        <a:lstStyle/>
        <a:p>
          <a:r>
            <a:rPr lang="en-US" dirty="0"/>
            <a:t>Implementation Year 5</a:t>
          </a:r>
        </a:p>
      </dgm:t>
    </dgm:pt>
    <dgm:pt modelId="{02988BD7-4097-466D-A9D1-5EBA94CCC687}" type="parTrans" cxnId="{E7537576-A8DD-4A47-991E-C5DF5A74EA1C}">
      <dgm:prSet/>
      <dgm:spPr/>
      <dgm:t>
        <a:bodyPr/>
        <a:lstStyle/>
        <a:p>
          <a:endParaRPr lang="en-US"/>
        </a:p>
      </dgm:t>
    </dgm:pt>
    <dgm:pt modelId="{198B0CAE-D3E9-4B10-AEAC-EE3F7E5CD0F6}" type="sibTrans" cxnId="{E7537576-A8DD-4A47-991E-C5DF5A74EA1C}">
      <dgm:prSet/>
      <dgm:spPr/>
      <dgm:t>
        <a:bodyPr/>
        <a:lstStyle/>
        <a:p>
          <a:endParaRPr lang="en-US"/>
        </a:p>
      </dgm:t>
    </dgm:pt>
    <dgm:pt modelId="{860BEA47-A203-451E-847B-628E98F1104B}">
      <dgm:prSet phldrT="[Text]"/>
      <dgm:spPr/>
      <dgm:t>
        <a:bodyPr/>
        <a:lstStyle/>
        <a:p>
          <a:r>
            <a:rPr lang="en-US" dirty="0"/>
            <a:t>Contractor reviews worksheet, fidelity measure, cost measure, and child outcome measure (Program Measure 1, 2, 3, &amp; 4).</a:t>
          </a:r>
        </a:p>
      </dgm:t>
    </dgm:pt>
    <dgm:pt modelId="{8F59382A-72E6-4D0C-86D2-64FDC8D4A6E9}" type="parTrans" cxnId="{B192DB8C-B2B4-4365-A405-819337C44697}">
      <dgm:prSet/>
      <dgm:spPr/>
      <dgm:t>
        <a:bodyPr/>
        <a:lstStyle/>
        <a:p>
          <a:endParaRPr lang="en-US"/>
        </a:p>
      </dgm:t>
    </dgm:pt>
    <dgm:pt modelId="{5878E9E1-02B9-4EAE-9BD0-813A229F3551}" type="sibTrans" cxnId="{B192DB8C-B2B4-4365-A405-819337C44697}">
      <dgm:prSet/>
      <dgm:spPr/>
      <dgm:t>
        <a:bodyPr/>
        <a:lstStyle/>
        <a:p>
          <a:endParaRPr lang="en-US"/>
        </a:p>
      </dgm:t>
    </dgm:pt>
    <dgm:pt modelId="{EE6EC58E-3E81-4EB1-9F2B-E37006CB5B89}" type="pres">
      <dgm:prSet presAssocID="{AACDE20D-ADDE-4CC5-882D-554B232FEFD3}" presName="Name0" presStyleCnt="0">
        <dgm:presLayoutVars>
          <dgm:chMax val="5"/>
          <dgm:chPref val="5"/>
          <dgm:dir/>
          <dgm:animLvl val="lvl"/>
        </dgm:presLayoutVars>
      </dgm:prSet>
      <dgm:spPr/>
    </dgm:pt>
    <dgm:pt modelId="{3EF80818-754C-43D0-913B-C7593035D271}" type="pres">
      <dgm:prSet presAssocID="{42FB5E50-9757-4522-B59A-26528B9CF0D9}" presName="parentText1" presStyleLbl="node1" presStyleIdx="0" presStyleCnt="3">
        <dgm:presLayoutVars>
          <dgm:chMax/>
          <dgm:chPref val="3"/>
          <dgm:bulletEnabled val="1"/>
        </dgm:presLayoutVars>
      </dgm:prSet>
      <dgm:spPr/>
    </dgm:pt>
    <dgm:pt modelId="{F8075526-01A5-47B0-B912-01E5AFB21BE6}" type="pres">
      <dgm:prSet presAssocID="{42FB5E50-9757-4522-B59A-26528B9CF0D9}" presName="childText1" presStyleLbl="solidAlignAcc1" presStyleIdx="0" presStyleCnt="3">
        <dgm:presLayoutVars>
          <dgm:chMax val="0"/>
          <dgm:chPref val="0"/>
          <dgm:bulletEnabled val="1"/>
        </dgm:presLayoutVars>
      </dgm:prSet>
      <dgm:spPr/>
    </dgm:pt>
    <dgm:pt modelId="{D3A8FBB8-ACBF-4F16-BEA5-6C2758900DC6}" type="pres">
      <dgm:prSet presAssocID="{1E5785C3-6562-4D0E-9A25-0B260C691D4A}" presName="parentText2" presStyleLbl="node1" presStyleIdx="1" presStyleCnt="3">
        <dgm:presLayoutVars>
          <dgm:chMax/>
          <dgm:chPref val="3"/>
          <dgm:bulletEnabled val="1"/>
        </dgm:presLayoutVars>
      </dgm:prSet>
      <dgm:spPr/>
    </dgm:pt>
    <dgm:pt modelId="{578C74D5-CA3C-43F5-BFE0-2020CD05A09F}" type="pres">
      <dgm:prSet presAssocID="{1E5785C3-6562-4D0E-9A25-0B260C691D4A}" presName="childText2" presStyleLbl="solidAlignAcc1" presStyleIdx="1" presStyleCnt="3">
        <dgm:presLayoutVars>
          <dgm:chMax val="0"/>
          <dgm:chPref val="0"/>
          <dgm:bulletEnabled val="1"/>
        </dgm:presLayoutVars>
      </dgm:prSet>
      <dgm:spPr/>
    </dgm:pt>
    <dgm:pt modelId="{ACD388C1-BC94-440F-8DB2-BE5C658D6286}" type="pres">
      <dgm:prSet presAssocID="{1E65013E-56C4-4CB5-9DC0-90CFF85B59BD}" presName="parentText3" presStyleLbl="node1" presStyleIdx="2" presStyleCnt="3">
        <dgm:presLayoutVars>
          <dgm:chMax/>
          <dgm:chPref val="3"/>
          <dgm:bulletEnabled val="1"/>
        </dgm:presLayoutVars>
      </dgm:prSet>
      <dgm:spPr/>
    </dgm:pt>
    <dgm:pt modelId="{8AF0C17E-B488-4BBE-BE80-1662EE81B4DD}" type="pres">
      <dgm:prSet presAssocID="{1E65013E-56C4-4CB5-9DC0-90CFF85B59BD}" presName="childText3" presStyleLbl="solidAlignAcc1" presStyleIdx="2" presStyleCnt="3">
        <dgm:presLayoutVars>
          <dgm:chMax val="0"/>
          <dgm:chPref val="0"/>
          <dgm:bulletEnabled val="1"/>
        </dgm:presLayoutVars>
      </dgm:prSet>
      <dgm:spPr/>
    </dgm:pt>
  </dgm:ptLst>
  <dgm:cxnLst>
    <dgm:cxn modelId="{15A36308-3038-4B59-8DAD-0A8BDA443BB3}" type="presOf" srcId="{1E65013E-56C4-4CB5-9DC0-90CFF85B59BD}" destId="{ACD388C1-BC94-440F-8DB2-BE5C658D6286}" srcOrd="0" destOrd="0" presId="urn:microsoft.com/office/officeart/2009/3/layout/IncreasingArrowsProcess"/>
    <dgm:cxn modelId="{81FD2824-00C7-4EDB-AB6A-A226E8B32EE3}" type="presOf" srcId="{958B976B-1111-4368-9526-FF453304026C}" destId="{578C74D5-CA3C-43F5-BFE0-2020CD05A09F}" srcOrd="0" destOrd="0" presId="urn:microsoft.com/office/officeart/2009/3/layout/IncreasingArrowsProcess"/>
    <dgm:cxn modelId="{B19A5636-7F64-42D6-8E71-FDDD17093BC7}" srcId="{42FB5E50-9757-4522-B59A-26528B9CF0D9}" destId="{E0797E0F-F8B3-4572-B4D6-CA1CA21C0A1E}" srcOrd="0" destOrd="0" parTransId="{C2C89035-AC15-47FB-A1ED-E1FEE502B09B}" sibTransId="{BCA4EEF0-4E2D-4ECE-AB8E-41CABCD529D8}"/>
    <dgm:cxn modelId="{A70A6E60-9926-47C5-AC4D-D45A748D0436}" type="presOf" srcId="{42FB5E50-9757-4522-B59A-26528B9CF0D9}" destId="{3EF80818-754C-43D0-913B-C7593035D271}" srcOrd="0" destOrd="0" presId="urn:microsoft.com/office/officeart/2009/3/layout/IncreasingArrowsProcess"/>
    <dgm:cxn modelId="{A26EEF51-5DE1-4701-B6D1-0DC4DDB2846A}" srcId="{AACDE20D-ADDE-4CC5-882D-554B232FEFD3}" destId="{42FB5E50-9757-4522-B59A-26528B9CF0D9}" srcOrd="0" destOrd="0" parTransId="{86797548-B6E5-408E-A4A5-4F68E891D3AB}" sibTransId="{41005DE5-FEEF-4DFF-ADED-08E9D4830EBE}"/>
    <dgm:cxn modelId="{E7537576-A8DD-4A47-991E-C5DF5A74EA1C}" srcId="{AACDE20D-ADDE-4CC5-882D-554B232FEFD3}" destId="{1E65013E-56C4-4CB5-9DC0-90CFF85B59BD}" srcOrd="2" destOrd="0" parTransId="{02988BD7-4097-466D-A9D1-5EBA94CCC687}" sibTransId="{198B0CAE-D3E9-4B10-AEAC-EE3F7E5CD0F6}"/>
    <dgm:cxn modelId="{B192DB8C-B2B4-4365-A405-819337C44697}" srcId="{1E65013E-56C4-4CB5-9DC0-90CFF85B59BD}" destId="{860BEA47-A203-451E-847B-628E98F1104B}" srcOrd="0" destOrd="0" parTransId="{8F59382A-72E6-4D0C-86D2-64FDC8D4A6E9}" sibTransId="{5878E9E1-02B9-4EAE-9BD0-813A229F3551}"/>
    <dgm:cxn modelId="{C5A6F2A6-C154-4B47-870F-2B13F577D44E}" srcId="{1E5785C3-6562-4D0E-9A25-0B260C691D4A}" destId="{958B976B-1111-4368-9526-FF453304026C}" srcOrd="0" destOrd="0" parTransId="{C33FFED6-CF56-4F31-A784-DFDAE27BE86C}" sibTransId="{6147AF12-190D-4E27-8439-E3211E8EBCA0}"/>
    <dgm:cxn modelId="{C3B3F0BD-A4F7-4572-8F86-80790F479A2E}" type="presOf" srcId="{AACDE20D-ADDE-4CC5-882D-554B232FEFD3}" destId="{EE6EC58E-3E81-4EB1-9F2B-E37006CB5B89}" srcOrd="0" destOrd="0" presId="urn:microsoft.com/office/officeart/2009/3/layout/IncreasingArrowsProcess"/>
    <dgm:cxn modelId="{06DEE6D3-7A30-4AEE-8D42-69B46E784B7B}" srcId="{AACDE20D-ADDE-4CC5-882D-554B232FEFD3}" destId="{1E5785C3-6562-4D0E-9A25-0B260C691D4A}" srcOrd="1" destOrd="0" parTransId="{8491F37E-0B08-4656-A230-9B249518FA65}" sibTransId="{8241B0D2-66B3-49B5-A686-F5FC908BA680}"/>
    <dgm:cxn modelId="{6DDA10E1-BB35-4556-A626-BDAADA4C8411}" type="presOf" srcId="{1E5785C3-6562-4D0E-9A25-0B260C691D4A}" destId="{D3A8FBB8-ACBF-4F16-BEA5-6C2758900DC6}" srcOrd="0" destOrd="0" presId="urn:microsoft.com/office/officeart/2009/3/layout/IncreasingArrowsProcess"/>
    <dgm:cxn modelId="{FA30CBE4-3C04-4B57-8B79-A67B33683415}" type="presOf" srcId="{860BEA47-A203-451E-847B-628E98F1104B}" destId="{8AF0C17E-B488-4BBE-BE80-1662EE81B4DD}" srcOrd="0" destOrd="0" presId="urn:microsoft.com/office/officeart/2009/3/layout/IncreasingArrowsProcess"/>
    <dgm:cxn modelId="{A7E9D0E4-31A8-45F0-A3B0-3FDC60EB2D23}" type="presOf" srcId="{E0797E0F-F8B3-4572-B4D6-CA1CA21C0A1E}" destId="{F8075526-01A5-47B0-B912-01E5AFB21BE6}" srcOrd="0" destOrd="0" presId="urn:microsoft.com/office/officeart/2009/3/layout/IncreasingArrowsProcess"/>
    <dgm:cxn modelId="{6DF82008-CCD8-4CCD-AD9E-78A5E518285E}" type="presParOf" srcId="{EE6EC58E-3E81-4EB1-9F2B-E37006CB5B89}" destId="{3EF80818-754C-43D0-913B-C7593035D271}" srcOrd="0" destOrd="0" presId="urn:microsoft.com/office/officeart/2009/3/layout/IncreasingArrowsProcess"/>
    <dgm:cxn modelId="{B96BA953-1F0D-4B98-A4B5-0D41CE6F1F08}" type="presParOf" srcId="{EE6EC58E-3E81-4EB1-9F2B-E37006CB5B89}" destId="{F8075526-01A5-47B0-B912-01E5AFB21BE6}" srcOrd="1" destOrd="0" presId="urn:microsoft.com/office/officeart/2009/3/layout/IncreasingArrowsProcess"/>
    <dgm:cxn modelId="{CBE6DC03-E27F-4D10-89E2-BDB1FF9787AA}" type="presParOf" srcId="{EE6EC58E-3E81-4EB1-9F2B-E37006CB5B89}" destId="{D3A8FBB8-ACBF-4F16-BEA5-6C2758900DC6}" srcOrd="2" destOrd="0" presId="urn:microsoft.com/office/officeart/2009/3/layout/IncreasingArrowsProcess"/>
    <dgm:cxn modelId="{0F7B2F32-E545-4C77-8DF2-0E9CE5D6DE08}" type="presParOf" srcId="{EE6EC58E-3E81-4EB1-9F2B-E37006CB5B89}" destId="{578C74D5-CA3C-43F5-BFE0-2020CD05A09F}" srcOrd="3" destOrd="0" presId="urn:microsoft.com/office/officeart/2009/3/layout/IncreasingArrowsProcess"/>
    <dgm:cxn modelId="{2B070C3A-DCDA-4FE1-AB87-D7789F907E2B}" type="presParOf" srcId="{EE6EC58E-3E81-4EB1-9F2B-E37006CB5B89}" destId="{ACD388C1-BC94-440F-8DB2-BE5C658D6286}" srcOrd="4" destOrd="0" presId="urn:microsoft.com/office/officeart/2009/3/layout/IncreasingArrowsProcess"/>
    <dgm:cxn modelId="{BA36C9B9-C7BE-4E79-8777-C991ACF3FDFB}" type="presParOf" srcId="{EE6EC58E-3E81-4EB1-9F2B-E37006CB5B89}" destId="{8AF0C17E-B488-4BBE-BE80-1662EE81B4DD}"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F5B7EF-D19F-41ED-9E76-A5A4DAF49E91}"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7CE1944E-BB33-4DAB-B09B-77F8A4105616}">
      <dgm:prSet/>
      <dgm:spPr/>
      <dgm:t>
        <a:bodyPr/>
        <a:lstStyle/>
        <a:p>
          <a:r>
            <a:rPr lang="en-US"/>
            <a:t>Review</a:t>
          </a:r>
        </a:p>
      </dgm:t>
    </dgm:pt>
    <dgm:pt modelId="{1826D751-F655-4E42-BD7B-C0D89F1832E1}" type="parTrans" cxnId="{639E1EEE-A661-4564-A8F6-20E6CAFBC148}">
      <dgm:prSet/>
      <dgm:spPr/>
      <dgm:t>
        <a:bodyPr/>
        <a:lstStyle/>
        <a:p>
          <a:endParaRPr lang="en-US"/>
        </a:p>
      </dgm:t>
    </dgm:pt>
    <dgm:pt modelId="{C4AE088D-EC65-4D00-95EB-AA0A22361387}" type="sibTrans" cxnId="{639E1EEE-A661-4564-A8F6-20E6CAFBC148}">
      <dgm:prSet/>
      <dgm:spPr/>
      <dgm:t>
        <a:bodyPr/>
        <a:lstStyle/>
        <a:p>
          <a:endParaRPr lang="en-US"/>
        </a:p>
      </dgm:t>
    </dgm:pt>
    <dgm:pt modelId="{068DCC65-CBE2-42E0-B1BA-CDA35C074A44}">
      <dgm:prSet/>
      <dgm:spPr/>
      <dgm:t>
        <a:bodyPr/>
        <a:lstStyle/>
        <a:p>
          <a:r>
            <a:rPr lang="en-US" dirty="0"/>
            <a:t>Review </a:t>
          </a:r>
          <a:r>
            <a:rPr lang="en-US" b="1" dirty="0">
              <a:hlinkClick xmlns:r="http://schemas.openxmlformats.org/officeDocument/2006/relationships" r:id="rId1"/>
            </a:rPr>
            <a:t>exemplar</a:t>
          </a:r>
          <a:r>
            <a:rPr lang="en-US" dirty="0"/>
            <a:t> worksheets</a:t>
          </a:r>
        </a:p>
      </dgm:t>
    </dgm:pt>
    <dgm:pt modelId="{C6402BF1-268E-4106-B395-B3D0D56A82EA}" type="parTrans" cxnId="{F34D3B45-0B21-4842-A8B1-2DCC50461BC6}">
      <dgm:prSet/>
      <dgm:spPr/>
      <dgm:t>
        <a:bodyPr/>
        <a:lstStyle/>
        <a:p>
          <a:endParaRPr lang="en-US"/>
        </a:p>
      </dgm:t>
    </dgm:pt>
    <dgm:pt modelId="{8E3D1F04-CD63-49C6-89DB-52F58D37136D}" type="sibTrans" cxnId="{F34D3B45-0B21-4842-A8B1-2DCC50461BC6}">
      <dgm:prSet/>
      <dgm:spPr/>
      <dgm:t>
        <a:bodyPr/>
        <a:lstStyle/>
        <a:p>
          <a:endParaRPr lang="en-US"/>
        </a:p>
      </dgm:t>
    </dgm:pt>
    <dgm:pt modelId="{7922882E-4B07-4197-ABB0-970ED56479D3}">
      <dgm:prSet/>
      <dgm:spPr/>
      <dgm:t>
        <a:bodyPr/>
        <a:lstStyle/>
        <a:p>
          <a:r>
            <a:rPr lang="en-US"/>
            <a:t>Use</a:t>
          </a:r>
        </a:p>
      </dgm:t>
    </dgm:pt>
    <dgm:pt modelId="{49155F69-AFCC-4C58-8028-01C3E4DBECB4}" type="parTrans" cxnId="{9C33DD1C-8668-456B-993D-F42D06295FF9}">
      <dgm:prSet/>
      <dgm:spPr/>
      <dgm:t>
        <a:bodyPr/>
        <a:lstStyle/>
        <a:p>
          <a:endParaRPr lang="en-US"/>
        </a:p>
      </dgm:t>
    </dgm:pt>
    <dgm:pt modelId="{ACF91E29-2618-4E75-8B62-57B53598CE1F}" type="sibTrans" cxnId="{9C33DD1C-8668-456B-993D-F42D06295FF9}">
      <dgm:prSet/>
      <dgm:spPr/>
      <dgm:t>
        <a:bodyPr/>
        <a:lstStyle/>
        <a:p>
          <a:endParaRPr lang="en-US"/>
        </a:p>
      </dgm:t>
    </dgm:pt>
    <dgm:pt modelId="{519B8465-A348-48DC-A2D5-719CDB2C94EC}">
      <dgm:prSet/>
      <dgm:spPr/>
      <dgm:t>
        <a:bodyPr/>
        <a:lstStyle/>
        <a:p>
          <a:r>
            <a:rPr lang="en-US"/>
            <a:t>Use the appropriate EB-PD Worksheet</a:t>
          </a:r>
        </a:p>
      </dgm:t>
    </dgm:pt>
    <dgm:pt modelId="{73E5871F-FB7B-49C0-836B-5AFFE341A522}" type="parTrans" cxnId="{A79B7092-4638-4174-BA3F-1DEB3752F6FA}">
      <dgm:prSet/>
      <dgm:spPr/>
      <dgm:t>
        <a:bodyPr/>
        <a:lstStyle/>
        <a:p>
          <a:endParaRPr lang="en-US"/>
        </a:p>
      </dgm:t>
    </dgm:pt>
    <dgm:pt modelId="{26ADF6FF-C90F-448E-BC59-7344BEE0B404}" type="sibTrans" cxnId="{A79B7092-4638-4174-BA3F-1DEB3752F6FA}">
      <dgm:prSet/>
      <dgm:spPr/>
      <dgm:t>
        <a:bodyPr/>
        <a:lstStyle/>
        <a:p>
          <a:endParaRPr lang="en-US"/>
        </a:p>
      </dgm:t>
    </dgm:pt>
    <dgm:pt modelId="{B7090C49-2389-49FE-B37F-A5541D415E33}">
      <dgm:prSet/>
      <dgm:spPr/>
      <dgm:t>
        <a:bodyPr/>
        <a:lstStyle/>
        <a:p>
          <a:r>
            <a:rPr lang="en-US" dirty="0"/>
            <a:t>2015, 2016, and 2017 SPDG grantees use </a:t>
          </a:r>
          <a:r>
            <a:rPr lang="en-US" b="1" dirty="0">
              <a:hlinkClick xmlns:r="http://schemas.openxmlformats.org/officeDocument/2006/relationships" r:id="rId2"/>
            </a:rPr>
            <a:t>this worksheet</a:t>
          </a:r>
          <a:r>
            <a:rPr lang="en-US" dirty="0"/>
            <a:t>: EB-PD Worksheet with Bullets</a:t>
          </a:r>
        </a:p>
      </dgm:t>
    </dgm:pt>
    <dgm:pt modelId="{1585B074-E5DC-495F-8347-FFF8AB4CA052}" type="parTrans" cxnId="{265EB7E4-E4FF-48B2-BAE9-082A1AA4C30E}">
      <dgm:prSet/>
      <dgm:spPr/>
      <dgm:t>
        <a:bodyPr/>
        <a:lstStyle/>
        <a:p>
          <a:endParaRPr lang="en-US"/>
        </a:p>
      </dgm:t>
    </dgm:pt>
    <dgm:pt modelId="{2183C998-46BA-47DE-BE22-4D5EFDD5E399}" type="sibTrans" cxnId="{265EB7E4-E4FF-48B2-BAE9-082A1AA4C30E}">
      <dgm:prSet/>
      <dgm:spPr/>
      <dgm:t>
        <a:bodyPr/>
        <a:lstStyle/>
        <a:p>
          <a:endParaRPr lang="en-US"/>
        </a:p>
      </dgm:t>
    </dgm:pt>
    <dgm:pt modelId="{3B84224B-E687-4316-AA72-3FB8F8188585}">
      <dgm:prSet/>
      <dgm:spPr/>
      <dgm:t>
        <a:bodyPr/>
        <a:lstStyle/>
        <a:p>
          <a:r>
            <a:rPr lang="en-US" dirty="0"/>
            <a:t>2020, 2021, 2022, &amp; 2023 SPDG grantees use this </a:t>
          </a:r>
          <a:r>
            <a:rPr lang="en-US" b="1" dirty="0">
              <a:hlinkClick xmlns:r="http://schemas.openxmlformats.org/officeDocument/2006/relationships" r:id="rId3"/>
            </a:rPr>
            <a:t>worksheet</a:t>
          </a:r>
          <a:r>
            <a:rPr lang="en-US" dirty="0"/>
            <a:t>: Revised EB-PD Worksheet</a:t>
          </a:r>
        </a:p>
      </dgm:t>
    </dgm:pt>
    <dgm:pt modelId="{04EFA577-A2BB-4AC0-9B86-3DA04CC13C5F}" type="parTrans" cxnId="{C9D3AD0B-34F8-4460-8CD3-A70E9D36DBD2}">
      <dgm:prSet/>
      <dgm:spPr/>
      <dgm:t>
        <a:bodyPr/>
        <a:lstStyle/>
        <a:p>
          <a:endParaRPr lang="en-US"/>
        </a:p>
      </dgm:t>
    </dgm:pt>
    <dgm:pt modelId="{2D7A867A-8150-4564-AA83-F3979F3A5413}" type="sibTrans" cxnId="{C9D3AD0B-34F8-4460-8CD3-A70E9D36DBD2}">
      <dgm:prSet/>
      <dgm:spPr/>
      <dgm:t>
        <a:bodyPr/>
        <a:lstStyle/>
        <a:p>
          <a:endParaRPr lang="en-US"/>
        </a:p>
      </dgm:t>
    </dgm:pt>
    <dgm:pt modelId="{BB306CF4-6B34-4E1D-9296-D816A74CC2AD}">
      <dgm:prSet/>
      <dgm:spPr/>
      <dgm:t>
        <a:bodyPr/>
        <a:lstStyle/>
        <a:p>
          <a:r>
            <a:rPr lang="en-US" dirty="0"/>
            <a:t>Perspective</a:t>
          </a:r>
        </a:p>
      </dgm:t>
    </dgm:pt>
    <dgm:pt modelId="{0B731F45-9D13-4EB3-BAAA-D62C692944DD}" type="parTrans" cxnId="{E491C86E-63AD-4C86-8AF5-DA4F11AFBEDD}">
      <dgm:prSet/>
      <dgm:spPr/>
      <dgm:t>
        <a:bodyPr/>
        <a:lstStyle/>
        <a:p>
          <a:endParaRPr lang="en-US"/>
        </a:p>
      </dgm:t>
    </dgm:pt>
    <dgm:pt modelId="{81477B32-15C4-4716-97E8-AC8430603F0E}" type="sibTrans" cxnId="{E491C86E-63AD-4C86-8AF5-DA4F11AFBEDD}">
      <dgm:prSet/>
      <dgm:spPr/>
      <dgm:t>
        <a:bodyPr/>
        <a:lstStyle/>
        <a:p>
          <a:endParaRPr lang="en-US"/>
        </a:p>
      </dgm:t>
    </dgm:pt>
    <dgm:pt modelId="{CF00E494-352A-468B-8BA1-26A41B615D88}">
      <dgm:prSet/>
      <dgm:spPr/>
      <dgm:t>
        <a:bodyPr/>
        <a:lstStyle/>
        <a:p>
          <a:r>
            <a:rPr lang="en-US" dirty="0"/>
            <a:t>Have a SPDG “novice” review your worksheet (good use of interns/doc students)</a:t>
          </a:r>
        </a:p>
      </dgm:t>
    </dgm:pt>
    <dgm:pt modelId="{8517A3D6-E2ED-4EEC-AA40-C37663184EF5}" type="parTrans" cxnId="{E936E112-B923-4037-A688-7ACA2A74E0AB}">
      <dgm:prSet/>
      <dgm:spPr/>
      <dgm:t>
        <a:bodyPr/>
        <a:lstStyle/>
        <a:p>
          <a:endParaRPr lang="en-US"/>
        </a:p>
      </dgm:t>
    </dgm:pt>
    <dgm:pt modelId="{E6612E05-5C30-4449-AD36-08BEB58F8D59}" type="sibTrans" cxnId="{E936E112-B923-4037-A688-7ACA2A74E0AB}">
      <dgm:prSet/>
      <dgm:spPr/>
      <dgm:t>
        <a:bodyPr/>
        <a:lstStyle/>
        <a:p>
          <a:endParaRPr lang="en-US"/>
        </a:p>
      </dgm:t>
    </dgm:pt>
    <dgm:pt modelId="{01AAFA6A-EE7B-4B61-9400-419463852F3B}">
      <dgm:prSet/>
      <dgm:spPr/>
      <dgm:t>
        <a:bodyPr/>
        <a:lstStyle/>
        <a:p>
          <a:r>
            <a:rPr lang="en-US" dirty="0"/>
            <a:t>Or have another State review!</a:t>
          </a:r>
        </a:p>
      </dgm:t>
    </dgm:pt>
    <dgm:pt modelId="{31B46F43-475E-455F-B5A4-15698D6828CF}" type="parTrans" cxnId="{DB146773-B605-4279-8343-7B0DBFFA17A8}">
      <dgm:prSet/>
      <dgm:spPr/>
      <dgm:t>
        <a:bodyPr/>
        <a:lstStyle/>
        <a:p>
          <a:endParaRPr lang="en-US"/>
        </a:p>
      </dgm:t>
    </dgm:pt>
    <dgm:pt modelId="{9CA9E4F8-3C21-4014-B19F-3D512F32FAA5}" type="sibTrans" cxnId="{DB146773-B605-4279-8343-7B0DBFFA17A8}">
      <dgm:prSet/>
      <dgm:spPr/>
      <dgm:t>
        <a:bodyPr/>
        <a:lstStyle/>
        <a:p>
          <a:endParaRPr lang="en-US"/>
        </a:p>
      </dgm:t>
    </dgm:pt>
    <dgm:pt modelId="{79EB9A25-D402-4468-A009-A6265D5834A2}" type="pres">
      <dgm:prSet presAssocID="{09F5B7EF-D19F-41ED-9E76-A5A4DAF49E91}" presName="Name0" presStyleCnt="0">
        <dgm:presLayoutVars>
          <dgm:dir/>
          <dgm:animLvl val="lvl"/>
          <dgm:resizeHandles val="exact"/>
        </dgm:presLayoutVars>
      </dgm:prSet>
      <dgm:spPr/>
    </dgm:pt>
    <dgm:pt modelId="{0F301C56-DCE3-4C92-8CAB-52D083F92A99}" type="pres">
      <dgm:prSet presAssocID="{BB306CF4-6B34-4E1D-9296-D816A74CC2AD}" presName="boxAndChildren" presStyleCnt="0"/>
      <dgm:spPr/>
    </dgm:pt>
    <dgm:pt modelId="{A001B852-B783-49BE-AAE6-75DEC8D04E59}" type="pres">
      <dgm:prSet presAssocID="{BB306CF4-6B34-4E1D-9296-D816A74CC2AD}" presName="parentTextBox" presStyleLbl="alignNode1" presStyleIdx="0" presStyleCnt="3"/>
      <dgm:spPr/>
    </dgm:pt>
    <dgm:pt modelId="{7B433806-A507-4920-9ECD-FB205A89F5EB}" type="pres">
      <dgm:prSet presAssocID="{BB306CF4-6B34-4E1D-9296-D816A74CC2AD}" presName="descendantBox" presStyleLbl="bgAccFollowNode1" presStyleIdx="0" presStyleCnt="3"/>
      <dgm:spPr/>
    </dgm:pt>
    <dgm:pt modelId="{D128D353-EBA6-41FB-A612-876DF82A7224}" type="pres">
      <dgm:prSet presAssocID="{ACF91E29-2618-4E75-8B62-57B53598CE1F}" presName="sp" presStyleCnt="0"/>
      <dgm:spPr/>
    </dgm:pt>
    <dgm:pt modelId="{158EB45B-5DFB-4D40-A526-314884E2D44E}" type="pres">
      <dgm:prSet presAssocID="{7922882E-4B07-4197-ABB0-970ED56479D3}" presName="arrowAndChildren" presStyleCnt="0"/>
      <dgm:spPr/>
    </dgm:pt>
    <dgm:pt modelId="{68EDCE46-C95F-4A1B-961F-2DBFDAEBF725}" type="pres">
      <dgm:prSet presAssocID="{7922882E-4B07-4197-ABB0-970ED56479D3}" presName="parentTextArrow" presStyleLbl="node1" presStyleIdx="0" presStyleCnt="0"/>
      <dgm:spPr/>
    </dgm:pt>
    <dgm:pt modelId="{C2578D43-E711-48EC-BF2C-D0A475149CFF}" type="pres">
      <dgm:prSet presAssocID="{7922882E-4B07-4197-ABB0-970ED56479D3}" presName="arrow" presStyleLbl="alignNode1" presStyleIdx="1" presStyleCnt="3"/>
      <dgm:spPr/>
    </dgm:pt>
    <dgm:pt modelId="{2214C8C3-36DE-4D26-B29E-63205F146FCA}" type="pres">
      <dgm:prSet presAssocID="{7922882E-4B07-4197-ABB0-970ED56479D3}" presName="descendantArrow" presStyleLbl="bgAccFollowNode1" presStyleIdx="1" presStyleCnt="3" custLinFactNeighborX="-1056" custLinFactNeighborY="1787"/>
      <dgm:spPr/>
    </dgm:pt>
    <dgm:pt modelId="{D325FC74-F7B2-41B1-BC34-500CF5C45250}" type="pres">
      <dgm:prSet presAssocID="{C4AE088D-EC65-4D00-95EB-AA0A22361387}" presName="sp" presStyleCnt="0"/>
      <dgm:spPr/>
    </dgm:pt>
    <dgm:pt modelId="{19B476B9-37D1-4F62-B1B7-781EB21CFC32}" type="pres">
      <dgm:prSet presAssocID="{7CE1944E-BB33-4DAB-B09B-77F8A4105616}" presName="arrowAndChildren" presStyleCnt="0"/>
      <dgm:spPr/>
    </dgm:pt>
    <dgm:pt modelId="{8F956D9D-BE17-4A30-9930-2CBBDAC2344A}" type="pres">
      <dgm:prSet presAssocID="{7CE1944E-BB33-4DAB-B09B-77F8A4105616}" presName="parentTextArrow" presStyleLbl="node1" presStyleIdx="0" presStyleCnt="0"/>
      <dgm:spPr/>
    </dgm:pt>
    <dgm:pt modelId="{1BEBE831-B649-4374-9F9B-1C87C01D346B}" type="pres">
      <dgm:prSet presAssocID="{7CE1944E-BB33-4DAB-B09B-77F8A4105616}" presName="arrow" presStyleLbl="alignNode1" presStyleIdx="2" presStyleCnt="3"/>
      <dgm:spPr/>
    </dgm:pt>
    <dgm:pt modelId="{7F49CAE3-2F78-42E3-B4D0-58CDC3197111}" type="pres">
      <dgm:prSet presAssocID="{7CE1944E-BB33-4DAB-B09B-77F8A4105616}" presName="descendantArrow" presStyleLbl="bgAccFollowNode1" presStyleIdx="2" presStyleCnt="3"/>
      <dgm:spPr/>
    </dgm:pt>
  </dgm:ptLst>
  <dgm:cxnLst>
    <dgm:cxn modelId="{24C45103-F1CF-4701-B5BA-B08C7994472C}" type="presOf" srcId="{7922882E-4B07-4197-ABB0-970ED56479D3}" destId="{C2578D43-E711-48EC-BF2C-D0A475149CFF}" srcOrd="1" destOrd="0" presId="urn:microsoft.com/office/officeart/2016/7/layout/VerticalDownArrowProcess"/>
    <dgm:cxn modelId="{C9D3AD0B-34F8-4460-8CD3-A70E9D36DBD2}" srcId="{519B8465-A348-48DC-A2D5-719CDB2C94EC}" destId="{3B84224B-E687-4316-AA72-3FB8F8188585}" srcOrd="1" destOrd="0" parTransId="{04EFA577-A2BB-4AC0-9B86-3DA04CC13C5F}" sibTransId="{2D7A867A-8150-4564-AA83-F3979F3A5413}"/>
    <dgm:cxn modelId="{25F2E20B-2EAB-4572-93F7-6CBF68DB26E2}" type="presOf" srcId="{BB306CF4-6B34-4E1D-9296-D816A74CC2AD}" destId="{A001B852-B783-49BE-AAE6-75DEC8D04E59}" srcOrd="0" destOrd="0" presId="urn:microsoft.com/office/officeart/2016/7/layout/VerticalDownArrowProcess"/>
    <dgm:cxn modelId="{E936E112-B923-4037-A688-7ACA2A74E0AB}" srcId="{BB306CF4-6B34-4E1D-9296-D816A74CC2AD}" destId="{CF00E494-352A-468B-8BA1-26A41B615D88}" srcOrd="0" destOrd="0" parTransId="{8517A3D6-E2ED-4EEC-AA40-C37663184EF5}" sibTransId="{E6612E05-5C30-4449-AD36-08BEB58F8D59}"/>
    <dgm:cxn modelId="{847C0E16-E2FB-4AA2-B22A-1AC0E563DF5D}" type="presOf" srcId="{3B84224B-E687-4316-AA72-3FB8F8188585}" destId="{2214C8C3-36DE-4D26-B29E-63205F146FCA}" srcOrd="0" destOrd="2" presId="urn:microsoft.com/office/officeart/2016/7/layout/VerticalDownArrowProcess"/>
    <dgm:cxn modelId="{9C33DD1C-8668-456B-993D-F42D06295FF9}" srcId="{09F5B7EF-D19F-41ED-9E76-A5A4DAF49E91}" destId="{7922882E-4B07-4197-ABB0-970ED56479D3}" srcOrd="1" destOrd="0" parTransId="{49155F69-AFCC-4C58-8028-01C3E4DBECB4}" sibTransId="{ACF91E29-2618-4E75-8B62-57B53598CE1F}"/>
    <dgm:cxn modelId="{7380FB27-CAA9-4537-B8FA-F1FBC20D0C27}" type="presOf" srcId="{519B8465-A348-48DC-A2D5-719CDB2C94EC}" destId="{2214C8C3-36DE-4D26-B29E-63205F146FCA}" srcOrd="0" destOrd="0" presId="urn:microsoft.com/office/officeart/2016/7/layout/VerticalDownArrowProcess"/>
    <dgm:cxn modelId="{4E6BD032-35BE-4435-BE39-C1C393929889}" type="presOf" srcId="{CF00E494-352A-468B-8BA1-26A41B615D88}" destId="{7B433806-A507-4920-9ECD-FB205A89F5EB}" srcOrd="0" destOrd="0" presId="urn:microsoft.com/office/officeart/2016/7/layout/VerticalDownArrowProcess"/>
    <dgm:cxn modelId="{F34D3B45-0B21-4842-A8B1-2DCC50461BC6}" srcId="{7CE1944E-BB33-4DAB-B09B-77F8A4105616}" destId="{068DCC65-CBE2-42E0-B1BA-CDA35C074A44}" srcOrd="0" destOrd="0" parTransId="{C6402BF1-268E-4106-B395-B3D0D56A82EA}" sibTransId="{8E3D1F04-CD63-49C6-89DB-52F58D37136D}"/>
    <dgm:cxn modelId="{5700494A-69E2-4F08-BE20-653BAF2F0747}" type="presOf" srcId="{068DCC65-CBE2-42E0-B1BA-CDA35C074A44}" destId="{7F49CAE3-2F78-42E3-B4D0-58CDC3197111}" srcOrd="0" destOrd="0" presId="urn:microsoft.com/office/officeart/2016/7/layout/VerticalDownArrowProcess"/>
    <dgm:cxn modelId="{75BF9B4B-E22F-4612-82C6-2D7CE821F022}" type="presOf" srcId="{7CE1944E-BB33-4DAB-B09B-77F8A4105616}" destId="{8F956D9D-BE17-4A30-9930-2CBBDAC2344A}" srcOrd="0" destOrd="0" presId="urn:microsoft.com/office/officeart/2016/7/layout/VerticalDownArrowProcess"/>
    <dgm:cxn modelId="{43CB3E4D-EDEE-4E40-9FD7-D71CEA16F2AE}" type="presOf" srcId="{09F5B7EF-D19F-41ED-9E76-A5A4DAF49E91}" destId="{79EB9A25-D402-4468-A009-A6265D5834A2}" srcOrd="0" destOrd="0" presId="urn:microsoft.com/office/officeart/2016/7/layout/VerticalDownArrowProcess"/>
    <dgm:cxn modelId="{E491C86E-63AD-4C86-8AF5-DA4F11AFBEDD}" srcId="{09F5B7EF-D19F-41ED-9E76-A5A4DAF49E91}" destId="{BB306CF4-6B34-4E1D-9296-D816A74CC2AD}" srcOrd="2" destOrd="0" parTransId="{0B731F45-9D13-4EB3-BAAA-D62C692944DD}" sibTransId="{81477B32-15C4-4716-97E8-AC8430603F0E}"/>
    <dgm:cxn modelId="{DB146773-B605-4279-8343-7B0DBFFA17A8}" srcId="{CF00E494-352A-468B-8BA1-26A41B615D88}" destId="{01AAFA6A-EE7B-4B61-9400-419463852F3B}" srcOrd="0" destOrd="0" parTransId="{31B46F43-475E-455F-B5A4-15698D6828CF}" sibTransId="{9CA9E4F8-3C21-4014-B19F-3D512F32FAA5}"/>
    <dgm:cxn modelId="{A79B7092-4638-4174-BA3F-1DEB3752F6FA}" srcId="{7922882E-4B07-4197-ABB0-970ED56479D3}" destId="{519B8465-A348-48DC-A2D5-719CDB2C94EC}" srcOrd="0" destOrd="0" parTransId="{73E5871F-FB7B-49C0-836B-5AFFE341A522}" sibTransId="{26ADF6FF-C90F-448E-BC59-7344BEE0B404}"/>
    <dgm:cxn modelId="{74C2BAC6-8E00-4FFD-B3BA-CDED7AB80242}" type="presOf" srcId="{7922882E-4B07-4197-ABB0-970ED56479D3}" destId="{68EDCE46-C95F-4A1B-961F-2DBFDAEBF725}" srcOrd="0" destOrd="0" presId="urn:microsoft.com/office/officeart/2016/7/layout/VerticalDownArrowProcess"/>
    <dgm:cxn modelId="{A62056C7-3F11-4FCF-B659-DBB5B705347E}" type="presOf" srcId="{7CE1944E-BB33-4DAB-B09B-77F8A4105616}" destId="{1BEBE831-B649-4374-9F9B-1C87C01D346B}" srcOrd="1" destOrd="0" presId="urn:microsoft.com/office/officeart/2016/7/layout/VerticalDownArrowProcess"/>
    <dgm:cxn modelId="{40881CD6-4199-44FF-B305-F81D3A8447BC}" type="presOf" srcId="{B7090C49-2389-49FE-B37F-A5541D415E33}" destId="{2214C8C3-36DE-4D26-B29E-63205F146FCA}" srcOrd="0" destOrd="1" presId="urn:microsoft.com/office/officeart/2016/7/layout/VerticalDownArrowProcess"/>
    <dgm:cxn modelId="{B84098E4-CDD5-4731-ABFA-50F1E322F7D7}" type="presOf" srcId="{01AAFA6A-EE7B-4B61-9400-419463852F3B}" destId="{7B433806-A507-4920-9ECD-FB205A89F5EB}" srcOrd="0" destOrd="1" presId="urn:microsoft.com/office/officeart/2016/7/layout/VerticalDownArrowProcess"/>
    <dgm:cxn modelId="{265EB7E4-E4FF-48B2-BAE9-082A1AA4C30E}" srcId="{519B8465-A348-48DC-A2D5-719CDB2C94EC}" destId="{B7090C49-2389-49FE-B37F-A5541D415E33}" srcOrd="0" destOrd="0" parTransId="{1585B074-E5DC-495F-8347-FFF8AB4CA052}" sibTransId="{2183C998-46BA-47DE-BE22-4D5EFDD5E399}"/>
    <dgm:cxn modelId="{639E1EEE-A661-4564-A8F6-20E6CAFBC148}" srcId="{09F5B7EF-D19F-41ED-9E76-A5A4DAF49E91}" destId="{7CE1944E-BB33-4DAB-B09B-77F8A4105616}" srcOrd="0" destOrd="0" parTransId="{1826D751-F655-4E42-BD7B-C0D89F1832E1}" sibTransId="{C4AE088D-EC65-4D00-95EB-AA0A22361387}"/>
    <dgm:cxn modelId="{1E4F1893-A234-45A1-9038-9E036A1FC6EF}" type="presParOf" srcId="{79EB9A25-D402-4468-A009-A6265D5834A2}" destId="{0F301C56-DCE3-4C92-8CAB-52D083F92A99}" srcOrd="0" destOrd="0" presId="urn:microsoft.com/office/officeart/2016/7/layout/VerticalDownArrowProcess"/>
    <dgm:cxn modelId="{85ED34FD-EB60-4F88-8C84-D43E0BB43F8B}" type="presParOf" srcId="{0F301C56-DCE3-4C92-8CAB-52D083F92A99}" destId="{A001B852-B783-49BE-AAE6-75DEC8D04E59}" srcOrd="0" destOrd="0" presId="urn:microsoft.com/office/officeart/2016/7/layout/VerticalDownArrowProcess"/>
    <dgm:cxn modelId="{A0ECED75-0FED-4A23-A859-09389FEDEC36}" type="presParOf" srcId="{0F301C56-DCE3-4C92-8CAB-52D083F92A99}" destId="{7B433806-A507-4920-9ECD-FB205A89F5EB}" srcOrd="1" destOrd="0" presId="urn:microsoft.com/office/officeart/2016/7/layout/VerticalDownArrowProcess"/>
    <dgm:cxn modelId="{5D5EBE5F-20E1-496A-8BA3-5689D6517A9B}" type="presParOf" srcId="{79EB9A25-D402-4468-A009-A6265D5834A2}" destId="{D128D353-EBA6-41FB-A612-876DF82A7224}" srcOrd="1" destOrd="0" presId="urn:microsoft.com/office/officeart/2016/7/layout/VerticalDownArrowProcess"/>
    <dgm:cxn modelId="{2B60EA99-5C5B-43F2-9C35-09A7E209FABB}" type="presParOf" srcId="{79EB9A25-D402-4468-A009-A6265D5834A2}" destId="{158EB45B-5DFB-4D40-A526-314884E2D44E}" srcOrd="2" destOrd="0" presId="urn:microsoft.com/office/officeart/2016/7/layout/VerticalDownArrowProcess"/>
    <dgm:cxn modelId="{4CFD3325-FD2C-41BF-8D2B-3EF04843DF06}" type="presParOf" srcId="{158EB45B-5DFB-4D40-A526-314884E2D44E}" destId="{68EDCE46-C95F-4A1B-961F-2DBFDAEBF725}" srcOrd="0" destOrd="0" presId="urn:microsoft.com/office/officeart/2016/7/layout/VerticalDownArrowProcess"/>
    <dgm:cxn modelId="{CD1DEDE8-122A-4C08-9F70-DF0C84651F8F}" type="presParOf" srcId="{158EB45B-5DFB-4D40-A526-314884E2D44E}" destId="{C2578D43-E711-48EC-BF2C-D0A475149CFF}" srcOrd="1" destOrd="0" presId="urn:microsoft.com/office/officeart/2016/7/layout/VerticalDownArrowProcess"/>
    <dgm:cxn modelId="{85984AC0-5884-40E9-AC71-8B467B7B9708}" type="presParOf" srcId="{158EB45B-5DFB-4D40-A526-314884E2D44E}" destId="{2214C8C3-36DE-4D26-B29E-63205F146FCA}" srcOrd="2" destOrd="0" presId="urn:microsoft.com/office/officeart/2016/7/layout/VerticalDownArrowProcess"/>
    <dgm:cxn modelId="{1B23E500-7B6A-4EA4-8050-BD7A64757D32}" type="presParOf" srcId="{79EB9A25-D402-4468-A009-A6265D5834A2}" destId="{D325FC74-F7B2-41B1-BC34-500CF5C45250}" srcOrd="3" destOrd="0" presId="urn:microsoft.com/office/officeart/2016/7/layout/VerticalDownArrowProcess"/>
    <dgm:cxn modelId="{9193B4A4-12BA-4C89-8128-8306F3CF591E}" type="presParOf" srcId="{79EB9A25-D402-4468-A009-A6265D5834A2}" destId="{19B476B9-37D1-4F62-B1B7-781EB21CFC32}" srcOrd="4" destOrd="0" presId="urn:microsoft.com/office/officeart/2016/7/layout/VerticalDownArrowProcess"/>
    <dgm:cxn modelId="{14678966-B9D0-4D27-A2D6-9942DC443E6D}" type="presParOf" srcId="{19B476B9-37D1-4F62-B1B7-781EB21CFC32}" destId="{8F956D9D-BE17-4A30-9930-2CBBDAC2344A}" srcOrd="0" destOrd="0" presId="urn:microsoft.com/office/officeart/2016/7/layout/VerticalDownArrowProcess"/>
    <dgm:cxn modelId="{5D2974A9-6AE9-47FB-9B18-AC04045462D8}" type="presParOf" srcId="{19B476B9-37D1-4F62-B1B7-781EB21CFC32}" destId="{1BEBE831-B649-4374-9F9B-1C87C01D346B}" srcOrd="1" destOrd="0" presId="urn:microsoft.com/office/officeart/2016/7/layout/VerticalDownArrowProcess"/>
    <dgm:cxn modelId="{32309593-A29B-450B-8E7D-884DA0FD509D}" type="presParOf" srcId="{19B476B9-37D1-4F62-B1B7-781EB21CFC32}" destId="{7F49CAE3-2F78-42E3-B4D0-58CDC319711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6B5B8F-CC7E-4909-A08D-85411A4CD84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B7E631A-9AFF-402E-B367-3354553FC8F1}">
      <dgm:prSet/>
      <dgm:spPr/>
      <dgm:t>
        <a:bodyPr/>
        <a:lstStyle/>
        <a:p>
          <a:pPr>
            <a:lnSpc>
              <a:spcPct val="100000"/>
            </a:lnSpc>
          </a:pPr>
          <a:r>
            <a:rPr lang="en-US"/>
            <a:t>Be clear about the fidelity measure you used.</a:t>
          </a:r>
        </a:p>
      </dgm:t>
    </dgm:pt>
    <dgm:pt modelId="{7107BAB2-8CE1-4D1D-8742-E30C4FBD03C2}" type="parTrans" cxnId="{45BE9DB0-DA8C-4B78-AC23-25BE98AB821F}">
      <dgm:prSet/>
      <dgm:spPr/>
      <dgm:t>
        <a:bodyPr/>
        <a:lstStyle/>
        <a:p>
          <a:endParaRPr lang="en-US"/>
        </a:p>
      </dgm:t>
    </dgm:pt>
    <dgm:pt modelId="{54C88CF6-8D43-47B5-AEC2-79B57182EA70}" type="sibTrans" cxnId="{45BE9DB0-DA8C-4B78-AC23-25BE98AB821F}">
      <dgm:prSet/>
      <dgm:spPr/>
      <dgm:t>
        <a:bodyPr/>
        <a:lstStyle/>
        <a:p>
          <a:endParaRPr lang="en-US"/>
        </a:p>
      </dgm:t>
    </dgm:pt>
    <dgm:pt modelId="{FDBE5D95-A7CB-4C6E-B581-E44422DDDBDC}">
      <dgm:prSet/>
      <dgm:spPr/>
      <dgm:t>
        <a:bodyPr/>
        <a:lstStyle/>
        <a:p>
          <a:pPr>
            <a:lnSpc>
              <a:spcPct val="100000"/>
            </a:lnSpc>
          </a:pPr>
          <a:r>
            <a:rPr lang="en-US"/>
            <a:t>How will the reviewers know it’s a fidelity measure?</a:t>
          </a:r>
        </a:p>
      </dgm:t>
    </dgm:pt>
    <dgm:pt modelId="{E5369EC8-6063-44FA-B0A2-884FAEB0CA0E}" type="parTrans" cxnId="{4449F58F-B10A-4F49-8E4A-870A421D8DF3}">
      <dgm:prSet/>
      <dgm:spPr/>
      <dgm:t>
        <a:bodyPr/>
        <a:lstStyle/>
        <a:p>
          <a:endParaRPr lang="en-US"/>
        </a:p>
      </dgm:t>
    </dgm:pt>
    <dgm:pt modelId="{33EFFA25-4D85-4FD8-9749-0426DB7950F9}" type="sibTrans" cxnId="{4449F58F-B10A-4F49-8E4A-870A421D8DF3}">
      <dgm:prSet/>
      <dgm:spPr/>
      <dgm:t>
        <a:bodyPr/>
        <a:lstStyle/>
        <a:p>
          <a:endParaRPr lang="en-US"/>
        </a:p>
      </dgm:t>
    </dgm:pt>
    <dgm:pt modelId="{7331E8E8-71FA-41DA-A0E6-51E4F30BC4C3}">
      <dgm:prSet/>
      <dgm:spPr/>
      <dgm:t>
        <a:bodyPr/>
        <a:lstStyle/>
        <a:p>
          <a:pPr>
            <a:lnSpc>
              <a:spcPct val="100000"/>
            </a:lnSpc>
          </a:pPr>
          <a:r>
            <a:rPr lang="en-US" dirty="0"/>
            <a:t>If your fidelity measure is a self-assessment, describe 20% external observation reliability check, if possible.</a:t>
          </a:r>
        </a:p>
      </dgm:t>
    </dgm:pt>
    <dgm:pt modelId="{E966A730-883F-4EF6-8ABB-79B6CFDB1A57}" type="parTrans" cxnId="{AD2E756D-E577-42F1-87F6-8E4B71765B70}">
      <dgm:prSet/>
      <dgm:spPr/>
      <dgm:t>
        <a:bodyPr/>
        <a:lstStyle/>
        <a:p>
          <a:endParaRPr lang="en-US"/>
        </a:p>
      </dgm:t>
    </dgm:pt>
    <dgm:pt modelId="{FAB08466-6B7E-436C-886E-15A496F92F7E}" type="sibTrans" cxnId="{AD2E756D-E577-42F1-87F6-8E4B71765B70}">
      <dgm:prSet/>
      <dgm:spPr/>
      <dgm:t>
        <a:bodyPr/>
        <a:lstStyle/>
        <a:p>
          <a:endParaRPr lang="en-US"/>
        </a:p>
      </dgm:t>
    </dgm:pt>
    <dgm:pt modelId="{B3AC0440-55F5-47D9-801D-C6ECED2B6CDC}">
      <dgm:prSet/>
      <dgm:spPr/>
      <dgm:t>
        <a:bodyPr/>
        <a:lstStyle/>
        <a:p>
          <a:pPr>
            <a:lnSpc>
              <a:spcPct val="100000"/>
            </a:lnSpc>
          </a:pPr>
          <a:r>
            <a:rPr lang="en-US" dirty="0"/>
            <a:t>If it’s not a self-assessment make that clear in your description.</a:t>
          </a:r>
        </a:p>
      </dgm:t>
    </dgm:pt>
    <dgm:pt modelId="{E6760A6C-2363-47A3-BCC3-5BF3D965B49D}" type="parTrans" cxnId="{EAABB5E6-3F64-4E5C-8E4A-34C3D108E5DC}">
      <dgm:prSet/>
      <dgm:spPr/>
      <dgm:t>
        <a:bodyPr/>
        <a:lstStyle/>
        <a:p>
          <a:endParaRPr lang="en-US"/>
        </a:p>
      </dgm:t>
    </dgm:pt>
    <dgm:pt modelId="{C8EBF55E-10D7-49F0-8540-6195789055FB}" type="sibTrans" cxnId="{EAABB5E6-3F64-4E5C-8E4A-34C3D108E5DC}">
      <dgm:prSet/>
      <dgm:spPr/>
      <dgm:t>
        <a:bodyPr/>
        <a:lstStyle/>
        <a:p>
          <a:endParaRPr lang="en-US"/>
        </a:p>
      </dgm:t>
    </dgm:pt>
    <dgm:pt modelId="{11F542DD-6313-4DC6-9D62-02A6410C97D5}">
      <dgm:prSet/>
      <dgm:spPr/>
      <dgm:t>
        <a:bodyPr/>
        <a:lstStyle/>
        <a:p>
          <a:pPr>
            <a:lnSpc>
              <a:spcPct val="100000"/>
            </a:lnSpc>
          </a:pPr>
          <a:r>
            <a:rPr lang="en-US" b="1"/>
            <a:t>Setting next year’s targets</a:t>
          </a:r>
          <a:r>
            <a:rPr lang="en-US"/>
            <a:t>… are your targets appropriate? 	</a:t>
          </a:r>
        </a:p>
      </dgm:t>
    </dgm:pt>
    <dgm:pt modelId="{35BF0EE6-6E96-4A32-A164-835F07791C5F}" type="parTrans" cxnId="{EABDDC15-6471-4677-9997-4AD5567A0816}">
      <dgm:prSet/>
      <dgm:spPr/>
      <dgm:t>
        <a:bodyPr/>
        <a:lstStyle/>
        <a:p>
          <a:endParaRPr lang="en-US"/>
        </a:p>
      </dgm:t>
    </dgm:pt>
    <dgm:pt modelId="{BD6CCB42-8569-4C77-9B8C-75A0C1CDB5D5}" type="sibTrans" cxnId="{EABDDC15-6471-4677-9997-4AD5567A0816}">
      <dgm:prSet/>
      <dgm:spPr/>
      <dgm:t>
        <a:bodyPr/>
        <a:lstStyle/>
        <a:p>
          <a:endParaRPr lang="en-US"/>
        </a:p>
      </dgm:t>
    </dgm:pt>
    <dgm:pt modelId="{5A50AAC7-A1DC-466C-A3E3-5645F485E5C2}" type="pres">
      <dgm:prSet presAssocID="{066B5B8F-CC7E-4909-A08D-85411A4CD844}" presName="root" presStyleCnt="0">
        <dgm:presLayoutVars>
          <dgm:dir/>
          <dgm:resizeHandles val="exact"/>
        </dgm:presLayoutVars>
      </dgm:prSet>
      <dgm:spPr/>
    </dgm:pt>
    <dgm:pt modelId="{B4E6B916-B14F-4426-B472-DFAF89C48E8F}" type="pres">
      <dgm:prSet presAssocID="{8B7E631A-9AFF-402E-B367-3354553FC8F1}" presName="compNode" presStyleCnt="0"/>
      <dgm:spPr/>
    </dgm:pt>
    <dgm:pt modelId="{BB74D99D-7D47-4433-83E3-DDB56583E837}" type="pres">
      <dgm:prSet presAssocID="{8B7E631A-9AFF-402E-B367-3354553FC8F1}" presName="bgRect" presStyleLbl="bgShp" presStyleIdx="0" presStyleCnt="3"/>
      <dgm:spPr/>
    </dgm:pt>
    <dgm:pt modelId="{9DBE9C83-391E-4D79-8B16-4581161C1238}" type="pres">
      <dgm:prSet presAssocID="{8B7E631A-9AFF-402E-B367-3354553FC8F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33F4019E-6D8E-4EE8-BF5F-3B7EFC743A7A}" type="pres">
      <dgm:prSet presAssocID="{8B7E631A-9AFF-402E-B367-3354553FC8F1}" presName="spaceRect" presStyleCnt="0"/>
      <dgm:spPr/>
    </dgm:pt>
    <dgm:pt modelId="{D0BDE35E-E5F2-4C40-A6F0-E783A75A162D}" type="pres">
      <dgm:prSet presAssocID="{8B7E631A-9AFF-402E-B367-3354553FC8F1}" presName="parTx" presStyleLbl="revTx" presStyleIdx="0" presStyleCnt="5">
        <dgm:presLayoutVars>
          <dgm:chMax val="0"/>
          <dgm:chPref val="0"/>
        </dgm:presLayoutVars>
      </dgm:prSet>
      <dgm:spPr/>
    </dgm:pt>
    <dgm:pt modelId="{4EAC9CB3-A272-4098-A2F1-7EF742274B55}" type="pres">
      <dgm:prSet presAssocID="{8B7E631A-9AFF-402E-B367-3354553FC8F1}" presName="desTx" presStyleLbl="revTx" presStyleIdx="1" presStyleCnt="5">
        <dgm:presLayoutVars/>
      </dgm:prSet>
      <dgm:spPr/>
    </dgm:pt>
    <dgm:pt modelId="{2F8B4AD2-A7A7-42BA-88DA-559C3249FA40}" type="pres">
      <dgm:prSet presAssocID="{54C88CF6-8D43-47B5-AEC2-79B57182EA70}" presName="sibTrans" presStyleCnt="0"/>
      <dgm:spPr/>
    </dgm:pt>
    <dgm:pt modelId="{9E8AE1BF-8D34-46A4-A48B-83CB32C76500}" type="pres">
      <dgm:prSet presAssocID="{7331E8E8-71FA-41DA-A0E6-51E4F30BC4C3}" presName="compNode" presStyleCnt="0"/>
      <dgm:spPr/>
    </dgm:pt>
    <dgm:pt modelId="{99690DC1-C180-422D-BE8F-01AF999CF350}" type="pres">
      <dgm:prSet presAssocID="{7331E8E8-71FA-41DA-A0E6-51E4F30BC4C3}" presName="bgRect" presStyleLbl="bgShp" presStyleIdx="1" presStyleCnt="3"/>
      <dgm:spPr/>
    </dgm:pt>
    <dgm:pt modelId="{08EDDD7F-74F7-4D6E-9043-3E68EB580E55}" type="pres">
      <dgm:prSet presAssocID="{7331E8E8-71FA-41DA-A0E6-51E4F30BC4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901AB193-F175-4BE4-B7AF-49437F761A5F}" type="pres">
      <dgm:prSet presAssocID="{7331E8E8-71FA-41DA-A0E6-51E4F30BC4C3}" presName="spaceRect" presStyleCnt="0"/>
      <dgm:spPr/>
    </dgm:pt>
    <dgm:pt modelId="{CDC3B037-EA9F-4E4B-B508-B2AF66D49C6F}" type="pres">
      <dgm:prSet presAssocID="{7331E8E8-71FA-41DA-A0E6-51E4F30BC4C3}" presName="parTx" presStyleLbl="revTx" presStyleIdx="2" presStyleCnt="5">
        <dgm:presLayoutVars>
          <dgm:chMax val="0"/>
          <dgm:chPref val="0"/>
        </dgm:presLayoutVars>
      </dgm:prSet>
      <dgm:spPr/>
    </dgm:pt>
    <dgm:pt modelId="{25088BAB-58C5-46A8-B08F-F32BC162B937}" type="pres">
      <dgm:prSet presAssocID="{7331E8E8-71FA-41DA-A0E6-51E4F30BC4C3}" presName="desTx" presStyleLbl="revTx" presStyleIdx="3" presStyleCnt="5">
        <dgm:presLayoutVars/>
      </dgm:prSet>
      <dgm:spPr/>
    </dgm:pt>
    <dgm:pt modelId="{7329E4AC-BCD0-4BE2-9DDE-80595D6F4567}" type="pres">
      <dgm:prSet presAssocID="{FAB08466-6B7E-436C-886E-15A496F92F7E}" presName="sibTrans" presStyleCnt="0"/>
      <dgm:spPr/>
    </dgm:pt>
    <dgm:pt modelId="{126AD2AF-A826-4C7F-AB82-A02EC1FE3741}" type="pres">
      <dgm:prSet presAssocID="{11F542DD-6313-4DC6-9D62-02A6410C97D5}" presName="compNode" presStyleCnt="0"/>
      <dgm:spPr/>
    </dgm:pt>
    <dgm:pt modelId="{4426FCA1-21FE-4FB9-89BF-8C4A5B1288E7}" type="pres">
      <dgm:prSet presAssocID="{11F542DD-6313-4DC6-9D62-02A6410C97D5}" presName="bgRect" presStyleLbl="bgShp" presStyleIdx="2" presStyleCnt="3"/>
      <dgm:spPr/>
    </dgm:pt>
    <dgm:pt modelId="{5985519F-61A6-48CE-924A-9FAB19CA8CAF}" type="pres">
      <dgm:prSet presAssocID="{11F542DD-6313-4DC6-9D62-02A6410C97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3EF033CD-C238-470C-89CC-34FF881744A7}" type="pres">
      <dgm:prSet presAssocID="{11F542DD-6313-4DC6-9D62-02A6410C97D5}" presName="spaceRect" presStyleCnt="0"/>
      <dgm:spPr/>
    </dgm:pt>
    <dgm:pt modelId="{BCCA377E-1FE1-4285-AC4A-FC466B869283}" type="pres">
      <dgm:prSet presAssocID="{11F542DD-6313-4DC6-9D62-02A6410C97D5}" presName="parTx" presStyleLbl="revTx" presStyleIdx="4" presStyleCnt="5">
        <dgm:presLayoutVars>
          <dgm:chMax val="0"/>
          <dgm:chPref val="0"/>
        </dgm:presLayoutVars>
      </dgm:prSet>
      <dgm:spPr/>
    </dgm:pt>
  </dgm:ptLst>
  <dgm:cxnLst>
    <dgm:cxn modelId="{EABDDC15-6471-4677-9997-4AD5567A0816}" srcId="{066B5B8F-CC7E-4909-A08D-85411A4CD844}" destId="{11F542DD-6313-4DC6-9D62-02A6410C97D5}" srcOrd="2" destOrd="0" parTransId="{35BF0EE6-6E96-4A32-A164-835F07791C5F}" sibTransId="{BD6CCB42-8569-4C77-9B8C-75A0C1CDB5D5}"/>
    <dgm:cxn modelId="{FEB2E540-B79C-40EF-A092-BBF78D912E4C}" type="presOf" srcId="{7331E8E8-71FA-41DA-A0E6-51E4F30BC4C3}" destId="{CDC3B037-EA9F-4E4B-B508-B2AF66D49C6F}" srcOrd="0" destOrd="0" presId="urn:microsoft.com/office/officeart/2018/2/layout/IconVerticalSolidList"/>
    <dgm:cxn modelId="{AD2E756D-E577-42F1-87F6-8E4B71765B70}" srcId="{066B5B8F-CC7E-4909-A08D-85411A4CD844}" destId="{7331E8E8-71FA-41DA-A0E6-51E4F30BC4C3}" srcOrd="1" destOrd="0" parTransId="{E966A730-883F-4EF6-8ABB-79B6CFDB1A57}" sibTransId="{FAB08466-6B7E-436C-886E-15A496F92F7E}"/>
    <dgm:cxn modelId="{1BF9968F-C61B-4266-91B7-D267042EB749}" type="presOf" srcId="{B3AC0440-55F5-47D9-801D-C6ECED2B6CDC}" destId="{25088BAB-58C5-46A8-B08F-F32BC162B937}" srcOrd="0" destOrd="0" presId="urn:microsoft.com/office/officeart/2018/2/layout/IconVerticalSolidList"/>
    <dgm:cxn modelId="{4449F58F-B10A-4F49-8E4A-870A421D8DF3}" srcId="{8B7E631A-9AFF-402E-B367-3354553FC8F1}" destId="{FDBE5D95-A7CB-4C6E-B581-E44422DDDBDC}" srcOrd="0" destOrd="0" parTransId="{E5369EC8-6063-44FA-B0A2-884FAEB0CA0E}" sibTransId="{33EFFA25-4D85-4FD8-9749-0426DB7950F9}"/>
    <dgm:cxn modelId="{C53131A5-7B9A-4D12-A69F-DC38E6B1CC89}" type="presOf" srcId="{11F542DD-6313-4DC6-9D62-02A6410C97D5}" destId="{BCCA377E-1FE1-4285-AC4A-FC466B869283}" srcOrd="0" destOrd="0" presId="urn:microsoft.com/office/officeart/2018/2/layout/IconVerticalSolidList"/>
    <dgm:cxn modelId="{75E094A8-5B5D-4157-9E0D-CE3EAA995FC3}" type="presOf" srcId="{FDBE5D95-A7CB-4C6E-B581-E44422DDDBDC}" destId="{4EAC9CB3-A272-4098-A2F1-7EF742274B55}" srcOrd="0" destOrd="0" presId="urn:microsoft.com/office/officeart/2018/2/layout/IconVerticalSolidList"/>
    <dgm:cxn modelId="{45BE9DB0-DA8C-4B78-AC23-25BE98AB821F}" srcId="{066B5B8F-CC7E-4909-A08D-85411A4CD844}" destId="{8B7E631A-9AFF-402E-B367-3354553FC8F1}" srcOrd="0" destOrd="0" parTransId="{7107BAB2-8CE1-4D1D-8742-E30C4FBD03C2}" sibTransId="{54C88CF6-8D43-47B5-AEC2-79B57182EA70}"/>
    <dgm:cxn modelId="{3E2007CC-5E7E-44EE-8C0C-337271552AD1}" type="presOf" srcId="{066B5B8F-CC7E-4909-A08D-85411A4CD844}" destId="{5A50AAC7-A1DC-466C-A3E3-5645F485E5C2}" srcOrd="0" destOrd="0" presId="urn:microsoft.com/office/officeart/2018/2/layout/IconVerticalSolidList"/>
    <dgm:cxn modelId="{EAABB5E6-3F64-4E5C-8E4A-34C3D108E5DC}" srcId="{7331E8E8-71FA-41DA-A0E6-51E4F30BC4C3}" destId="{B3AC0440-55F5-47D9-801D-C6ECED2B6CDC}" srcOrd="0" destOrd="0" parTransId="{E6760A6C-2363-47A3-BCC3-5BF3D965B49D}" sibTransId="{C8EBF55E-10D7-49F0-8540-6195789055FB}"/>
    <dgm:cxn modelId="{D31494F3-D8AE-4F10-B73B-6972333F1771}" type="presOf" srcId="{8B7E631A-9AFF-402E-B367-3354553FC8F1}" destId="{D0BDE35E-E5F2-4C40-A6F0-E783A75A162D}" srcOrd="0" destOrd="0" presId="urn:microsoft.com/office/officeart/2018/2/layout/IconVerticalSolidList"/>
    <dgm:cxn modelId="{7E9C1943-D17B-4662-A4E0-94C262734066}" type="presParOf" srcId="{5A50AAC7-A1DC-466C-A3E3-5645F485E5C2}" destId="{B4E6B916-B14F-4426-B472-DFAF89C48E8F}" srcOrd="0" destOrd="0" presId="urn:microsoft.com/office/officeart/2018/2/layout/IconVerticalSolidList"/>
    <dgm:cxn modelId="{E7F6FDC2-CA95-4505-B66F-D4FFE6C6EA4D}" type="presParOf" srcId="{B4E6B916-B14F-4426-B472-DFAF89C48E8F}" destId="{BB74D99D-7D47-4433-83E3-DDB56583E837}" srcOrd="0" destOrd="0" presId="urn:microsoft.com/office/officeart/2018/2/layout/IconVerticalSolidList"/>
    <dgm:cxn modelId="{22761C98-8649-48B8-B66F-C7EEC1BB3D61}" type="presParOf" srcId="{B4E6B916-B14F-4426-B472-DFAF89C48E8F}" destId="{9DBE9C83-391E-4D79-8B16-4581161C1238}" srcOrd="1" destOrd="0" presId="urn:microsoft.com/office/officeart/2018/2/layout/IconVerticalSolidList"/>
    <dgm:cxn modelId="{B691E773-2D70-40F6-87E0-19E9E84BA54C}" type="presParOf" srcId="{B4E6B916-B14F-4426-B472-DFAF89C48E8F}" destId="{33F4019E-6D8E-4EE8-BF5F-3B7EFC743A7A}" srcOrd="2" destOrd="0" presId="urn:microsoft.com/office/officeart/2018/2/layout/IconVerticalSolidList"/>
    <dgm:cxn modelId="{C6C9CCC2-E303-45EF-86FA-80B69474E7FD}" type="presParOf" srcId="{B4E6B916-B14F-4426-B472-DFAF89C48E8F}" destId="{D0BDE35E-E5F2-4C40-A6F0-E783A75A162D}" srcOrd="3" destOrd="0" presId="urn:microsoft.com/office/officeart/2018/2/layout/IconVerticalSolidList"/>
    <dgm:cxn modelId="{591AAB66-022E-4137-82F3-31F97EE6DC18}" type="presParOf" srcId="{B4E6B916-B14F-4426-B472-DFAF89C48E8F}" destId="{4EAC9CB3-A272-4098-A2F1-7EF742274B55}" srcOrd="4" destOrd="0" presId="urn:microsoft.com/office/officeart/2018/2/layout/IconVerticalSolidList"/>
    <dgm:cxn modelId="{5D374B29-2BE5-4DC2-ABD5-611D4D704A0E}" type="presParOf" srcId="{5A50AAC7-A1DC-466C-A3E3-5645F485E5C2}" destId="{2F8B4AD2-A7A7-42BA-88DA-559C3249FA40}" srcOrd="1" destOrd="0" presId="urn:microsoft.com/office/officeart/2018/2/layout/IconVerticalSolidList"/>
    <dgm:cxn modelId="{0F0F2096-06B2-42AD-A13B-ABBCD1C27B29}" type="presParOf" srcId="{5A50AAC7-A1DC-466C-A3E3-5645F485E5C2}" destId="{9E8AE1BF-8D34-46A4-A48B-83CB32C76500}" srcOrd="2" destOrd="0" presId="urn:microsoft.com/office/officeart/2018/2/layout/IconVerticalSolidList"/>
    <dgm:cxn modelId="{88C087E9-61E9-4483-BAE0-301C93334817}" type="presParOf" srcId="{9E8AE1BF-8D34-46A4-A48B-83CB32C76500}" destId="{99690DC1-C180-422D-BE8F-01AF999CF350}" srcOrd="0" destOrd="0" presId="urn:microsoft.com/office/officeart/2018/2/layout/IconVerticalSolidList"/>
    <dgm:cxn modelId="{8796CA34-B209-40D5-ACA3-0C7CC506817A}" type="presParOf" srcId="{9E8AE1BF-8D34-46A4-A48B-83CB32C76500}" destId="{08EDDD7F-74F7-4D6E-9043-3E68EB580E55}" srcOrd="1" destOrd="0" presId="urn:microsoft.com/office/officeart/2018/2/layout/IconVerticalSolidList"/>
    <dgm:cxn modelId="{93EB712D-369D-46BF-B0A1-40208E5BCE4E}" type="presParOf" srcId="{9E8AE1BF-8D34-46A4-A48B-83CB32C76500}" destId="{901AB193-F175-4BE4-B7AF-49437F761A5F}" srcOrd="2" destOrd="0" presId="urn:microsoft.com/office/officeart/2018/2/layout/IconVerticalSolidList"/>
    <dgm:cxn modelId="{543A5673-5952-4A46-8FAE-A7FF33497996}" type="presParOf" srcId="{9E8AE1BF-8D34-46A4-A48B-83CB32C76500}" destId="{CDC3B037-EA9F-4E4B-B508-B2AF66D49C6F}" srcOrd="3" destOrd="0" presId="urn:microsoft.com/office/officeart/2018/2/layout/IconVerticalSolidList"/>
    <dgm:cxn modelId="{DC5B748D-C4EE-4915-9722-0A554FDF1FD8}" type="presParOf" srcId="{9E8AE1BF-8D34-46A4-A48B-83CB32C76500}" destId="{25088BAB-58C5-46A8-B08F-F32BC162B937}" srcOrd="4" destOrd="0" presId="urn:microsoft.com/office/officeart/2018/2/layout/IconVerticalSolidList"/>
    <dgm:cxn modelId="{8196A593-B209-4D74-AAC6-1909226DD672}" type="presParOf" srcId="{5A50AAC7-A1DC-466C-A3E3-5645F485E5C2}" destId="{7329E4AC-BCD0-4BE2-9DDE-80595D6F4567}" srcOrd="3" destOrd="0" presId="urn:microsoft.com/office/officeart/2018/2/layout/IconVerticalSolidList"/>
    <dgm:cxn modelId="{0435613B-7298-421C-B43A-D0F23142DABE}" type="presParOf" srcId="{5A50AAC7-A1DC-466C-A3E3-5645F485E5C2}" destId="{126AD2AF-A826-4C7F-AB82-A02EC1FE3741}" srcOrd="4" destOrd="0" presId="urn:microsoft.com/office/officeart/2018/2/layout/IconVerticalSolidList"/>
    <dgm:cxn modelId="{A3388B3F-A642-4553-A4EA-4D004018A1C1}" type="presParOf" srcId="{126AD2AF-A826-4C7F-AB82-A02EC1FE3741}" destId="{4426FCA1-21FE-4FB9-89BF-8C4A5B1288E7}" srcOrd="0" destOrd="0" presId="urn:microsoft.com/office/officeart/2018/2/layout/IconVerticalSolidList"/>
    <dgm:cxn modelId="{8130698B-F460-4FBE-A10F-0F40A2F0822C}" type="presParOf" srcId="{126AD2AF-A826-4C7F-AB82-A02EC1FE3741}" destId="{5985519F-61A6-48CE-924A-9FAB19CA8CAF}" srcOrd="1" destOrd="0" presId="urn:microsoft.com/office/officeart/2018/2/layout/IconVerticalSolidList"/>
    <dgm:cxn modelId="{B1B3C2D0-FCAF-4D42-89BC-E87645249B14}" type="presParOf" srcId="{126AD2AF-A826-4C7F-AB82-A02EC1FE3741}" destId="{3EF033CD-C238-470C-89CC-34FF881744A7}" srcOrd="2" destOrd="0" presId="urn:microsoft.com/office/officeart/2018/2/layout/IconVerticalSolidList"/>
    <dgm:cxn modelId="{7CB526E3-9F5D-404A-ABE3-3DCC338BBAF0}" type="presParOf" srcId="{126AD2AF-A826-4C7F-AB82-A02EC1FE3741}" destId="{BCCA377E-1FE1-4285-AC4A-FC466B86928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ABBC5D-1AC6-4BC3-BD20-698DA9999E3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86808CF4-5553-42BE-87A8-C2F0773B6FCE}">
      <dgm:prSet/>
      <dgm:spPr/>
      <dgm:t>
        <a:bodyPr/>
        <a:lstStyle/>
        <a:p>
          <a:r>
            <a:rPr lang="en-US"/>
            <a:t>Only for fidelity measures that are “self-assessments”</a:t>
          </a:r>
        </a:p>
      </dgm:t>
    </dgm:pt>
    <dgm:pt modelId="{D896D328-7CD2-4D65-BB04-9356C273593B}" type="parTrans" cxnId="{85B25595-11F1-4C32-A7B8-34A17BBE3850}">
      <dgm:prSet/>
      <dgm:spPr/>
      <dgm:t>
        <a:bodyPr/>
        <a:lstStyle/>
        <a:p>
          <a:endParaRPr lang="en-US"/>
        </a:p>
      </dgm:t>
    </dgm:pt>
    <dgm:pt modelId="{7A604CA2-3B10-4B77-B508-BFD32AFE0D53}" type="sibTrans" cxnId="{85B25595-11F1-4C32-A7B8-34A17BBE3850}">
      <dgm:prSet/>
      <dgm:spPr/>
      <dgm:t>
        <a:bodyPr/>
        <a:lstStyle/>
        <a:p>
          <a:endParaRPr lang="en-US"/>
        </a:p>
      </dgm:t>
    </dgm:pt>
    <dgm:pt modelId="{4A73922F-7BAE-490C-AA30-9AE78946F5F5}">
      <dgm:prSet/>
      <dgm:spPr/>
      <dgm:t>
        <a:bodyPr/>
        <a:lstStyle/>
        <a:p>
          <a:r>
            <a:rPr lang="en-US"/>
            <a:t>20% reliability check conducted by someone not involved in the day-to-day of the work</a:t>
          </a:r>
        </a:p>
      </dgm:t>
    </dgm:pt>
    <dgm:pt modelId="{01753B81-EF09-4ADC-ABCD-E573120E5A7C}" type="parTrans" cxnId="{B7FA57AA-64C6-491F-A333-CC3CC0FBD3F7}">
      <dgm:prSet/>
      <dgm:spPr/>
      <dgm:t>
        <a:bodyPr/>
        <a:lstStyle/>
        <a:p>
          <a:endParaRPr lang="en-US"/>
        </a:p>
      </dgm:t>
    </dgm:pt>
    <dgm:pt modelId="{D99A690A-8179-44C6-84E1-D91B31516714}" type="sibTrans" cxnId="{B7FA57AA-64C6-491F-A333-CC3CC0FBD3F7}">
      <dgm:prSet/>
      <dgm:spPr/>
      <dgm:t>
        <a:bodyPr/>
        <a:lstStyle/>
        <a:p>
          <a:endParaRPr lang="en-US"/>
        </a:p>
      </dgm:t>
    </dgm:pt>
    <dgm:pt modelId="{6368B7DF-10E9-4915-AF44-CBBC11F23086}">
      <dgm:prSet/>
      <dgm:spPr/>
      <dgm:t>
        <a:bodyPr/>
        <a:lstStyle/>
        <a:p>
          <a:r>
            <a:rPr lang="en-US"/>
            <a:t>Be clear regarding:</a:t>
          </a:r>
        </a:p>
      </dgm:t>
    </dgm:pt>
    <dgm:pt modelId="{DE44FB6B-C3EE-451F-B27E-5FEB9D0EC5C8}" type="parTrans" cxnId="{316DEFDA-7D81-4A79-B9BF-B587216B97BF}">
      <dgm:prSet/>
      <dgm:spPr/>
      <dgm:t>
        <a:bodyPr/>
        <a:lstStyle/>
        <a:p>
          <a:endParaRPr lang="en-US"/>
        </a:p>
      </dgm:t>
    </dgm:pt>
    <dgm:pt modelId="{C9EB2E48-C20A-4B13-9BBE-6695FCA477DB}" type="sibTrans" cxnId="{316DEFDA-7D81-4A79-B9BF-B587216B97BF}">
      <dgm:prSet/>
      <dgm:spPr/>
      <dgm:t>
        <a:bodyPr/>
        <a:lstStyle/>
        <a:p>
          <a:endParaRPr lang="en-US"/>
        </a:p>
      </dgm:t>
    </dgm:pt>
    <dgm:pt modelId="{831D893C-30D0-4C87-A952-AAF5ABFEBBD9}">
      <dgm:prSet/>
      <dgm:spPr/>
      <dgm:t>
        <a:bodyPr/>
        <a:lstStyle/>
        <a:p>
          <a:r>
            <a:rPr lang="en-US"/>
            <a:t>Is it a self-assessment?</a:t>
          </a:r>
        </a:p>
      </dgm:t>
    </dgm:pt>
    <dgm:pt modelId="{7E012F2B-52AD-49EE-9C14-6E8EF4FB4922}" type="parTrans" cxnId="{6BE94245-B727-463B-9CE8-2C1B9C9F4A11}">
      <dgm:prSet/>
      <dgm:spPr/>
      <dgm:t>
        <a:bodyPr/>
        <a:lstStyle/>
        <a:p>
          <a:endParaRPr lang="en-US"/>
        </a:p>
      </dgm:t>
    </dgm:pt>
    <dgm:pt modelId="{70D64577-AA4D-41E7-B217-2FF72720FB05}" type="sibTrans" cxnId="{6BE94245-B727-463B-9CE8-2C1B9C9F4A11}">
      <dgm:prSet/>
      <dgm:spPr/>
      <dgm:t>
        <a:bodyPr/>
        <a:lstStyle/>
        <a:p>
          <a:endParaRPr lang="en-US"/>
        </a:p>
      </dgm:t>
    </dgm:pt>
    <dgm:pt modelId="{876CC9F5-A087-4775-A142-0187BF4984E7}">
      <dgm:prSet/>
      <dgm:spPr/>
      <dgm:t>
        <a:bodyPr/>
        <a:lstStyle/>
        <a:p>
          <a:r>
            <a:rPr lang="en-US"/>
            <a:t>If yes, who did the reliability check and what are they considered and “outside observer”</a:t>
          </a:r>
        </a:p>
      </dgm:t>
    </dgm:pt>
    <dgm:pt modelId="{7098189E-8B56-4D67-AAAE-2D2AB19EC78B}" type="parTrans" cxnId="{636FDCBD-68EB-45F6-A23B-EE86E6D848D4}">
      <dgm:prSet/>
      <dgm:spPr/>
      <dgm:t>
        <a:bodyPr/>
        <a:lstStyle/>
        <a:p>
          <a:endParaRPr lang="en-US"/>
        </a:p>
      </dgm:t>
    </dgm:pt>
    <dgm:pt modelId="{614120B8-708E-4317-9276-0BB0E82B3AF9}" type="sibTrans" cxnId="{636FDCBD-68EB-45F6-A23B-EE86E6D848D4}">
      <dgm:prSet/>
      <dgm:spPr/>
      <dgm:t>
        <a:bodyPr/>
        <a:lstStyle/>
        <a:p>
          <a:endParaRPr lang="en-US"/>
        </a:p>
      </dgm:t>
    </dgm:pt>
    <dgm:pt modelId="{064EA1AE-21CA-42F9-BD68-A912233190EC}" type="pres">
      <dgm:prSet presAssocID="{CDABBC5D-1AC6-4BC3-BD20-698DA9999E3E}" presName="outerComposite" presStyleCnt="0">
        <dgm:presLayoutVars>
          <dgm:chMax val="5"/>
          <dgm:dir/>
          <dgm:resizeHandles val="exact"/>
        </dgm:presLayoutVars>
      </dgm:prSet>
      <dgm:spPr/>
    </dgm:pt>
    <dgm:pt modelId="{1BC73FCC-1F0E-40B3-B42D-F99DAB680727}" type="pres">
      <dgm:prSet presAssocID="{CDABBC5D-1AC6-4BC3-BD20-698DA9999E3E}" presName="dummyMaxCanvas" presStyleCnt="0">
        <dgm:presLayoutVars/>
      </dgm:prSet>
      <dgm:spPr/>
    </dgm:pt>
    <dgm:pt modelId="{46009593-6C26-4DBC-8601-FC819BD68E47}" type="pres">
      <dgm:prSet presAssocID="{CDABBC5D-1AC6-4BC3-BD20-698DA9999E3E}" presName="ThreeNodes_1" presStyleLbl="node1" presStyleIdx="0" presStyleCnt="3">
        <dgm:presLayoutVars>
          <dgm:bulletEnabled val="1"/>
        </dgm:presLayoutVars>
      </dgm:prSet>
      <dgm:spPr/>
    </dgm:pt>
    <dgm:pt modelId="{788B6FE7-7DA3-428C-AD80-7A8904B841F3}" type="pres">
      <dgm:prSet presAssocID="{CDABBC5D-1AC6-4BC3-BD20-698DA9999E3E}" presName="ThreeNodes_2" presStyleLbl="node1" presStyleIdx="1" presStyleCnt="3">
        <dgm:presLayoutVars>
          <dgm:bulletEnabled val="1"/>
        </dgm:presLayoutVars>
      </dgm:prSet>
      <dgm:spPr/>
    </dgm:pt>
    <dgm:pt modelId="{C9D154A1-A243-4C05-A772-F7E10F401B34}" type="pres">
      <dgm:prSet presAssocID="{CDABBC5D-1AC6-4BC3-BD20-698DA9999E3E}" presName="ThreeNodes_3" presStyleLbl="node1" presStyleIdx="2" presStyleCnt="3">
        <dgm:presLayoutVars>
          <dgm:bulletEnabled val="1"/>
        </dgm:presLayoutVars>
      </dgm:prSet>
      <dgm:spPr/>
    </dgm:pt>
    <dgm:pt modelId="{2E1FB261-142E-456B-AEEB-E3ECF38BCC3B}" type="pres">
      <dgm:prSet presAssocID="{CDABBC5D-1AC6-4BC3-BD20-698DA9999E3E}" presName="ThreeConn_1-2" presStyleLbl="fgAccFollowNode1" presStyleIdx="0" presStyleCnt="2">
        <dgm:presLayoutVars>
          <dgm:bulletEnabled val="1"/>
        </dgm:presLayoutVars>
      </dgm:prSet>
      <dgm:spPr/>
    </dgm:pt>
    <dgm:pt modelId="{3982F82C-E044-435E-9B18-AD824520A1AE}" type="pres">
      <dgm:prSet presAssocID="{CDABBC5D-1AC6-4BC3-BD20-698DA9999E3E}" presName="ThreeConn_2-3" presStyleLbl="fgAccFollowNode1" presStyleIdx="1" presStyleCnt="2">
        <dgm:presLayoutVars>
          <dgm:bulletEnabled val="1"/>
        </dgm:presLayoutVars>
      </dgm:prSet>
      <dgm:spPr/>
    </dgm:pt>
    <dgm:pt modelId="{BF487B2E-D423-40F3-B861-57FDA74D6E0C}" type="pres">
      <dgm:prSet presAssocID="{CDABBC5D-1AC6-4BC3-BD20-698DA9999E3E}" presName="ThreeNodes_1_text" presStyleLbl="node1" presStyleIdx="2" presStyleCnt="3">
        <dgm:presLayoutVars>
          <dgm:bulletEnabled val="1"/>
        </dgm:presLayoutVars>
      </dgm:prSet>
      <dgm:spPr/>
    </dgm:pt>
    <dgm:pt modelId="{738954C9-F117-4A87-A32E-82E983BA7E1F}" type="pres">
      <dgm:prSet presAssocID="{CDABBC5D-1AC6-4BC3-BD20-698DA9999E3E}" presName="ThreeNodes_2_text" presStyleLbl="node1" presStyleIdx="2" presStyleCnt="3">
        <dgm:presLayoutVars>
          <dgm:bulletEnabled val="1"/>
        </dgm:presLayoutVars>
      </dgm:prSet>
      <dgm:spPr/>
    </dgm:pt>
    <dgm:pt modelId="{05F0D482-6783-4E49-BBF2-55AF84CD5D6C}" type="pres">
      <dgm:prSet presAssocID="{CDABBC5D-1AC6-4BC3-BD20-698DA9999E3E}" presName="ThreeNodes_3_text" presStyleLbl="node1" presStyleIdx="2" presStyleCnt="3">
        <dgm:presLayoutVars>
          <dgm:bulletEnabled val="1"/>
        </dgm:presLayoutVars>
      </dgm:prSet>
      <dgm:spPr/>
    </dgm:pt>
  </dgm:ptLst>
  <dgm:cxnLst>
    <dgm:cxn modelId="{D2AB940F-E954-4698-B347-C4FE368F830C}" type="presOf" srcId="{831D893C-30D0-4C87-A952-AAF5ABFEBBD9}" destId="{05F0D482-6783-4E49-BBF2-55AF84CD5D6C}" srcOrd="1" destOrd="1" presId="urn:microsoft.com/office/officeart/2005/8/layout/vProcess5"/>
    <dgm:cxn modelId="{96058810-3C2A-4372-AF92-48F99D0F81FA}" type="presOf" srcId="{D99A690A-8179-44C6-84E1-D91B31516714}" destId="{3982F82C-E044-435E-9B18-AD824520A1AE}" srcOrd="0" destOrd="0" presId="urn:microsoft.com/office/officeart/2005/8/layout/vProcess5"/>
    <dgm:cxn modelId="{6BE94245-B727-463B-9CE8-2C1B9C9F4A11}" srcId="{6368B7DF-10E9-4915-AF44-CBBC11F23086}" destId="{831D893C-30D0-4C87-A952-AAF5ABFEBBD9}" srcOrd="0" destOrd="0" parTransId="{7E012F2B-52AD-49EE-9C14-6E8EF4FB4922}" sibTransId="{70D64577-AA4D-41E7-B217-2FF72720FB05}"/>
    <dgm:cxn modelId="{BA29D165-6D62-4264-B8C5-A1C367B921EF}" type="presOf" srcId="{6368B7DF-10E9-4915-AF44-CBBC11F23086}" destId="{C9D154A1-A243-4C05-A772-F7E10F401B34}" srcOrd="0" destOrd="0" presId="urn:microsoft.com/office/officeart/2005/8/layout/vProcess5"/>
    <dgm:cxn modelId="{22A9C04A-31B8-405F-A201-9B5AB90E1E7C}" type="presOf" srcId="{7A604CA2-3B10-4B77-B508-BFD32AFE0D53}" destId="{2E1FB261-142E-456B-AEEB-E3ECF38BCC3B}" srcOrd="0" destOrd="0" presId="urn:microsoft.com/office/officeart/2005/8/layout/vProcess5"/>
    <dgm:cxn modelId="{FCE6B176-A568-43F3-A170-02DEB66B5F75}" type="presOf" srcId="{6368B7DF-10E9-4915-AF44-CBBC11F23086}" destId="{05F0D482-6783-4E49-BBF2-55AF84CD5D6C}" srcOrd="1" destOrd="0" presId="urn:microsoft.com/office/officeart/2005/8/layout/vProcess5"/>
    <dgm:cxn modelId="{F52E2F7B-8EDA-4972-BBE1-1AE0402C1D82}" type="presOf" srcId="{876CC9F5-A087-4775-A142-0187BF4984E7}" destId="{05F0D482-6783-4E49-BBF2-55AF84CD5D6C}" srcOrd="1" destOrd="2" presId="urn:microsoft.com/office/officeart/2005/8/layout/vProcess5"/>
    <dgm:cxn modelId="{85B25595-11F1-4C32-A7B8-34A17BBE3850}" srcId="{CDABBC5D-1AC6-4BC3-BD20-698DA9999E3E}" destId="{86808CF4-5553-42BE-87A8-C2F0773B6FCE}" srcOrd="0" destOrd="0" parTransId="{D896D328-7CD2-4D65-BB04-9356C273593B}" sibTransId="{7A604CA2-3B10-4B77-B508-BFD32AFE0D53}"/>
    <dgm:cxn modelId="{B7FA57AA-64C6-491F-A333-CC3CC0FBD3F7}" srcId="{CDABBC5D-1AC6-4BC3-BD20-698DA9999E3E}" destId="{4A73922F-7BAE-490C-AA30-9AE78946F5F5}" srcOrd="1" destOrd="0" parTransId="{01753B81-EF09-4ADC-ABCD-E573120E5A7C}" sibTransId="{D99A690A-8179-44C6-84E1-D91B31516714}"/>
    <dgm:cxn modelId="{FC558CB6-63CF-450F-98E2-D5A37D429196}" type="presOf" srcId="{86808CF4-5553-42BE-87A8-C2F0773B6FCE}" destId="{46009593-6C26-4DBC-8601-FC819BD68E47}" srcOrd="0" destOrd="0" presId="urn:microsoft.com/office/officeart/2005/8/layout/vProcess5"/>
    <dgm:cxn modelId="{636FDCBD-68EB-45F6-A23B-EE86E6D848D4}" srcId="{6368B7DF-10E9-4915-AF44-CBBC11F23086}" destId="{876CC9F5-A087-4775-A142-0187BF4984E7}" srcOrd="1" destOrd="0" parTransId="{7098189E-8B56-4D67-AAAE-2D2AB19EC78B}" sibTransId="{614120B8-708E-4317-9276-0BB0E82B3AF9}"/>
    <dgm:cxn modelId="{316DEFDA-7D81-4A79-B9BF-B587216B97BF}" srcId="{CDABBC5D-1AC6-4BC3-BD20-698DA9999E3E}" destId="{6368B7DF-10E9-4915-AF44-CBBC11F23086}" srcOrd="2" destOrd="0" parTransId="{DE44FB6B-C3EE-451F-B27E-5FEB9D0EC5C8}" sibTransId="{C9EB2E48-C20A-4B13-9BBE-6695FCA477DB}"/>
    <dgm:cxn modelId="{48E201E2-C6D1-4CE8-B581-3D65CEC40C4D}" type="presOf" srcId="{4A73922F-7BAE-490C-AA30-9AE78946F5F5}" destId="{788B6FE7-7DA3-428C-AD80-7A8904B841F3}" srcOrd="0" destOrd="0" presId="urn:microsoft.com/office/officeart/2005/8/layout/vProcess5"/>
    <dgm:cxn modelId="{E7DD42E3-570F-49EE-B699-1A7BF6662FDA}" type="presOf" srcId="{4A73922F-7BAE-490C-AA30-9AE78946F5F5}" destId="{738954C9-F117-4A87-A32E-82E983BA7E1F}" srcOrd="1" destOrd="0" presId="urn:microsoft.com/office/officeart/2005/8/layout/vProcess5"/>
    <dgm:cxn modelId="{93D5A1EB-6354-4C46-972E-A469660E00EE}" type="presOf" srcId="{86808CF4-5553-42BE-87A8-C2F0773B6FCE}" destId="{BF487B2E-D423-40F3-B861-57FDA74D6E0C}" srcOrd="1" destOrd="0" presId="urn:microsoft.com/office/officeart/2005/8/layout/vProcess5"/>
    <dgm:cxn modelId="{A70A28EC-00C4-487D-B1FF-8CE903CECFA3}" type="presOf" srcId="{876CC9F5-A087-4775-A142-0187BF4984E7}" destId="{C9D154A1-A243-4C05-A772-F7E10F401B34}" srcOrd="0" destOrd="2" presId="urn:microsoft.com/office/officeart/2005/8/layout/vProcess5"/>
    <dgm:cxn modelId="{BC7234FC-7F2B-44A8-AC64-ACBFBE790399}" type="presOf" srcId="{CDABBC5D-1AC6-4BC3-BD20-698DA9999E3E}" destId="{064EA1AE-21CA-42F9-BD68-A912233190EC}" srcOrd="0" destOrd="0" presId="urn:microsoft.com/office/officeart/2005/8/layout/vProcess5"/>
    <dgm:cxn modelId="{1F6982FC-6539-4AA3-8EE9-05963E2F8977}" type="presOf" srcId="{831D893C-30D0-4C87-A952-AAF5ABFEBBD9}" destId="{C9D154A1-A243-4C05-A772-F7E10F401B34}" srcOrd="0" destOrd="1" presId="urn:microsoft.com/office/officeart/2005/8/layout/vProcess5"/>
    <dgm:cxn modelId="{9416D2C1-A50A-449E-B1B5-2A5C979545A6}" type="presParOf" srcId="{064EA1AE-21CA-42F9-BD68-A912233190EC}" destId="{1BC73FCC-1F0E-40B3-B42D-F99DAB680727}" srcOrd="0" destOrd="0" presId="urn:microsoft.com/office/officeart/2005/8/layout/vProcess5"/>
    <dgm:cxn modelId="{ECFBE5B9-3CB6-4B47-99D4-6FAA80EFE279}" type="presParOf" srcId="{064EA1AE-21CA-42F9-BD68-A912233190EC}" destId="{46009593-6C26-4DBC-8601-FC819BD68E47}" srcOrd="1" destOrd="0" presId="urn:microsoft.com/office/officeart/2005/8/layout/vProcess5"/>
    <dgm:cxn modelId="{CB4C5CC6-E405-4E6F-856F-1AE784075A52}" type="presParOf" srcId="{064EA1AE-21CA-42F9-BD68-A912233190EC}" destId="{788B6FE7-7DA3-428C-AD80-7A8904B841F3}" srcOrd="2" destOrd="0" presId="urn:microsoft.com/office/officeart/2005/8/layout/vProcess5"/>
    <dgm:cxn modelId="{2BC2B254-A981-4FEE-8879-9AF26BAC5D65}" type="presParOf" srcId="{064EA1AE-21CA-42F9-BD68-A912233190EC}" destId="{C9D154A1-A243-4C05-A772-F7E10F401B34}" srcOrd="3" destOrd="0" presId="urn:microsoft.com/office/officeart/2005/8/layout/vProcess5"/>
    <dgm:cxn modelId="{CE6BC522-A6A3-49D3-907D-204097C6E794}" type="presParOf" srcId="{064EA1AE-21CA-42F9-BD68-A912233190EC}" destId="{2E1FB261-142E-456B-AEEB-E3ECF38BCC3B}" srcOrd="4" destOrd="0" presId="urn:microsoft.com/office/officeart/2005/8/layout/vProcess5"/>
    <dgm:cxn modelId="{B8B649C3-E810-4866-AAA5-853AA63A0CD2}" type="presParOf" srcId="{064EA1AE-21CA-42F9-BD68-A912233190EC}" destId="{3982F82C-E044-435E-9B18-AD824520A1AE}" srcOrd="5" destOrd="0" presId="urn:microsoft.com/office/officeart/2005/8/layout/vProcess5"/>
    <dgm:cxn modelId="{AF6ABAFD-E3A4-4B59-9801-2B89CBDAB91D}" type="presParOf" srcId="{064EA1AE-21CA-42F9-BD68-A912233190EC}" destId="{BF487B2E-D423-40F3-B861-57FDA74D6E0C}" srcOrd="6" destOrd="0" presId="urn:microsoft.com/office/officeart/2005/8/layout/vProcess5"/>
    <dgm:cxn modelId="{1C5515DC-3212-4689-86BB-B451A94F1379}" type="presParOf" srcId="{064EA1AE-21CA-42F9-BD68-A912233190EC}" destId="{738954C9-F117-4A87-A32E-82E983BA7E1F}" srcOrd="7" destOrd="0" presId="urn:microsoft.com/office/officeart/2005/8/layout/vProcess5"/>
    <dgm:cxn modelId="{9C2077BF-D8E0-4B61-B3A6-ED5EC7F7B66E}" type="presParOf" srcId="{064EA1AE-21CA-42F9-BD68-A912233190EC}" destId="{05F0D482-6783-4E49-BBF2-55AF84CD5D6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834AEA-E13A-4506-AB69-9EEB7118A590}" type="doc">
      <dgm:prSet loTypeId="urn:microsoft.com/office/officeart/2005/8/layout/hProcess9" loCatId="process" qsTypeId="urn:microsoft.com/office/officeart/2005/8/quickstyle/simple1" qsCatId="simple" csTypeId="urn:microsoft.com/office/officeart/2005/8/colors/accent1_2" csCatId="accent1" phldr="1"/>
      <dgm:spPr/>
    </dgm:pt>
    <dgm:pt modelId="{BA596414-0C35-4258-8996-E9910FF32707}">
      <dgm:prSet phldrT="[Text]"/>
      <dgm:spPr/>
      <dgm:t>
        <a:bodyPr/>
        <a:lstStyle/>
        <a:p>
          <a:r>
            <a:rPr lang="en-US" dirty="0"/>
            <a:t>Good Professional Development</a:t>
          </a:r>
        </a:p>
      </dgm:t>
    </dgm:pt>
    <dgm:pt modelId="{77381275-724D-41EC-86A1-54BBEC92A6AD}" type="parTrans" cxnId="{B0176E3B-CB5A-40F2-95EE-8D08F9EED8A9}">
      <dgm:prSet/>
      <dgm:spPr/>
      <dgm:t>
        <a:bodyPr/>
        <a:lstStyle/>
        <a:p>
          <a:endParaRPr lang="en-US"/>
        </a:p>
      </dgm:t>
    </dgm:pt>
    <dgm:pt modelId="{2E71D542-8979-4C9C-91B7-92C4A92985D3}" type="sibTrans" cxnId="{B0176E3B-CB5A-40F2-95EE-8D08F9EED8A9}">
      <dgm:prSet/>
      <dgm:spPr/>
      <dgm:t>
        <a:bodyPr/>
        <a:lstStyle/>
        <a:p>
          <a:endParaRPr lang="en-US"/>
        </a:p>
      </dgm:t>
    </dgm:pt>
    <dgm:pt modelId="{D3173CE3-0444-45D8-8A73-7DBBEC3C1B13}">
      <dgm:prSet phldrT="[Text]"/>
      <dgm:spPr/>
      <dgm:t>
        <a:bodyPr/>
        <a:lstStyle/>
        <a:p>
          <a:r>
            <a:rPr lang="en-US" dirty="0"/>
            <a:t>Increases Intervention Implementation</a:t>
          </a:r>
        </a:p>
      </dgm:t>
    </dgm:pt>
    <dgm:pt modelId="{AF3F761B-998B-4165-AA76-38C76EE05BC8}" type="parTrans" cxnId="{A212046D-97C9-4E43-B771-C50C330587B0}">
      <dgm:prSet/>
      <dgm:spPr/>
      <dgm:t>
        <a:bodyPr/>
        <a:lstStyle/>
        <a:p>
          <a:endParaRPr lang="en-US"/>
        </a:p>
      </dgm:t>
    </dgm:pt>
    <dgm:pt modelId="{5F21113D-6448-45AB-90DD-C096A586BFF9}" type="sibTrans" cxnId="{A212046D-97C9-4E43-B771-C50C330587B0}">
      <dgm:prSet/>
      <dgm:spPr/>
      <dgm:t>
        <a:bodyPr/>
        <a:lstStyle/>
        <a:p>
          <a:endParaRPr lang="en-US"/>
        </a:p>
      </dgm:t>
    </dgm:pt>
    <dgm:pt modelId="{96DB5ED8-6956-40E2-87A0-58159AD0DE79}">
      <dgm:prSet phldrT="[Text]"/>
      <dgm:spPr/>
      <dgm:t>
        <a:bodyPr/>
        <a:lstStyle/>
        <a:p>
          <a:r>
            <a:rPr lang="en-US" dirty="0"/>
            <a:t>Improves Child Outcomes</a:t>
          </a:r>
        </a:p>
      </dgm:t>
    </dgm:pt>
    <dgm:pt modelId="{94455E0C-DEAB-4AFF-B696-E0082D075D8D}" type="parTrans" cxnId="{E516E853-F16B-4F1D-9C04-0E123BCFE1AC}">
      <dgm:prSet/>
      <dgm:spPr/>
      <dgm:t>
        <a:bodyPr/>
        <a:lstStyle/>
        <a:p>
          <a:endParaRPr lang="en-US"/>
        </a:p>
      </dgm:t>
    </dgm:pt>
    <dgm:pt modelId="{B600C877-675E-4F94-8156-7C5B2AF30EF6}" type="sibTrans" cxnId="{E516E853-F16B-4F1D-9C04-0E123BCFE1AC}">
      <dgm:prSet/>
      <dgm:spPr/>
      <dgm:t>
        <a:bodyPr/>
        <a:lstStyle/>
        <a:p>
          <a:endParaRPr lang="en-US"/>
        </a:p>
      </dgm:t>
    </dgm:pt>
    <dgm:pt modelId="{2DC90B5C-2A5F-4C7A-B964-34CE55B7E811}" type="pres">
      <dgm:prSet presAssocID="{B0834AEA-E13A-4506-AB69-9EEB7118A590}" presName="CompostProcess" presStyleCnt="0">
        <dgm:presLayoutVars>
          <dgm:dir/>
          <dgm:resizeHandles val="exact"/>
        </dgm:presLayoutVars>
      </dgm:prSet>
      <dgm:spPr/>
    </dgm:pt>
    <dgm:pt modelId="{23619F7F-EFED-489E-A04A-F81A80167E9D}" type="pres">
      <dgm:prSet presAssocID="{B0834AEA-E13A-4506-AB69-9EEB7118A590}" presName="arrow" presStyleLbl="bgShp" presStyleIdx="0" presStyleCnt="1"/>
      <dgm:spPr/>
    </dgm:pt>
    <dgm:pt modelId="{FA0DE1AF-5BD1-40B4-8785-615BFAA9F64A}" type="pres">
      <dgm:prSet presAssocID="{B0834AEA-E13A-4506-AB69-9EEB7118A590}" presName="linearProcess" presStyleCnt="0"/>
      <dgm:spPr/>
    </dgm:pt>
    <dgm:pt modelId="{31C305BA-8D41-44C7-9788-CB6E9E5B7F83}" type="pres">
      <dgm:prSet presAssocID="{BA596414-0C35-4258-8996-E9910FF32707}" presName="textNode" presStyleLbl="node1" presStyleIdx="0" presStyleCnt="3">
        <dgm:presLayoutVars>
          <dgm:bulletEnabled val="1"/>
        </dgm:presLayoutVars>
      </dgm:prSet>
      <dgm:spPr/>
    </dgm:pt>
    <dgm:pt modelId="{F81E4A00-F014-4E63-A488-A94B9F1E3C05}" type="pres">
      <dgm:prSet presAssocID="{2E71D542-8979-4C9C-91B7-92C4A92985D3}" presName="sibTrans" presStyleCnt="0"/>
      <dgm:spPr/>
    </dgm:pt>
    <dgm:pt modelId="{EE282FE5-3C33-42BA-BBBD-72F4568CB688}" type="pres">
      <dgm:prSet presAssocID="{D3173CE3-0444-45D8-8A73-7DBBEC3C1B13}" presName="textNode" presStyleLbl="node1" presStyleIdx="1" presStyleCnt="3">
        <dgm:presLayoutVars>
          <dgm:bulletEnabled val="1"/>
        </dgm:presLayoutVars>
      </dgm:prSet>
      <dgm:spPr/>
    </dgm:pt>
    <dgm:pt modelId="{D6B3B16A-6BA9-42EC-B32C-BBB43D70BD7B}" type="pres">
      <dgm:prSet presAssocID="{5F21113D-6448-45AB-90DD-C096A586BFF9}" presName="sibTrans" presStyleCnt="0"/>
      <dgm:spPr/>
    </dgm:pt>
    <dgm:pt modelId="{ACCC4BDB-A8F6-4EC3-9229-FD7161422D05}" type="pres">
      <dgm:prSet presAssocID="{96DB5ED8-6956-40E2-87A0-58159AD0DE79}" presName="textNode" presStyleLbl="node1" presStyleIdx="2" presStyleCnt="3">
        <dgm:presLayoutVars>
          <dgm:bulletEnabled val="1"/>
        </dgm:presLayoutVars>
      </dgm:prSet>
      <dgm:spPr/>
    </dgm:pt>
  </dgm:ptLst>
  <dgm:cxnLst>
    <dgm:cxn modelId="{B0176E3B-CB5A-40F2-95EE-8D08F9EED8A9}" srcId="{B0834AEA-E13A-4506-AB69-9EEB7118A590}" destId="{BA596414-0C35-4258-8996-E9910FF32707}" srcOrd="0" destOrd="0" parTransId="{77381275-724D-41EC-86A1-54BBEC92A6AD}" sibTransId="{2E71D542-8979-4C9C-91B7-92C4A92985D3}"/>
    <dgm:cxn modelId="{A212046D-97C9-4E43-B771-C50C330587B0}" srcId="{B0834AEA-E13A-4506-AB69-9EEB7118A590}" destId="{D3173CE3-0444-45D8-8A73-7DBBEC3C1B13}" srcOrd="1" destOrd="0" parTransId="{AF3F761B-998B-4165-AA76-38C76EE05BC8}" sibTransId="{5F21113D-6448-45AB-90DD-C096A586BFF9}"/>
    <dgm:cxn modelId="{E516E853-F16B-4F1D-9C04-0E123BCFE1AC}" srcId="{B0834AEA-E13A-4506-AB69-9EEB7118A590}" destId="{96DB5ED8-6956-40E2-87A0-58159AD0DE79}" srcOrd="2" destOrd="0" parTransId="{94455E0C-DEAB-4AFF-B696-E0082D075D8D}" sibTransId="{B600C877-675E-4F94-8156-7C5B2AF30EF6}"/>
    <dgm:cxn modelId="{3733E895-BDEB-40D4-967D-48B1D0664FE0}" type="presOf" srcId="{D3173CE3-0444-45D8-8A73-7DBBEC3C1B13}" destId="{EE282FE5-3C33-42BA-BBBD-72F4568CB688}" srcOrd="0" destOrd="0" presId="urn:microsoft.com/office/officeart/2005/8/layout/hProcess9"/>
    <dgm:cxn modelId="{659A8FC7-ACD4-4227-A1E3-252AEE77C702}" type="presOf" srcId="{BA596414-0C35-4258-8996-E9910FF32707}" destId="{31C305BA-8D41-44C7-9788-CB6E9E5B7F83}" srcOrd="0" destOrd="0" presId="urn:microsoft.com/office/officeart/2005/8/layout/hProcess9"/>
    <dgm:cxn modelId="{E7F06DC9-DBBD-4F23-AE05-0713106A0AFA}" type="presOf" srcId="{96DB5ED8-6956-40E2-87A0-58159AD0DE79}" destId="{ACCC4BDB-A8F6-4EC3-9229-FD7161422D05}" srcOrd="0" destOrd="0" presId="urn:microsoft.com/office/officeart/2005/8/layout/hProcess9"/>
    <dgm:cxn modelId="{9CEBF1D8-5F17-4BAE-A233-37B7B0F4D8C5}" type="presOf" srcId="{B0834AEA-E13A-4506-AB69-9EEB7118A590}" destId="{2DC90B5C-2A5F-4C7A-B964-34CE55B7E811}" srcOrd="0" destOrd="0" presId="urn:microsoft.com/office/officeart/2005/8/layout/hProcess9"/>
    <dgm:cxn modelId="{490FF371-B221-44F3-B5FB-C67F39C8C7E7}" type="presParOf" srcId="{2DC90B5C-2A5F-4C7A-B964-34CE55B7E811}" destId="{23619F7F-EFED-489E-A04A-F81A80167E9D}" srcOrd="0" destOrd="0" presId="urn:microsoft.com/office/officeart/2005/8/layout/hProcess9"/>
    <dgm:cxn modelId="{3FE1719F-25F1-4A7B-80C2-3D55E7FC3FBA}" type="presParOf" srcId="{2DC90B5C-2A5F-4C7A-B964-34CE55B7E811}" destId="{FA0DE1AF-5BD1-40B4-8785-615BFAA9F64A}" srcOrd="1" destOrd="0" presId="urn:microsoft.com/office/officeart/2005/8/layout/hProcess9"/>
    <dgm:cxn modelId="{0FF1E83E-9693-449E-B85A-C72DBEB095CC}" type="presParOf" srcId="{FA0DE1AF-5BD1-40B4-8785-615BFAA9F64A}" destId="{31C305BA-8D41-44C7-9788-CB6E9E5B7F83}" srcOrd="0" destOrd="0" presId="urn:microsoft.com/office/officeart/2005/8/layout/hProcess9"/>
    <dgm:cxn modelId="{EC95CD4E-F37E-452C-889B-A9A44C6324CD}" type="presParOf" srcId="{FA0DE1AF-5BD1-40B4-8785-615BFAA9F64A}" destId="{F81E4A00-F014-4E63-A488-A94B9F1E3C05}" srcOrd="1" destOrd="0" presId="urn:microsoft.com/office/officeart/2005/8/layout/hProcess9"/>
    <dgm:cxn modelId="{722B45EF-65B6-4E43-909D-76AAAF0628D3}" type="presParOf" srcId="{FA0DE1AF-5BD1-40B4-8785-615BFAA9F64A}" destId="{EE282FE5-3C33-42BA-BBBD-72F4568CB688}" srcOrd="2" destOrd="0" presId="urn:microsoft.com/office/officeart/2005/8/layout/hProcess9"/>
    <dgm:cxn modelId="{7AC80344-4190-4291-8BB2-225BF994DC5F}" type="presParOf" srcId="{FA0DE1AF-5BD1-40B4-8785-615BFAA9F64A}" destId="{D6B3B16A-6BA9-42EC-B32C-BBB43D70BD7B}" srcOrd="3" destOrd="0" presId="urn:microsoft.com/office/officeart/2005/8/layout/hProcess9"/>
    <dgm:cxn modelId="{A0A82032-6029-4FDC-8BE8-6ACAE623953A}" type="presParOf" srcId="{FA0DE1AF-5BD1-40B4-8785-615BFAA9F64A}" destId="{ACCC4BDB-A8F6-4EC3-9229-FD7161422D0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C15264-97E6-49C9-AA3E-81C561C1D6A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3EAA4ED-C093-4355-818E-04B07960E98C}">
      <dgm:prSet custT="1"/>
      <dgm:spPr/>
      <dgm:t>
        <a:bodyPr/>
        <a:lstStyle/>
        <a:p>
          <a:r>
            <a:rPr lang="en-US" sz="1800" dirty="0"/>
            <a:t>You will receive an email if you have a large available balance (</a:t>
          </a:r>
          <a:r>
            <a:rPr lang="en-US" sz="1800" i="1" dirty="0"/>
            <a:t>LAB = &gt;70% of your annual budget</a:t>
          </a:r>
          <a:r>
            <a:rPr lang="en-US" sz="1800" dirty="0"/>
            <a:t>)</a:t>
          </a:r>
        </a:p>
      </dgm:t>
    </dgm:pt>
    <dgm:pt modelId="{C6728181-767E-4826-9B1B-5004E0F08121}" type="parTrans" cxnId="{7133CBB9-0524-47B2-85B7-AD08EC9DBFF0}">
      <dgm:prSet/>
      <dgm:spPr/>
      <dgm:t>
        <a:bodyPr/>
        <a:lstStyle/>
        <a:p>
          <a:endParaRPr lang="en-US"/>
        </a:p>
      </dgm:t>
    </dgm:pt>
    <dgm:pt modelId="{C2455565-6AA1-44A4-A64D-9F69DE53C1DF}" type="sibTrans" cxnId="{7133CBB9-0524-47B2-85B7-AD08EC9DBFF0}">
      <dgm:prSet/>
      <dgm:spPr/>
      <dgm:t>
        <a:bodyPr/>
        <a:lstStyle/>
        <a:p>
          <a:endParaRPr lang="en-US"/>
        </a:p>
      </dgm:t>
    </dgm:pt>
    <dgm:pt modelId="{F2BDB8BA-5EBB-452B-B339-66C9567705F4}">
      <dgm:prSet custT="1"/>
      <dgm:spPr/>
      <dgm:t>
        <a:bodyPr/>
        <a:lstStyle/>
        <a:p>
          <a:r>
            <a:rPr lang="en-US" sz="1600" dirty="0"/>
            <a:t>You will need to complete the SF-424 financial form and attach it to your APR in G5</a:t>
          </a:r>
          <a:r>
            <a:rPr lang="en-US" sz="1100" dirty="0"/>
            <a:t>.</a:t>
          </a:r>
        </a:p>
      </dgm:t>
    </dgm:pt>
    <dgm:pt modelId="{A8DE385A-39DB-4322-BBC3-B381DEA5A2F2}" type="parTrans" cxnId="{7915D82E-8BEC-4FA2-A027-6623E8EB1095}">
      <dgm:prSet/>
      <dgm:spPr/>
      <dgm:t>
        <a:bodyPr/>
        <a:lstStyle/>
        <a:p>
          <a:endParaRPr lang="en-US"/>
        </a:p>
      </dgm:t>
    </dgm:pt>
    <dgm:pt modelId="{E7CA2E51-8EB4-4A5C-85EF-071246E7E29B}" type="sibTrans" cxnId="{7915D82E-8BEC-4FA2-A027-6623E8EB1095}">
      <dgm:prSet/>
      <dgm:spPr/>
      <dgm:t>
        <a:bodyPr/>
        <a:lstStyle/>
        <a:p>
          <a:endParaRPr lang="en-US"/>
        </a:p>
      </dgm:t>
    </dgm:pt>
    <dgm:pt modelId="{9458C742-67EA-49A3-8D16-110837D5E138}">
      <dgm:prSet custT="1"/>
      <dgm:spPr/>
      <dgm:t>
        <a:bodyPr/>
        <a:lstStyle/>
        <a:p>
          <a:r>
            <a:rPr lang="en-US" sz="1600" dirty="0"/>
            <a:t>Note that the financial form is shown for every grantee, but only those who are notified must include it with their APR.</a:t>
          </a:r>
        </a:p>
      </dgm:t>
    </dgm:pt>
    <dgm:pt modelId="{7CB57EFB-1E00-4B02-8F2C-80E63137FAA8}" type="parTrans" cxnId="{DF879475-E509-430F-9DAF-F032AC27960C}">
      <dgm:prSet/>
      <dgm:spPr/>
      <dgm:t>
        <a:bodyPr/>
        <a:lstStyle/>
        <a:p>
          <a:endParaRPr lang="en-US"/>
        </a:p>
      </dgm:t>
    </dgm:pt>
    <dgm:pt modelId="{C13926CE-65BE-4E38-B455-343628C9422D}" type="sibTrans" cxnId="{DF879475-E509-430F-9DAF-F032AC27960C}">
      <dgm:prSet/>
      <dgm:spPr/>
      <dgm:t>
        <a:bodyPr/>
        <a:lstStyle/>
        <a:p>
          <a:endParaRPr lang="en-US"/>
        </a:p>
      </dgm:t>
    </dgm:pt>
    <dgm:pt modelId="{5AD5FB1B-23FD-46D2-BF6D-940491FF3CE9}">
      <dgm:prSet/>
      <dgm:spPr/>
      <dgm:t>
        <a:bodyPr/>
        <a:lstStyle/>
        <a:p>
          <a:r>
            <a:rPr lang="en-US" dirty="0"/>
            <a:t>In APR Section B, please provide a strong description of reasons you have not been able to spend down your funds and your plans to do so going forward.</a:t>
          </a:r>
        </a:p>
      </dgm:t>
    </dgm:pt>
    <dgm:pt modelId="{BE7FA73A-072F-48F7-B6C1-941E0D48034A}" type="parTrans" cxnId="{AE37683D-A8D3-4AD0-B7A2-3C0A6E3B7E51}">
      <dgm:prSet/>
      <dgm:spPr/>
      <dgm:t>
        <a:bodyPr/>
        <a:lstStyle/>
        <a:p>
          <a:endParaRPr lang="en-US"/>
        </a:p>
      </dgm:t>
    </dgm:pt>
    <dgm:pt modelId="{867C4CFA-C89C-4160-9FD6-7095E526C292}" type="sibTrans" cxnId="{AE37683D-A8D3-4AD0-B7A2-3C0A6E3B7E51}">
      <dgm:prSet/>
      <dgm:spPr/>
      <dgm:t>
        <a:bodyPr/>
        <a:lstStyle/>
        <a:p>
          <a:endParaRPr lang="en-US"/>
        </a:p>
      </dgm:t>
    </dgm:pt>
    <dgm:pt modelId="{EE027705-4C64-48F8-B2C4-36CC45018846}" type="pres">
      <dgm:prSet presAssocID="{F3C15264-97E6-49C9-AA3E-81C561C1D6AE}" presName="root" presStyleCnt="0">
        <dgm:presLayoutVars>
          <dgm:dir/>
          <dgm:resizeHandles val="exact"/>
        </dgm:presLayoutVars>
      </dgm:prSet>
      <dgm:spPr/>
    </dgm:pt>
    <dgm:pt modelId="{A74FEC37-07A6-4436-991E-09849D2ADF68}" type="pres">
      <dgm:prSet presAssocID="{33EAA4ED-C093-4355-818E-04B07960E98C}" presName="compNode" presStyleCnt="0"/>
      <dgm:spPr/>
    </dgm:pt>
    <dgm:pt modelId="{1636E46B-089E-4052-9010-0B9EC1D2BCF2}" type="pres">
      <dgm:prSet presAssocID="{33EAA4ED-C093-4355-818E-04B07960E98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337B6B13-54AD-4238-ABA3-AD9D42EE6576}" type="pres">
      <dgm:prSet presAssocID="{33EAA4ED-C093-4355-818E-04B07960E98C}" presName="spaceRect" presStyleCnt="0"/>
      <dgm:spPr/>
    </dgm:pt>
    <dgm:pt modelId="{73819311-BFF0-49A1-974D-D90729FFE9C6}" type="pres">
      <dgm:prSet presAssocID="{33EAA4ED-C093-4355-818E-04B07960E98C}" presName="textRect" presStyleLbl="revTx" presStyleIdx="0" presStyleCnt="4">
        <dgm:presLayoutVars>
          <dgm:chMax val="1"/>
          <dgm:chPref val="1"/>
        </dgm:presLayoutVars>
      </dgm:prSet>
      <dgm:spPr/>
    </dgm:pt>
    <dgm:pt modelId="{164F07F4-97DF-4492-A2DB-EB25081FFA33}" type="pres">
      <dgm:prSet presAssocID="{C2455565-6AA1-44A4-A64D-9F69DE53C1DF}" presName="sibTrans" presStyleCnt="0"/>
      <dgm:spPr/>
    </dgm:pt>
    <dgm:pt modelId="{032C1F64-63BC-402D-8DBD-6B84A021F799}" type="pres">
      <dgm:prSet presAssocID="{F2BDB8BA-5EBB-452B-B339-66C9567705F4}" presName="compNode" presStyleCnt="0"/>
      <dgm:spPr/>
    </dgm:pt>
    <dgm:pt modelId="{12D98811-794F-4F2A-9E9C-51E793845094}" type="pres">
      <dgm:prSet presAssocID="{F2BDB8BA-5EBB-452B-B339-66C9567705F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clip"/>
        </a:ext>
      </dgm:extLst>
    </dgm:pt>
    <dgm:pt modelId="{05D53568-6F92-4A0B-981F-5629523B50B0}" type="pres">
      <dgm:prSet presAssocID="{F2BDB8BA-5EBB-452B-B339-66C9567705F4}" presName="spaceRect" presStyleCnt="0"/>
      <dgm:spPr/>
    </dgm:pt>
    <dgm:pt modelId="{D904F000-2A1E-456C-B78D-C7923BF8ABC8}" type="pres">
      <dgm:prSet presAssocID="{F2BDB8BA-5EBB-452B-B339-66C9567705F4}" presName="textRect" presStyleLbl="revTx" presStyleIdx="1" presStyleCnt="4">
        <dgm:presLayoutVars>
          <dgm:chMax val="1"/>
          <dgm:chPref val="1"/>
        </dgm:presLayoutVars>
      </dgm:prSet>
      <dgm:spPr/>
    </dgm:pt>
    <dgm:pt modelId="{270553F8-BB83-4205-A423-A3AA9A37933B}" type="pres">
      <dgm:prSet presAssocID="{E7CA2E51-8EB4-4A5C-85EF-071246E7E29B}" presName="sibTrans" presStyleCnt="0"/>
      <dgm:spPr/>
    </dgm:pt>
    <dgm:pt modelId="{FA1054FF-4AF7-495C-812E-0931CF18FA07}" type="pres">
      <dgm:prSet presAssocID="{9458C742-67EA-49A3-8D16-110837D5E138}" presName="compNode" presStyleCnt="0"/>
      <dgm:spPr/>
    </dgm:pt>
    <dgm:pt modelId="{338B6649-8A14-461A-80FD-DA27EA5C04B0}" type="pres">
      <dgm:prSet presAssocID="{9458C742-67EA-49A3-8D16-110837D5E13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uan"/>
        </a:ext>
      </dgm:extLst>
    </dgm:pt>
    <dgm:pt modelId="{BE480204-F630-4B3F-A376-F7A7F32384BF}" type="pres">
      <dgm:prSet presAssocID="{9458C742-67EA-49A3-8D16-110837D5E138}" presName="spaceRect" presStyleCnt="0"/>
      <dgm:spPr/>
    </dgm:pt>
    <dgm:pt modelId="{3EB950A7-AD3B-4914-928B-833FA5288E60}" type="pres">
      <dgm:prSet presAssocID="{9458C742-67EA-49A3-8D16-110837D5E138}" presName="textRect" presStyleLbl="revTx" presStyleIdx="2" presStyleCnt="4">
        <dgm:presLayoutVars>
          <dgm:chMax val="1"/>
          <dgm:chPref val="1"/>
        </dgm:presLayoutVars>
      </dgm:prSet>
      <dgm:spPr/>
    </dgm:pt>
    <dgm:pt modelId="{FDE5ED63-A519-4D08-B5C1-832127627082}" type="pres">
      <dgm:prSet presAssocID="{C13926CE-65BE-4E38-B455-343628C9422D}" presName="sibTrans" presStyleCnt="0"/>
      <dgm:spPr/>
    </dgm:pt>
    <dgm:pt modelId="{C1643493-1C9E-4521-9BCB-BE01D29FDC69}" type="pres">
      <dgm:prSet presAssocID="{5AD5FB1B-23FD-46D2-BF6D-940491FF3CE9}" presName="compNode" presStyleCnt="0"/>
      <dgm:spPr/>
    </dgm:pt>
    <dgm:pt modelId="{93CD35A3-B567-46F1-A977-E84D61036AD8}" type="pres">
      <dgm:prSet presAssocID="{5AD5FB1B-23FD-46D2-BF6D-940491FF3C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33B4D908-F867-4B3F-88D3-CD211DE5EDB2}" type="pres">
      <dgm:prSet presAssocID="{5AD5FB1B-23FD-46D2-BF6D-940491FF3CE9}" presName="spaceRect" presStyleCnt="0"/>
      <dgm:spPr/>
    </dgm:pt>
    <dgm:pt modelId="{236B2278-7629-4952-9A69-97268EBDED63}" type="pres">
      <dgm:prSet presAssocID="{5AD5FB1B-23FD-46D2-BF6D-940491FF3CE9}" presName="textRect" presStyleLbl="revTx" presStyleIdx="3" presStyleCnt="4">
        <dgm:presLayoutVars>
          <dgm:chMax val="1"/>
          <dgm:chPref val="1"/>
        </dgm:presLayoutVars>
      </dgm:prSet>
      <dgm:spPr/>
    </dgm:pt>
  </dgm:ptLst>
  <dgm:cxnLst>
    <dgm:cxn modelId="{7915D82E-8BEC-4FA2-A027-6623E8EB1095}" srcId="{F3C15264-97E6-49C9-AA3E-81C561C1D6AE}" destId="{F2BDB8BA-5EBB-452B-B339-66C9567705F4}" srcOrd="1" destOrd="0" parTransId="{A8DE385A-39DB-4322-BBC3-B381DEA5A2F2}" sibTransId="{E7CA2E51-8EB4-4A5C-85EF-071246E7E29B}"/>
    <dgm:cxn modelId="{AE37683D-A8D3-4AD0-B7A2-3C0A6E3B7E51}" srcId="{F3C15264-97E6-49C9-AA3E-81C561C1D6AE}" destId="{5AD5FB1B-23FD-46D2-BF6D-940491FF3CE9}" srcOrd="3" destOrd="0" parTransId="{BE7FA73A-072F-48F7-B6C1-941E0D48034A}" sibTransId="{867C4CFA-C89C-4160-9FD6-7095E526C292}"/>
    <dgm:cxn modelId="{DF879475-E509-430F-9DAF-F032AC27960C}" srcId="{F3C15264-97E6-49C9-AA3E-81C561C1D6AE}" destId="{9458C742-67EA-49A3-8D16-110837D5E138}" srcOrd="2" destOrd="0" parTransId="{7CB57EFB-1E00-4B02-8F2C-80E63137FAA8}" sibTransId="{C13926CE-65BE-4E38-B455-343628C9422D}"/>
    <dgm:cxn modelId="{48D1F876-4482-41CC-8058-FAB84BE47637}" type="presOf" srcId="{F2BDB8BA-5EBB-452B-B339-66C9567705F4}" destId="{D904F000-2A1E-456C-B78D-C7923BF8ABC8}" srcOrd="0" destOrd="0" presId="urn:microsoft.com/office/officeart/2018/2/layout/IconLabelList"/>
    <dgm:cxn modelId="{C09A9882-99F0-4F43-95B8-823992427B27}" type="presOf" srcId="{33EAA4ED-C093-4355-818E-04B07960E98C}" destId="{73819311-BFF0-49A1-974D-D90729FFE9C6}" srcOrd="0" destOrd="0" presId="urn:microsoft.com/office/officeart/2018/2/layout/IconLabelList"/>
    <dgm:cxn modelId="{EB8A50A1-3AD1-456B-A574-0CA6E215A129}" type="presOf" srcId="{F3C15264-97E6-49C9-AA3E-81C561C1D6AE}" destId="{EE027705-4C64-48F8-B2C4-36CC45018846}" srcOrd="0" destOrd="0" presId="urn:microsoft.com/office/officeart/2018/2/layout/IconLabelList"/>
    <dgm:cxn modelId="{7133CBB9-0524-47B2-85B7-AD08EC9DBFF0}" srcId="{F3C15264-97E6-49C9-AA3E-81C561C1D6AE}" destId="{33EAA4ED-C093-4355-818E-04B07960E98C}" srcOrd="0" destOrd="0" parTransId="{C6728181-767E-4826-9B1B-5004E0F08121}" sibTransId="{C2455565-6AA1-44A4-A64D-9F69DE53C1DF}"/>
    <dgm:cxn modelId="{2898F6E0-AC82-4834-8CF3-05BFC55BFEFD}" type="presOf" srcId="{9458C742-67EA-49A3-8D16-110837D5E138}" destId="{3EB950A7-AD3B-4914-928B-833FA5288E60}" srcOrd="0" destOrd="0" presId="urn:microsoft.com/office/officeart/2018/2/layout/IconLabelList"/>
    <dgm:cxn modelId="{73DDEDE4-0CEC-44AB-BE2A-F8D5E922157F}" type="presOf" srcId="{5AD5FB1B-23FD-46D2-BF6D-940491FF3CE9}" destId="{236B2278-7629-4952-9A69-97268EBDED63}" srcOrd="0" destOrd="0" presId="urn:microsoft.com/office/officeart/2018/2/layout/IconLabelList"/>
    <dgm:cxn modelId="{108152BE-CCDD-4722-8F9A-B86B29335064}" type="presParOf" srcId="{EE027705-4C64-48F8-B2C4-36CC45018846}" destId="{A74FEC37-07A6-4436-991E-09849D2ADF68}" srcOrd="0" destOrd="0" presId="urn:microsoft.com/office/officeart/2018/2/layout/IconLabelList"/>
    <dgm:cxn modelId="{BAEDA657-C331-4DA3-ADF0-25D681B2F4CA}" type="presParOf" srcId="{A74FEC37-07A6-4436-991E-09849D2ADF68}" destId="{1636E46B-089E-4052-9010-0B9EC1D2BCF2}" srcOrd="0" destOrd="0" presId="urn:microsoft.com/office/officeart/2018/2/layout/IconLabelList"/>
    <dgm:cxn modelId="{8CFDF51E-4170-40C2-810A-69E8F453CDAE}" type="presParOf" srcId="{A74FEC37-07A6-4436-991E-09849D2ADF68}" destId="{337B6B13-54AD-4238-ABA3-AD9D42EE6576}" srcOrd="1" destOrd="0" presId="urn:microsoft.com/office/officeart/2018/2/layout/IconLabelList"/>
    <dgm:cxn modelId="{2BE8B404-4AAA-4DE1-8219-6EF15A844C96}" type="presParOf" srcId="{A74FEC37-07A6-4436-991E-09849D2ADF68}" destId="{73819311-BFF0-49A1-974D-D90729FFE9C6}" srcOrd="2" destOrd="0" presId="urn:microsoft.com/office/officeart/2018/2/layout/IconLabelList"/>
    <dgm:cxn modelId="{6567F90C-B8F9-483E-B6AB-ACC2890C31C6}" type="presParOf" srcId="{EE027705-4C64-48F8-B2C4-36CC45018846}" destId="{164F07F4-97DF-4492-A2DB-EB25081FFA33}" srcOrd="1" destOrd="0" presId="urn:microsoft.com/office/officeart/2018/2/layout/IconLabelList"/>
    <dgm:cxn modelId="{A05FE29F-958C-42A5-A209-8A68FE5D5FDD}" type="presParOf" srcId="{EE027705-4C64-48F8-B2C4-36CC45018846}" destId="{032C1F64-63BC-402D-8DBD-6B84A021F799}" srcOrd="2" destOrd="0" presId="urn:microsoft.com/office/officeart/2018/2/layout/IconLabelList"/>
    <dgm:cxn modelId="{49CB72C4-7F42-4868-82D7-402BD7D8AAC9}" type="presParOf" srcId="{032C1F64-63BC-402D-8DBD-6B84A021F799}" destId="{12D98811-794F-4F2A-9E9C-51E793845094}" srcOrd="0" destOrd="0" presId="urn:microsoft.com/office/officeart/2018/2/layout/IconLabelList"/>
    <dgm:cxn modelId="{3EC247F3-6F66-4CAE-A9AF-7BD5E8A550AF}" type="presParOf" srcId="{032C1F64-63BC-402D-8DBD-6B84A021F799}" destId="{05D53568-6F92-4A0B-981F-5629523B50B0}" srcOrd="1" destOrd="0" presId="urn:microsoft.com/office/officeart/2018/2/layout/IconLabelList"/>
    <dgm:cxn modelId="{4C462B06-18CD-430A-94E7-2371454ED5EE}" type="presParOf" srcId="{032C1F64-63BC-402D-8DBD-6B84A021F799}" destId="{D904F000-2A1E-456C-B78D-C7923BF8ABC8}" srcOrd="2" destOrd="0" presId="urn:microsoft.com/office/officeart/2018/2/layout/IconLabelList"/>
    <dgm:cxn modelId="{25225468-BE84-4671-905F-A12FE9E7E6D9}" type="presParOf" srcId="{EE027705-4C64-48F8-B2C4-36CC45018846}" destId="{270553F8-BB83-4205-A423-A3AA9A37933B}" srcOrd="3" destOrd="0" presId="urn:microsoft.com/office/officeart/2018/2/layout/IconLabelList"/>
    <dgm:cxn modelId="{CCA4E760-382F-44DB-A554-DF4642C1939A}" type="presParOf" srcId="{EE027705-4C64-48F8-B2C4-36CC45018846}" destId="{FA1054FF-4AF7-495C-812E-0931CF18FA07}" srcOrd="4" destOrd="0" presId="urn:microsoft.com/office/officeart/2018/2/layout/IconLabelList"/>
    <dgm:cxn modelId="{8A06DA39-1A4F-45EF-96F3-3E261C8FBD02}" type="presParOf" srcId="{FA1054FF-4AF7-495C-812E-0931CF18FA07}" destId="{338B6649-8A14-461A-80FD-DA27EA5C04B0}" srcOrd="0" destOrd="0" presId="urn:microsoft.com/office/officeart/2018/2/layout/IconLabelList"/>
    <dgm:cxn modelId="{FCD0C8FE-DE05-4589-8FE0-173ECC363155}" type="presParOf" srcId="{FA1054FF-4AF7-495C-812E-0931CF18FA07}" destId="{BE480204-F630-4B3F-A376-F7A7F32384BF}" srcOrd="1" destOrd="0" presId="urn:microsoft.com/office/officeart/2018/2/layout/IconLabelList"/>
    <dgm:cxn modelId="{2EA4FCC4-6509-435F-B91B-A6DE456F9F78}" type="presParOf" srcId="{FA1054FF-4AF7-495C-812E-0931CF18FA07}" destId="{3EB950A7-AD3B-4914-928B-833FA5288E60}" srcOrd="2" destOrd="0" presId="urn:microsoft.com/office/officeart/2018/2/layout/IconLabelList"/>
    <dgm:cxn modelId="{2724C9A6-3417-4C4B-80A4-59270ED63F26}" type="presParOf" srcId="{EE027705-4C64-48F8-B2C4-36CC45018846}" destId="{FDE5ED63-A519-4D08-B5C1-832127627082}" srcOrd="5" destOrd="0" presId="urn:microsoft.com/office/officeart/2018/2/layout/IconLabelList"/>
    <dgm:cxn modelId="{9E092DE5-0847-471C-A49B-8F13B1028631}" type="presParOf" srcId="{EE027705-4C64-48F8-B2C4-36CC45018846}" destId="{C1643493-1C9E-4521-9BCB-BE01D29FDC69}" srcOrd="6" destOrd="0" presId="urn:microsoft.com/office/officeart/2018/2/layout/IconLabelList"/>
    <dgm:cxn modelId="{8846C8C4-18E1-485C-B08C-789347368012}" type="presParOf" srcId="{C1643493-1C9E-4521-9BCB-BE01D29FDC69}" destId="{93CD35A3-B567-46F1-A977-E84D61036AD8}" srcOrd="0" destOrd="0" presId="urn:microsoft.com/office/officeart/2018/2/layout/IconLabelList"/>
    <dgm:cxn modelId="{9B6C0FE2-3089-41CB-9D15-DE358A9E2C22}" type="presParOf" srcId="{C1643493-1C9E-4521-9BCB-BE01D29FDC69}" destId="{33B4D908-F867-4B3F-88D3-CD211DE5EDB2}" srcOrd="1" destOrd="0" presId="urn:microsoft.com/office/officeart/2018/2/layout/IconLabelList"/>
    <dgm:cxn modelId="{89FB45DD-5184-4E11-B205-2D774698A3FA}" type="presParOf" srcId="{C1643493-1C9E-4521-9BCB-BE01D29FDC69}" destId="{236B2278-7629-4952-9A69-97268EBDED6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74920-5F0C-4EC0-BF4C-CA10CC9B4B41}">
      <dsp:nvSpPr>
        <dsp:cNvPr id="0" name=""/>
        <dsp:cNvSpPr/>
      </dsp:nvSpPr>
      <dsp:spPr>
        <a:xfrm>
          <a:off x="0" y="3357542"/>
          <a:ext cx="2404533" cy="734548"/>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184912" rIns="171010" bIns="184912" numCol="1" spcCol="1270" anchor="ctr" anchorCtr="0">
          <a:noAutofit/>
        </a:bodyPr>
        <a:lstStyle/>
        <a:p>
          <a:pPr marL="0" lvl="0" indent="0" algn="ctr" defTabSz="1155700">
            <a:lnSpc>
              <a:spcPct val="90000"/>
            </a:lnSpc>
            <a:spcBef>
              <a:spcPct val="0"/>
            </a:spcBef>
            <a:spcAft>
              <a:spcPct val="35000"/>
            </a:spcAft>
            <a:buNone/>
          </a:pPr>
          <a:r>
            <a:rPr lang="en-US" sz="2600" kern="1200"/>
            <a:t>Gather</a:t>
          </a:r>
        </a:p>
      </dsp:txBody>
      <dsp:txXfrm>
        <a:off x="0" y="3357542"/>
        <a:ext cx="2404533" cy="734548"/>
      </dsp:txXfrm>
    </dsp:sp>
    <dsp:sp modelId="{A5FD4FB2-1AE7-4508-AEF4-B8F3C7D1F226}">
      <dsp:nvSpPr>
        <dsp:cNvPr id="0" name=""/>
        <dsp:cNvSpPr/>
      </dsp:nvSpPr>
      <dsp:spPr>
        <a:xfrm>
          <a:off x="2404533" y="3350336"/>
          <a:ext cx="7213599" cy="734548"/>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228600" rIns="146326" bIns="228600" numCol="1" spcCol="1270" anchor="ctr" anchorCtr="0">
          <a:noAutofit/>
        </a:bodyPr>
        <a:lstStyle/>
        <a:p>
          <a:pPr marL="0" lvl="0" indent="0" algn="l" defTabSz="800100">
            <a:lnSpc>
              <a:spcPct val="90000"/>
            </a:lnSpc>
            <a:spcBef>
              <a:spcPct val="0"/>
            </a:spcBef>
            <a:spcAft>
              <a:spcPct val="35000"/>
            </a:spcAft>
            <a:buNone/>
          </a:pPr>
          <a:r>
            <a:rPr lang="en-US" sz="1800" kern="1200" dirty="0"/>
            <a:t>Fidelity Fridays</a:t>
          </a:r>
        </a:p>
      </dsp:txBody>
      <dsp:txXfrm>
        <a:off x="2404533" y="3350336"/>
        <a:ext cx="7213599" cy="734548"/>
      </dsp:txXfrm>
    </dsp:sp>
    <dsp:sp modelId="{56758EB0-1F75-466A-9845-8BAD3F1FE4F3}">
      <dsp:nvSpPr>
        <dsp:cNvPr id="0" name=""/>
        <dsp:cNvSpPr/>
      </dsp:nvSpPr>
      <dsp:spPr>
        <a:xfrm rot="10800000">
          <a:off x="0" y="2238825"/>
          <a:ext cx="2404533" cy="1129735"/>
        </a:xfrm>
        <a:prstGeom prst="upArrowCallout">
          <a:avLst>
            <a:gd name="adj1" fmla="val 5000"/>
            <a:gd name="adj2" fmla="val 10000"/>
            <a:gd name="adj3" fmla="val 15000"/>
            <a:gd name="adj4" fmla="val 64977"/>
          </a:avLst>
        </a:prstGeom>
        <a:solidFill>
          <a:schemeClr val="accent2">
            <a:hueOff val="-988095"/>
            <a:satOff val="4733"/>
            <a:lumOff val="4379"/>
            <a:alphaOff val="0"/>
          </a:schemeClr>
        </a:solidFill>
        <a:ln w="19050" cap="rnd" cmpd="sng" algn="ctr">
          <a:solidFill>
            <a:schemeClr val="accent2">
              <a:hueOff val="-988095"/>
              <a:satOff val="4733"/>
              <a:lumOff val="43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184912" rIns="171010" bIns="184912" numCol="1" spcCol="1270" anchor="ctr" anchorCtr="0">
          <a:noAutofit/>
        </a:bodyPr>
        <a:lstStyle/>
        <a:p>
          <a:pPr marL="0" lvl="0" indent="0" algn="ctr" defTabSz="1155700">
            <a:lnSpc>
              <a:spcPct val="90000"/>
            </a:lnSpc>
            <a:spcBef>
              <a:spcPct val="0"/>
            </a:spcBef>
            <a:spcAft>
              <a:spcPct val="35000"/>
            </a:spcAft>
            <a:buNone/>
          </a:pPr>
          <a:r>
            <a:rPr lang="en-US" sz="2600" kern="1200"/>
            <a:t>Prepare</a:t>
          </a:r>
        </a:p>
      </dsp:txBody>
      <dsp:txXfrm rot="-10800000">
        <a:off x="0" y="2238825"/>
        <a:ext cx="2404533" cy="734327"/>
      </dsp:txXfrm>
    </dsp:sp>
    <dsp:sp modelId="{157413CE-D60E-4D06-8BDA-87B5E2A8C67E}">
      <dsp:nvSpPr>
        <dsp:cNvPr id="0" name=""/>
        <dsp:cNvSpPr/>
      </dsp:nvSpPr>
      <dsp:spPr>
        <a:xfrm>
          <a:off x="2404533" y="2238825"/>
          <a:ext cx="7213599" cy="734327"/>
        </a:xfrm>
        <a:prstGeom prst="rect">
          <a:avLst/>
        </a:prstGeom>
        <a:solidFill>
          <a:schemeClr val="accent2">
            <a:tint val="40000"/>
            <a:alpha val="90000"/>
            <a:hueOff val="-1363946"/>
            <a:satOff val="15036"/>
            <a:lumOff val="1432"/>
            <a:alphaOff val="0"/>
          </a:schemeClr>
        </a:solidFill>
        <a:ln w="19050" cap="rnd" cmpd="sng" algn="ctr">
          <a:solidFill>
            <a:schemeClr val="accent2">
              <a:tint val="40000"/>
              <a:alpha val="90000"/>
              <a:hueOff val="-1363946"/>
              <a:satOff val="15036"/>
              <a:lumOff val="1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228600" rIns="146326" bIns="228600" numCol="1" spcCol="1270" anchor="ctr" anchorCtr="0">
          <a:noAutofit/>
        </a:bodyPr>
        <a:lstStyle/>
        <a:p>
          <a:pPr marL="0" lvl="0" indent="0" algn="l" defTabSz="800100">
            <a:lnSpc>
              <a:spcPct val="90000"/>
            </a:lnSpc>
            <a:spcBef>
              <a:spcPct val="0"/>
            </a:spcBef>
            <a:spcAft>
              <a:spcPct val="35000"/>
            </a:spcAft>
            <a:buNone/>
          </a:pPr>
          <a:r>
            <a:rPr lang="en-US" sz="1800" kern="1200" dirty="0"/>
            <a:t>APR deadlines and guidance.</a:t>
          </a:r>
        </a:p>
      </dsp:txBody>
      <dsp:txXfrm>
        <a:off x="2404533" y="2238825"/>
        <a:ext cx="7213599" cy="734327"/>
      </dsp:txXfrm>
    </dsp:sp>
    <dsp:sp modelId="{1A5982CD-06D4-47D0-AB6C-4FF16ED0C034}">
      <dsp:nvSpPr>
        <dsp:cNvPr id="0" name=""/>
        <dsp:cNvSpPr/>
      </dsp:nvSpPr>
      <dsp:spPr>
        <a:xfrm rot="10800000">
          <a:off x="0" y="1120108"/>
          <a:ext cx="2404533" cy="1129735"/>
        </a:xfrm>
        <a:prstGeom prst="upArrowCallout">
          <a:avLst>
            <a:gd name="adj1" fmla="val 5000"/>
            <a:gd name="adj2" fmla="val 10000"/>
            <a:gd name="adj3" fmla="val 15000"/>
            <a:gd name="adj4" fmla="val 64977"/>
          </a:avLst>
        </a:prstGeom>
        <a:solidFill>
          <a:schemeClr val="accent2">
            <a:hueOff val="-1976191"/>
            <a:satOff val="9467"/>
            <a:lumOff val="8758"/>
            <a:alphaOff val="0"/>
          </a:schemeClr>
        </a:solidFill>
        <a:ln w="19050" cap="rnd" cmpd="sng" algn="ctr">
          <a:solidFill>
            <a:schemeClr val="accent2">
              <a:hueOff val="-1976191"/>
              <a:satOff val="9467"/>
              <a:lumOff val="87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184912" rIns="171010"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Remind</a:t>
          </a:r>
        </a:p>
      </dsp:txBody>
      <dsp:txXfrm rot="-10800000">
        <a:off x="0" y="1120108"/>
        <a:ext cx="2404533" cy="734327"/>
      </dsp:txXfrm>
    </dsp:sp>
    <dsp:sp modelId="{609DFBE5-1EA7-4087-8353-9B2C62B6DA43}">
      <dsp:nvSpPr>
        <dsp:cNvPr id="0" name=""/>
        <dsp:cNvSpPr/>
      </dsp:nvSpPr>
      <dsp:spPr>
        <a:xfrm>
          <a:off x="2404533" y="1120108"/>
          <a:ext cx="7213599" cy="734327"/>
        </a:xfrm>
        <a:prstGeom prst="rect">
          <a:avLst/>
        </a:prstGeom>
        <a:solidFill>
          <a:schemeClr val="accent2">
            <a:tint val="40000"/>
            <a:alpha val="90000"/>
            <a:hueOff val="-2727893"/>
            <a:satOff val="30071"/>
            <a:lumOff val="2864"/>
            <a:alphaOff val="0"/>
          </a:schemeClr>
        </a:solidFill>
        <a:ln w="19050" cap="rnd" cmpd="sng" algn="ctr">
          <a:solidFill>
            <a:schemeClr val="accent2">
              <a:tint val="40000"/>
              <a:alpha val="90000"/>
              <a:hueOff val="-2727893"/>
              <a:satOff val="30071"/>
              <a:lumOff val="2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228600" rIns="146326" bIns="228600" numCol="1" spcCol="1270" anchor="ctr" anchorCtr="0">
          <a:noAutofit/>
        </a:bodyPr>
        <a:lstStyle/>
        <a:p>
          <a:pPr marL="0" lvl="0" indent="0" algn="l" defTabSz="800100">
            <a:lnSpc>
              <a:spcPct val="90000"/>
            </a:lnSpc>
            <a:spcBef>
              <a:spcPct val="0"/>
            </a:spcBef>
            <a:spcAft>
              <a:spcPct val="35000"/>
            </a:spcAft>
            <a:buNone/>
          </a:pPr>
          <a:r>
            <a:rPr lang="en-US" sz="1800" kern="1200" dirty="0"/>
            <a:t>Program Measure reporting strengths &amp; challenges.</a:t>
          </a:r>
        </a:p>
      </dsp:txBody>
      <dsp:txXfrm>
        <a:off x="2404533" y="1120108"/>
        <a:ext cx="7213599" cy="734327"/>
      </dsp:txXfrm>
    </dsp:sp>
    <dsp:sp modelId="{CE496117-25E8-4F48-9301-362E74D1A02B}">
      <dsp:nvSpPr>
        <dsp:cNvPr id="0" name=""/>
        <dsp:cNvSpPr/>
      </dsp:nvSpPr>
      <dsp:spPr>
        <a:xfrm rot="10800000">
          <a:off x="0" y="1391"/>
          <a:ext cx="2404533" cy="1129735"/>
        </a:xfrm>
        <a:prstGeom prst="upArrowCallout">
          <a:avLst>
            <a:gd name="adj1" fmla="val 5000"/>
            <a:gd name="adj2" fmla="val 10000"/>
            <a:gd name="adj3" fmla="val 15000"/>
            <a:gd name="adj4" fmla="val 64977"/>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184912" rIns="171010" bIns="184912" numCol="1" spcCol="1270" anchor="ctr" anchorCtr="0">
          <a:noAutofit/>
        </a:bodyPr>
        <a:lstStyle/>
        <a:p>
          <a:pPr marL="0" lvl="0" indent="0" algn="ctr" defTabSz="1155700">
            <a:lnSpc>
              <a:spcPct val="90000"/>
            </a:lnSpc>
            <a:spcBef>
              <a:spcPct val="0"/>
            </a:spcBef>
            <a:spcAft>
              <a:spcPct val="35000"/>
            </a:spcAft>
            <a:buNone/>
          </a:pPr>
          <a:r>
            <a:rPr lang="en-US" sz="2600" kern="1200"/>
            <a:t>Provide</a:t>
          </a:r>
        </a:p>
      </dsp:txBody>
      <dsp:txXfrm rot="-10800000">
        <a:off x="0" y="1391"/>
        <a:ext cx="2404533" cy="734327"/>
      </dsp:txXfrm>
    </dsp:sp>
    <dsp:sp modelId="{CFA06FED-8CA4-4A9E-BD10-EBEFDC6C860F}">
      <dsp:nvSpPr>
        <dsp:cNvPr id="0" name=""/>
        <dsp:cNvSpPr/>
      </dsp:nvSpPr>
      <dsp:spPr>
        <a:xfrm>
          <a:off x="2404533" y="1391"/>
          <a:ext cx="7213599" cy="734327"/>
        </a:xfrm>
        <a:prstGeom prst="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228600" rIns="146326" bIns="228600" numCol="1" spcCol="1270" anchor="ctr" anchorCtr="0">
          <a:noAutofit/>
        </a:bodyPr>
        <a:lstStyle/>
        <a:p>
          <a:pPr marL="0" lvl="0" indent="0" algn="l" defTabSz="800100">
            <a:lnSpc>
              <a:spcPct val="90000"/>
            </a:lnSpc>
            <a:spcBef>
              <a:spcPct val="0"/>
            </a:spcBef>
            <a:spcAft>
              <a:spcPct val="35000"/>
            </a:spcAft>
            <a:buNone/>
          </a:pPr>
          <a:r>
            <a:rPr lang="en-US" sz="1800" kern="1200" dirty="0"/>
            <a:t>SPDG Program’s GPRA results from last year’s APRs.</a:t>
          </a:r>
        </a:p>
      </dsp:txBody>
      <dsp:txXfrm>
        <a:off x="2404533" y="1391"/>
        <a:ext cx="7213599" cy="734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C0577-21E2-4E69-A8AF-9A98D188245A}">
      <dsp:nvSpPr>
        <dsp:cNvPr id="0" name=""/>
        <dsp:cNvSpPr/>
      </dsp:nvSpPr>
      <dsp:spPr>
        <a:xfrm>
          <a:off x="0" y="665190"/>
          <a:ext cx="9618133"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4E2CBB-BD13-4B71-AB8F-FD39A2C756C7}">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EE0CB7-58F7-46F7-B94A-5A4F6B3C696E}">
      <dsp:nvSpPr>
        <dsp:cNvPr id="0" name=""/>
        <dsp:cNvSpPr/>
      </dsp:nvSpPr>
      <dsp:spPr>
        <a:xfrm>
          <a:off x="1418391" y="665190"/>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1066800">
            <a:lnSpc>
              <a:spcPct val="90000"/>
            </a:lnSpc>
            <a:spcBef>
              <a:spcPct val="0"/>
            </a:spcBef>
            <a:spcAft>
              <a:spcPct val="35000"/>
            </a:spcAft>
            <a:buNone/>
          </a:pPr>
          <a:r>
            <a:rPr lang="en-US" sz="2400" kern="1200" dirty="0"/>
            <a:t>Participants will be able to describe the type of fidelity measures now required for Program Measure 2 (for FY 20, 21, 22, &amp; 23 grantees)</a:t>
          </a:r>
        </a:p>
      </dsp:txBody>
      <dsp:txXfrm>
        <a:off x="1418391" y="665190"/>
        <a:ext cx="8199741" cy="1228044"/>
      </dsp:txXfrm>
    </dsp:sp>
    <dsp:sp modelId="{06D7E489-8AEB-46E3-B3CC-19E9187A4736}">
      <dsp:nvSpPr>
        <dsp:cNvPr id="0" name=""/>
        <dsp:cNvSpPr/>
      </dsp:nvSpPr>
      <dsp:spPr>
        <a:xfrm>
          <a:off x="0" y="2200246"/>
          <a:ext cx="9618133"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7DFF4-FE3A-4490-8AA5-35A8A3A6DD15}">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178EAC-D9EB-418C-8888-1243F1B80B0C}">
      <dsp:nvSpPr>
        <dsp:cNvPr id="0" name=""/>
        <dsp:cNvSpPr/>
      </dsp:nvSpPr>
      <dsp:spPr>
        <a:xfrm>
          <a:off x="1418391" y="2200246"/>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1066800">
            <a:lnSpc>
              <a:spcPct val="90000"/>
            </a:lnSpc>
            <a:spcBef>
              <a:spcPct val="0"/>
            </a:spcBef>
            <a:spcAft>
              <a:spcPct val="35000"/>
            </a:spcAft>
            <a:buNone/>
          </a:pPr>
          <a:r>
            <a:rPr lang="en-US" sz="2400" kern="1200" dirty="0"/>
            <a:t>Participants will be able to navigate to the Program Measures page to review the APR resources.</a:t>
          </a:r>
        </a:p>
      </dsp:txBody>
      <dsp:txXfrm>
        <a:off x="1418391" y="2200246"/>
        <a:ext cx="8199741" cy="12280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5E2DE-9948-45A2-AAFD-60A962248A05}">
      <dsp:nvSpPr>
        <dsp:cNvPr id="0" name=""/>
        <dsp:cNvSpPr/>
      </dsp:nvSpPr>
      <dsp:spPr>
        <a:xfrm>
          <a:off x="0" y="2046741"/>
          <a:ext cx="9618133" cy="0"/>
        </a:xfrm>
        <a:prstGeom prst="lin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128AF2-2446-4675-9570-39C04A8BAEE0}">
      <dsp:nvSpPr>
        <dsp:cNvPr id="0" name=""/>
        <dsp:cNvSpPr/>
      </dsp:nvSpPr>
      <dsp:spPr>
        <a:xfrm>
          <a:off x="231952" y="1268979"/>
          <a:ext cx="3384756" cy="491217"/>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January</a:t>
          </a:r>
        </a:p>
      </dsp:txBody>
      <dsp:txXfrm>
        <a:off x="231952" y="1268979"/>
        <a:ext cx="3384756" cy="491217"/>
      </dsp:txXfrm>
    </dsp:sp>
    <dsp:sp modelId="{C6E5E8E7-5DDB-4C30-8922-8594EDAE0FAC}">
      <dsp:nvSpPr>
        <dsp:cNvPr id="0" name=""/>
        <dsp:cNvSpPr/>
      </dsp:nvSpPr>
      <dsp:spPr>
        <a:xfrm>
          <a:off x="231952" y="248244"/>
          <a:ext cx="3384756" cy="1020735"/>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Receive your continuation package with APR directions in January.</a:t>
          </a:r>
        </a:p>
      </dsp:txBody>
      <dsp:txXfrm>
        <a:off x="231952" y="248244"/>
        <a:ext cx="3384756" cy="1020735"/>
      </dsp:txXfrm>
    </dsp:sp>
    <dsp:sp modelId="{FC48E1CB-A43F-4399-88A6-5BC0C246E034}">
      <dsp:nvSpPr>
        <dsp:cNvPr id="0" name=""/>
        <dsp:cNvSpPr/>
      </dsp:nvSpPr>
      <dsp:spPr>
        <a:xfrm>
          <a:off x="1924331" y="1760197"/>
          <a:ext cx="0" cy="286543"/>
        </a:xfrm>
        <a:prstGeom prst="line">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D5A661-5BA8-4DE7-9BA5-E54C6D24E772}">
      <dsp:nvSpPr>
        <dsp:cNvPr id="0" name=""/>
        <dsp:cNvSpPr/>
      </dsp:nvSpPr>
      <dsp:spPr>
        <a:xfrm>
          <a:off x="2155109" y="2333284"/>
          <a:ext cx="3384756" cy="491217"/>
        </a:xfrm>
        <a:prstGeom prst="rect">
          <a:avLst/>
        </a:prstGeom>
        <a:solidFill>
          <a:schemeClr val="accent2">
            <a:hueOff val="-988095"/>
            <a:satOff val="4733"/>
            <a:lumOff val="4379"/>
            <a:alphaOff val="0"/>
          </a:schemeClr>
        </a:solidFill>
        <a:ln w="19050" cap="rnd" cmpd="sng" algn="ctr">
          <a:solidFill>
            <a:schemeClr val="accent2">
              <a:hueOff val="-988095"/>
              <a:satOff val="4733"/>
              <a:lumOff val="43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January</a:t>
          </a:r>
        </a:p>
      </dsp:txBody>
      <dsp:txXfrm>
        <a:off x="2155109" y="2333284"/>
        <a:ext cx="3384756" cy="491217"/>
      </dsp:txXfrm>
    </dsp:sp>
    <dsp:sp modelId="{F7F326D9-C837-4D5D-9622-DC79948B8C7B}">
      <dsp:nvSpPr>
        <dsp:cNvPr id="0" name=""/>
        <dsp:cNvSpPr/>
      </dsp:nvSpPr>
      <dsp:spPr>
        <a:xfrm>
          <a:off x="2155109" y="2824502"/>
          <a:ext cx="3384756" cy="556764"/>
        </a:xfrm>
        <a:prstGeom prst="rect">
          <a:avLst/>
        </a:prstGeom>
        <a:solidFill>
          <a:schemeClr val="accent2">
            <a:tint val="40000"/>
            <a:alpha val="90000"/>
            <a:hueOff val="-1363946"/>
            <a:satOff val="15036"/>
            <a:lumOff val="1432"/>
            <a:alphaOff val="0"/>
          </a:schemeClr>
        </a:solidFill>
        <a:ln w="19050" cap="rnd" cmpd="sng" algn="ctr">
          <a:solidFill>
            <a:schemeClr val="accent2">
              <a:tint val="40000"/>
              <a:alpha val="90000"/>
              <a:hueOff val="-1363946"/>
              <a:satOff val="15036"/>
              <a:lumOff val="1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APR How-to Webinar.</a:t>
          </a:r>
        </a:p>
      </dsp:txBody>
      <dsp:txXfrm>
        <a:off x="2155109" y="2824502"/>
        <a:ext cx="3384756" cy="556764"/>
      </dsp:txXfrm>
    </dsp:sp>
    <dsp:sp modelId="{B1F9C4BB-F7AE-4428-82C7-703E9547FBC1}">
      <dsp:nvSpPr>
        <dsp:cNvPr id="0" name=""/>
        <dsp:cNvSpPr/>
      </dsp:nvSpPr>
      <dsp:spPr>
        <a:xfrm>
          <a:off x="3847488" y="2046741"/>
          <a:ext cx="0" cy="286543"/>
        </a:xfrm>
        <a:prstGeom prst="line">
          <a:avLst/>
        </a:prstGeom>
        <a:noFill/>
        <a:ln w="12700" cap="rnd" cmpd="sng" algn="ctr">
          <a:solidFill>
            <a:schemeClr val="accent2">
              <a:hueOff val="-988095"/>
              <a:satOff val="4733"/>
              <a:lumOff val="4379"/>
              <a:alphaOff val="0"/>
            </a:schemeClr>
          </a:solidFill>
          <a:prstDash val="solid"/>
        </a:ln>
        <a:effectLst/>
      </dsp:spPr>
      <dsp:style>
        <a:lnRef idx="1">
          <a:scrgbClr r="0" g="0" b="0"/>
        </a:lnRef>
        <a:fillRef idx="0">
          <a:scrgbClr r="0" g="0" b="0"/>
        </a:fillRef>
        <a:effectRef idx="0">
          <a:scrgbClr r="0" g="0" b="0"/>
        </a:effectRef>
        <a:fontRef idx="minor"/>
      </dsp:style>
    </dsp:sp>
    <dsp:sp modelId="{223A5188-5BC2-4ADF-A10C-7516830CBA27}">
      <dsp:nvSpPr>
        <dsp:cNvPr id="0" name=""/>
        <dsp:cNvSpPr/>
      </dsp:nvSpPr>
      <dsp:spPr>
        <a:xfrm rot="2700000">
          <a:off x="1892491" y="2014901"/>
          <a:ext cx="63679" cy="63679"/>
        </a:xfrm>
        <a:prstGeom prst="rect">
          <a:avLst/>
        </a:prstGeom>
        <a:solidFill>
          <a:schemeClr val="accent2">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2D5961-B6EA-4EC5-88D7-99F84D23F9C0}">
      <dsp:nvSpPr>
        <dsp:cNvPr id="0" name=""/>
        <dsp:cNvSpPr/>
      </dsp:nvSpPr>
      <dsp:spPr>
        <a:xfrm rot="2700000">
          <a:off x="3815648" y="2014901"/>
          <a:ext cx="63679" cy="63679"/>
        </a:xfrm>
        <a:prstGeom prst="rect">
          <a:avLst/>
        </a:prstGeom>
        <a:solidFill>
          <a:schemeClr val="accent2">
            <a:hueOff val="-988095"/>
            <a:satOff val="4733"/>
            <a:lumOff val="4379"/>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B62E1-E6CA-49BA-85E0-B8ACB7187B6E}">
      <dsp:nvSpPr>
        <dsp:cNvPr id="0" name=""/>
        <dsp:cNvSpPr/>
      </dsp:nvSpPr>
      <dsp:spPr>
        <a:xfrm>
          <a:off x="4078266" y="1268979"/>
          <a:ext cx="3384756" cy="491217"/>
        </a:xfrm>
        <a:prstGeom prst="rect">
          <a:avLst/>
        </a:prstGeom>
        <a:solidFill>
          <a:schemeClr val="accent2">
            <a:hueOff val="-1976191"/>
            <a:satOff val="9467"/>
            <a:lumOff val="8758"/>
            <a:alphaOff val="0"/>
          </a:schemeClr>
        </a:solidFill>
        <a:ln w="19050" cap="rnd" cmpd="sng" algn="ctr">
          <a:solidFill>
            <a:schemeClr val="accent2">
              <a:hueOff val="-1976191"/>
              <a:satOff val="9467"/>
              <a:lumOff val="87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April 15</a:t>
          </a:r>
        </a:p>
      </dsp:txBody>
      <dsp:txXfrm>
        <a:off x="4078266" y="1268979"/>
        <a:ext cx="3384756" cy="491217"/>
      </dsp:txXfrm>
    </dsp:sp>
    <dsp:sp modelId="{3B2B0414-9698-46C1-9EBC-563F151F269E}">
      <dsp:nvSpPr>
        <dsp:cNvPr id="0" name=""/>
        <dsp:cNvSpPr/>
      </dsp:nvSpPr>
      <dsp:spPr>
        <a:xfrm>
          <a:off x="4078266" y="248244"/>
          <a:ext cx="3384756" cy="1020735"/>
        </a:xfrm>
        <a:prstGeom prst="rect">
          <a:avLst/>
        </a:prstGeom>
        <a:solidFill>
          <a:schemeClr val="accent2">
            <a:tint val="40000"/>
            <a:alpha val="90000"/>
            <a:hueOff val="-2727893"/>
            <a:satOff val="30071"/>
            <a:lumOff val="2864"/>
            <a:alphaOff val="0"/>
          </a:schemeClr>
        </a:solidFill>
        <a:ln w="19050" cap="rnd" cmpd="sng" algn="ctr">
          <a:solidFill>
            <a:schemeClr val="accent2">
              <a:tint val="40000"/>
              <a:alpha val="90000"/>
              <a:hueOff val="-2727893"/>
              <a:satOff val="30071"/>
              <a:lumOff val="2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Provide a draft of your Program Measures to your Project Officer.</a:t>
          </a:r>
        </a:p>
      </dsp:txBody>
      <dsp:txXfrm>
        <a:off x="4078266" y="248244"/>
        <a:ext cx="3384756" cy="1020735"/>
      </dsp:txXfrm>
    </dsp:sp>
    <dsp:sp modelId="{81F0BF27-4132-4E54-A230-EDDF0981879F}">
      <dsp:nvSpPr>
        <dsp:cNvPr id="0" name=""/>
        <dsp:cNvSpPr/>
      </dsp:nvSpPr>
      <dsp:spPr>
        <a:xfrm>
          <a:off x="5770644" y="1760197"/>
          <a:ext cx="0" cy="286543"/>
        </a:xfrm>
        <a:prstGeom prst="line">
          <a:avLst/>
        </a:prstGeom>
        <a:noFill/>
        <a:ln w="12700" cap="rnd" cmpd="sng" algn="ctr">
          <a:solidFill>
            <a:schemeClr val="accent2">
              <a:hueOff val="-1976191"/>
              <a:satOff val="9467"/>
              <a:lumOff val="8758"/>
              <a:alphaOff val="0"/>
            </a:schemeClr>
          </a:solidFill>
          <a:prstDash val="solid"/>
        </a:ln>
        <a:effectLst/>
      </dsp:spPr>
      <dsp:style>
        <a:lnRef idx="1">
          <a:scrgbClr r="0" g="0" b="0"/>
        </a:lnRef>
        <a:fillRef idx="0">
          <a:scrgbClr r="0" g="0" b="0"/>
        </a:fillRef>
        <a:effectRef idx="0">
          <a:scrgbClr r="0" g="0" b="0"/>
        </a:effectRef>
        <a:fontRef idx="minor"/>
      </dsp:style>
    </dsp:sp>
    <dsp:sp modelId="{061BA0E8-DB2E-480E-B61B-58E60C92332B}">
      <dsp:nvSpPr>
        <dsp:cNvPr id="0" name=""/>
        <dsp:cNvSpPr/>
      </dsp:nvSpPr>
      <dsp:spPr>
        <a:xfrm>
          <a:off x="6001423" y="2333284"/>
          <a:ext cx="3384756" cy="491217"/>
        </a:xfrm>
        <a:prstGeom prst="rect">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May 3</a:t>
          </a:r>
        </a:p>
      </dsp:txBody>
      <dsp:txXfrm>
        <a:off x="6001423" y="2333284"/>
        <a:ext cx="3384756" cy="491217"/>
      </dsp:txXfrm>
    </dsp:sp>
    <dsp:sp modelId="{9160C922-282D-4298-9E41-62126F9F65E0}">
      <dsp:nvSpPr>
        <dsp:cNvPr id="0" name=""/>
        <dsp:cNvSpPr/>
      </dsp:nvSpPr>
      <dsp:spPr>
        <a:xfrm>
          <a:off x="6001423" y="2824502"/>
          <a:ext cx="3384756" cy="556764"/>
        </a:xfrm>
        <a:prstGeom prst="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APRs due in G5.</a:t>
          </a:r>
        </a:p>
      </dsp:txBody>
      <dsp:txXfrm>
        <a:off x="6001423" y="2824502"/>
        <a:ext cx="3384756" cy="556764"/>
      </dsp:txXfrm>
    </dsp:sp>
    <dsp:sp modelId="{72167BFD-A299-4D2C-B2A1-96EF77E554B9}">
      <dsp:nvSpPr>
        <dsp:cNvPr id="0" name=""/>
        <dsp:cNvSpPr/>
      </dsp:nvSpPr>
      <dsp:spPr>
        <a:xfrm>
          <a:off x="7693801" y="2046741"/>
          <a:ext cx="0" cy="286543"/>
        </a:xfrm>
        <a:prstGeom prst="line">
          <a:avLst/>
        </a:prstGeom>
        <a:noFill/>
        <a:ln w="12700" cap="rnd" cmpd="sng" algn="ctr">
          <a:solidFill>
            <a:schemeClr val="accent2">
              <a:hueOff val="-2964286"/>
              <a:satOff val="14200"/>
              <a:lumOff val="13137"/>
              <a:alphaOff val="0"/>
            </a:schemeClr>
          </a:solidFill>
          <a:prstDash val="solid"/>
        </a:ln>
        <a:effectLst/>
      </dsp:spPr>
      <dsp:style>
        <a:lnRef idx="1">
          <a:scrgbClr r="0" g="0" b="0"/>
        </a:lnRef>
        <a:fillRef idx="0">
          <a:scrgbClr r="0" g="0" b="0"/>
        </a:fillRef>
        <a:effectRef idx="0">
          <a:scrgbClr r="0" g="0" b="0"/>
        </a:effectRef>
        <a:fontRef idx="minor"/>
      </dsp:style>
    </dsp:sp>
    <dsp:sp modelId="{2FD06312-9851-4A82-8B1F-0085E8ECE2E3}">
      <dsp:nvSpPr>
        <dsp:cNvPr id="0" name=""/>
        <dsp:cNvSpPr/>
      </dsp:nvSpPr>
      <dsp:spPr>
        <a:xfrm rot="2700000">
          <a:off x="5738805" y="2014901"/>
          <a:ext cx="63679" cy="63679"/>
        </a:xfrm>
        <a:prstGeom prst="rect">
          <a:avLst/>
        </a:prstGeom>
        <a:solidFill>
          <a:schemeClr val="accent2">
            <a:hueOff val="-1976191"/>
            <a:satOff val="9467"/>
            <a:lumOff val="8758"/>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B0779-ADF8-46B2-A6A7-C982EDF20D87}">
      <dsp:nvSpPr>
        <dsp:cNvPr id="0" name=""/>
        <dsp:cNvSpPr/>
      </dsp:nvSpPr>
      <dsp:spPr>
        <a:xfrm rot="2700000">
          <a:off x="7661962" y="2014901"/>
          <a:ext cx="63679" cy="63679"/>
        </a:xfrm>
        <a:prstGeom prst="rect">
          <a:avLst/>
        </a:prstGeom>
        <a:solidFill>
          <a:schemeClr val="accent2">
            <a:hueOff val="-2964286"/>
            <a:satOff val="14200"/>
            <a:lumOff val="13137"/>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80818-754C-43D0-913B-C7593035D271}">
      <dsp:nvSpPr>
        <dsp:cNvPr id="0" name=""/>
        <dsp:cNvSpPr/>
      </dsp:nvSpPr>
      <dsp:spPr>
        <a:xfrm>
          <a:off x="322057" y="8943"/>
          <a:ext cx="7952196" cy="1158142"/>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3855" numCol="1" spcCol="1270" anchor="ctr" anchorCtr="0">
          <a:noAutofit/>
        </a:bodyPr>
        <a:lstStyle/>
        <a:p>
          <a:pPr marL="0" lvl="0" indent="0" algn="l" defTabSz="711200">
            <a:lnSpc>
              <a:spcPct val="90000"/>
            </a:lnSpc>
            <a:spcBef>
              <a:spcPct val="0"/>
            </a:spcBef>
            <a:spcAft>
              <a:spcPct val="35000"/>
            </a:spcAft>
            <a:buNone/>
          </a:pPr>
          <a:r>
            <a:rPr lang="en-US" sz="1600" kern="1200" dirty="0"/>
            <a:t>Implementation </a:t>
          </a:r>
        </a:p>
        <a:p>
          <a:pPr marL="0" lvl="0" indent="0" algn="l" defTabSz="711200">
            <a:lnSpc>
              <a:spcPct val="90000"/>
            </a:lnSpc>
            <a:spcBef>
              <a:spcPct val="0"/>
            </a:spcBef>
            <a:spcAft>
              <a:spcPct val="35000"/>
            </a:spcAft>
            <a:buNone/>
          </a:pPr>
          <a:r>
            <a:rPr lang="en-US" sz="1600" kern="1200" dirty="0"/>
            <a:t>Year 2</a:t>
          </a:r>
        </a:p>
      </dsp:txBody>
      <dsp:txXfrm>
        <a:off x="322057" y="298479"/>
        <a:ext cx="7662661" cy="579071"/>
      </dsp:txXfrm>
    </dsp:sp>
    <dsp:sp modelId="{F8075526-01A5-47B0-B912-01E5AFB21BE6}">
      <dsp:nvSpPr>
        <dsp:cNvPr id="0" name=""/>
        <dsp:cNvSpPr/>
      </dsp:nvSpPr>
      <dsp:spPr>
        <a:xfrm>
          <a:off x="322057" y="902039"/>
          <a:ext cx="2449276" cy="2231009"/>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Contractor reviews EB-PD Worksheet for the first time (Program Measure 1). </a:t>
          </a:r>
        </a:p>
      </dsp:txBody>
      <dsp:txXfrm>
        <a:off x="322057" y="902039"/>
        <a:ext cx="2449276" cy="2231009"/>
      </dsp:txXfrm>
    </dsp:sp>
    <dsp:sp modelId="{D3A8FBB8-ACBF-4F16-BEA5-6C2758900DC6}">
      <dsp:nvSpPr>
        <dsp:cNvPr id="0" name=""/>
        <dsp:cNvSpPr/>
      </dsp:nvSpPr>
      <dsp:spPr>
        <a:xfrm>
          <a:off x="2771334" y="394991"/>
          <a:ext cx="5502920" cy="1158142"/>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3855" numCol="1" spcCol="1270" anchor="ctr" anchorCtr="0">
          <a:noAutofit/>
        </a:bodyPr>
        <a:lstStyle/>
        <a:p>
          <a:pPr marL="0" lvl="0" indent="0" algn="l" defTabSz="711200">
            <a:lnSpc>
              <a:spcPct val="90000"/>
            </a:lnSpc>
            <a:spcBef>
              <a:spcPct val="0"/>
            </a:spcBef>
            <a:spcAft>
              <a:spcPct val="35000"/>
            </a:spcAft>
            <a:buNone/>
          </a:pPr>
          <a:r>
            <a:rPr lang="en-US" sz="1600" kern="1200" dirty="0"/>
            <a:t>Implementation </a:t>
          </a:r>
        </a:p>
        <a:p>
          <a:pPr marL="0" lvl="0" indent="0" algn="l" defTabSz="711200">
            <a:lnSpc>
              <a:spcPct val="90000"/>
            </a:lnSpc>
            <a:spcBef>
              <a:spcPct val="0"/>
            </a:spcBef>
            <a:spcAft>
              <a:spcPct val="35000"/>
            </a:spcAft>
            <a:buNone/>
          </a:pPr>
          <a:r>
            <a:rPr lang="en-US" sz="1600" kern="1200" dirty="0"/>
            <a:t>Year 3 &amp; 4</a:t>
          </a:r>
        </a:p>
      </dsp:txBody>
      <dsp:txXfrm>
        <a:off x="2771334" y="684527"/>
        <a:ext cx="5213385" cy="579071"/>
      </dsp:txXfrm>
    </dsp:sp>
    <dsp:sp modelId="{578C74D5-CA3C-43F5-BFE0-2020CD05A09F}">
      <dsp:nvSpPr>
        <dsp:cNvPr id="0" name=""/>
        <dsp:cNvSpPr/>
      </dsp:nvSpPr>
      <dsp:spPr>
        <a:xfrm>
          <a:off x="2771334" y="1288086"/>
          <a:ext cx="2449276" cy="2231009"/>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Contractor reviews worksheet, fidelity measure, and cost measure (Program Measure 1, 2, &amp; 3).</a:t>
          </a:r>
        </a:p>
      </dsp:txBody>
      <dsp:txXfrm>
        <a:off x="2771334" y="1288086"/>
        <a:ext cx="2449276" cy="2231009"/>
      </dsp:txXfrm>
    </dsp:sp>
    <dsp:sp modelId="{ACD388C1-BC94-440F-8DB2-BE5C658D6286}">
      <dsp:nvSpPr>
        <dsp:cNvPr id="0" name=""/>
        <dsp:cNvSpPr/>
      </dsp:nvSpPr>
      <dsp:spPr>
        <a:xfrm>
          <a:off x="5220610" y="781039"/>
          <a:ext cx="3053643" cy="1158142"/>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3855" numCol="1" spcCol="1270" anchor="ctr" anchorCtr="0">
          <a:noAutofit/>
        </a:bodyPr>
        <a:lstStyle/>
        <a:p>
          <a:pPr marL="0" lvl="0" indent="0" algn="l" defTabSz="800100">
            <a:lnSpc>
              <a:spcPct val="90000"/>
            </a:lnSpc>
            <a:spcBef>
              <a:spcPct val="0"/>
            </a:spcBef>
            <a:spcAft>
              <a:spcPct val="35000"/>
            </a:spcAft>
            <a:buNone/>
          </a:pPr>
          <a:r>
            <a:rPr lang="en-US" sz="1800" kern="1200" dirty="0"/>
            <a:t>Implementation Year 5</a:t>
          </a:r>
        </a:p>
      </dsp:txBody>
      <dsp:txXfrm>
        <a:off x="5220610" y="1070575"/>
        <a:ext cx="2764108" cy="579071"/>
      </dsp:txXfrm>
    </dsp:sp>
    <dsp:sp modelId="{8AF0C17E-B488-4BBE-BE80-1662EE81B4DD}">
      <dsp:nvSpPr>
        <dsp:cNvPr id="0" name=""/>
        <dsp:cNvSpPr/>
      </dsp:nvSpPr>
      <dsp:spPr>
        <a:xfrm>
          <a:off x="5220610" y="1674134"/>
          <a:ext cx="2449276" cy="2198358"/>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Contractor reviews worksheet, fidelity measure, cost measure, and child outcome measure (Program Measure 1, 2, 3, &amp; 4).</a:t>
          </a:r>
        </a:p>
      </dsp:txBody>
      <dsp:txXfrm>
        <a:off x="5220610" y="1674134"/>
        <a:ext cx="2449276" cy="21983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1B852-B783-49BE-AAE6-75DEC8D04E59}">
      <dsp:nvSpPr>
        <dsp:cNvPr id="0" name=""/>
        <dsp:cNvSpPr/>
      </dsp:nvSpPr>
      <dsp:spPr>
        <a:xfrm>
          <a:off x="0" y="3081380"/>
          <a:ext cx="2404533" cy="1011377"/>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220472" rIns="171010"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Perspective</a:t>
          </a:r>
        </a:p>
      </dsp:txBody>
      <dsp:txXfrm>
        <a:off x="0" y="3081380"/>
        <a:ext cx="2404533" cy="1011377"/>
      </dsp:txXfrm>
    </dsp:sp>
    <dsp:sp modelId="{7B433806-A507-4920-9ECD-FB205A89F5EB}">
      <dsp:nvSpPr>
        <dsp:cNvPr id="0" name=""/>
        <dsp:cNvSpPr/>
      </dsp:nvSpPr>
      <dsp:spPr>
        <a:xfrm>
          <a:off x="2404533" y="3081380"/>
          <a:ext cx="7213599" cy="101137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90500" rIns="146326" bIns="190500" numCol="1" spcCol="1270" anchor="t" anchorCtr="0">
          <a:noAutofit/>
        </a:bodyPr>
        <a:lstStyle/>
        <a:p>
          <a:pPr marL="0" lvl="0" indent="0" algn="l" defTabSz="666750">
            <a:lnSpc>
              <a:spcPct val="90000"/>
            </a:lnSpc>
            <a:spcBef>
              <a:spcPct val="0"/>
            </a:spcBef>
            <a:spcAft>
              <a:spcPct val="35000"/>
            </a:spcAft>
            <a:buNone/>
          </a:pPr>
          <a:r>
            <a:rPr lang="en-US" sz="1500" kern="1200" dirty="0"/>
            <a:t>Have a SPDG “novice” review your worksheet (good use of interns/doc students)</a:t>
          </a:r>
        </a:p>
        <a:p>
          <a:pPr marL="114300" lvl="1" indent="-114300" algn="l" defTabSz="533400">
            <a:lnSpc>
              <a:spcPct val="90000"/>
            </a:lnSpc>
            <a:spcBef>
              <a:spcPct val="0"/>
            </a:spcBef>
            <a:spcAft>
              <a:spcPct val="15000"/>
            </a:spcAft>
            <a:buChar char="•"/>
          </a:pPr>
          <a:r>
            <a:rPr lang="en-US" sz="1200" kern="1200" dirty="0"/>
            <a:t>Or have another State review!</a:t>
          </a:r>
        </a:p>
      </dsp:txBody>
      <dsp:txXfrm>
        <a:off x="2404533" y="3081380"/>
        <a:ext cx="7213599" cy="1011377"/>
      </dsp:txXfrm>
    </dsp:sp>
    <dsp:sp modelId="{C2578D43-E711-48EC-BF2C-D0A475149CFF}">
      <dsp:nvSpPr>
        <dsp:cNvPr id="0" name=""/>
        <dsp:cNvSpPr/>
      </dsp:nvSpPr>
      <dsp:spPr>
        <a:xfrm rot="10800000">
          <a:off x="0" y="1541052"/>
          <a:ext cx="2404533" cy="1555499"/>
        </a:xfrm>
        <a:prstGeom prst="upArrowCallout">
          <a:avLst>
            <a:gd name="adj1" fmla="val 5000"/>
            <a:gd name="adj2" fmla="val 10000"/>
            <a:gd name="adj3" fmla="val 15000"/>
            <a:gd name="adj4" fmla="val 64977"/>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220472" rIns="171010" bIns="220472" numCol="1" spcCol="1270" anchor="ctr" anchorCtr="0">
          <a:noAutofit/>
        </a:bodyPr>
        <a:lstStyle/>
        <a:p>
          <a:pPr marL="0" lvl="0" indent="0" algn="ctr" defTabSz="1377950">
            <a:lnSpc>
              <a:spcPct val="90000"/>
            </a:lnSpc>
            <a:spcBef>
              <a:spcPct val="0"/>
            </a:spcBef>
            <a:spcAft>
              <a:spcPct val="35000"/>
            </a:spcAft>
            <a:buNone/>
          </a:pPr>
          <a:r>
            <a:rPr lang="en-US" sz="3100" kern="1200"/>
            <a:t>Use</a:t>
          </a:r>
        </a:p>
      </dsp:txBody>
      <dsp:txXfrm rot="-10800000">
        <a:off x="0" y="1541052"/>
        <a:ext cx="2404533" cy="1011074"/>
      </dsp:txXfrm>
    </dsp:sp>
    <dsp:sp modelId="{2214C8C3-36DE-4D26-B29E-63205F146FCA}">
      <dsp:nvSpPr>
        <dsp:cNvPr id="0" name=""/>
        <dsp:cNvSpPr/>
      </dsp:nvSpPr>
      <dsp:spPr>
        <a:xfrm>
          <a:off x="2328357" y="1559119"/>
          <a:ext cx="7213599" cy="1011074"/>
        </a:xfrm>
        <a:prstGeom prst="rect">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90500" rIns="146326" bIns="190500" numCol="1" spcCol="1270" anchor="t" anchorCtr="0">
          <a:noAutofit/>
        </a:bodyPr>
        <a:lstStyle/>
        <a:p>
          <a:pPr marL="0" lvl="0" indent="0" algn="l" defTabSz="666750">
            <a:lnSpc>
              <a:spcPct val="90000"/>
            </a:lnSpc>
            <a:spcBef>
              <a:spcPct val="0"/>
            </a:spcBef>
            <a:spcAft>
              <a:spcPct val="35000"/>
            </a:spcAft>
            <a:buNone/>
          </a:pPr>
          <a:r>
            <a:rPr lang="en-US" sz="1500" kern="1200"/>
            <a:t>Use the appropriate EB-PD Worksheet</a:t>
          </a:r>
        </a:p>
        <a:p>
          <a:pPr marL="114300" lvl="1" indent="-114300" algn="l" defTabSz="533400">
            <a:lnSpc>
              <a:spcPct val="90000"/>
            </a:lnSpc>
            <a:spcBef>
              <a:spcPct val="0"/>
            </a:spcBef>
            <a:spcAft>
              <a:spcPct val="15000"/>
            </a:spcAft>
            <a:buChar char="•"/>
          </a:pPr>
          <a:r>
            <a:rPr lang="en-US" sz="1200" kern="1200" dirty="0"/>
            <a:t>2015, 2016, and 2017 SPDG grantees use </a:t>
          </a:r>
          <a:r>
            <a:rPr lang="en-US" sz="1200" b="1" kern="1200" dirty="0">
              <a:hlinkClick xmlns:r="http://schemas.openxmlformats.org/officeDocument/2006/relationships" r:id="rId1"/>
            </a:rPr>
            <a:t>this worksheet</a:t>
          </a:r>
          <a:r>
            <a:rPr lang="en-US" sz="1200" kern="1200" dirty="0"/>
            <a:t>: EB-PD Worksheet with Bullets</a:t>
          </a:r>
        </a:p>
        <a:p>
          <a:pPr marL="114300" lvl="1" indent="-114300" algn="l" defTabSz="533400">
            <a:lnSpc>
              <a:spcPct val="90000"/>
            </a:lnSpc>
            <a:spcBef>
              <a:spcPct val="0"/>
            </a:spcBef>
            <a:spcAft>
              <a:spcPct val="15000"/>
            </a:spcAft>
            <a:buChar char="•"/>
          </a:pPr>
          <a:r>
            <a:rPr lang="en-US" sz="1200" kern="1200" dirty="0"/>
            <a:t>2020, 2021, 2022, &amp; 2023 SPDG grantees use this </a:t>
          </a:r>
          <a:r>
            <a:rPr lang="en-US" sz="1200" b="1" kern="1200" dirty="0">
              <a:hlinkClick xmlns:r="http://schemas.openxmlformats.org/officeDocument/2006/relationships" r:id="rId2"/>
            </a:rPr>
            <a:t>worksheet</a:t>
          </a:r>
          <a:r>
            <a:rPr lang="en-US" sz="1200" kern="1200" dirty="0"/>
            <a:t>: Revised EB-PD Worksheet</a:t>
          </a:r>
        </a:p>
      </dsp:txBody>
      <dsp:txXfrm>
        <a:off x="2328357" y="1559119"/>
        <a:ext cx="7213599" cy="1011074"/>
      </dsp:txXfrm>
    </dsp:sp>
    <dsp:sp modelId="{1BEBE831-B649-4374-9F9B-1C87C01D346B}">
      <dsp:nvSpPr>
        <dsp:cNvPr id="0" name=""/>
        <dsp:cNvSpPr/>
      </dsp:nvSpPr>
      <dsp:spPr>
        <a:xfrm rot="10800000">
          <a:off x="0" y="723"/>
          <a:ext cx="2404533" cy="1555499"/>
        </a:xfrm>
        <a:prstGeom prst="upArrowCallout">
          <a:avLst>
            <a:gd name="adj1" fmla="val 5000"/>
            <a:gd name="adj2" fmla="val 10000"/>
            <a:gd name="adj3" fmla="val 15000"/>
            <a:gd name="adj4" fmla="val 64977"/>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220472" rIns="171010" bIns="220472" numCol="1" spcCol="1270" anchor="ctr" anchorCtr="0">
          <a:noAutofit/>
        </a:bodyPr>
        <a:lstStyle/>
        <a:p>
          <a:pPr marL="0" lvl="0" indent="0" algn="ctr" defTabSz="1377950">
            <a:lnSpc>
              <a:spcPct val="90000"/>
            </a:lnSpc>
            <a:spcBef>
              <a:spcPct val="0"/>
            </a:spcBef>
            <a:spcAft>
              <a:spcPct val="35000"/>
            </a:spcAft>
            <a:buNone/>
          </a:pPr>
          <a:r>
            <a:rPr lang="en-US" sz="3100" kern="1200"/>
            <a:t>Review</a:t>
          </a:r>
        </a:p>
      </dsp:txBody>
      <dsp:txXfrm rot="-10800000">
        <a:off x="0" y="723"/>
        <a:ext cx="2404533" cy="1011074"/>
      </dsp:txXfrm>
    </dsp:sp>
    <dsp:sp modelId="{7F49CAE3-2F78-42E3-B4D0-58CDC3197111}">
      <dsp:nvSpPr>
        <dsp:cNvPr id="0" name=""/>
        <dsp:cNvSpPr/>
      </dsp:nvSpPr>
      <dsp:spPr>
        <a:xfrm>
          <a:off x="2404533" y="723"/>
          <a:ext cx="7213599" cy="1011074"/>
        </a:xfrm>
        <a:prstGeom prst="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90500" rIns="146326" bIns="190500" numCol="1" spcCol="1270" anchor="ctr" anchorCtr="0">
          <a:noAutofit/>
        </a:bodyPr>
        <a:lstStyle/>
        <a:p>
          <a:pPr marL="0" lvl="0" indent="0" algn="l" defTabSz="666750">
            <a:lnSpc>
              <a:spcPct val="90000"/>
            </a:lnSpc>
            <a:spcBef>
              <a:spcPct val="0"/>
            </a:spcBef>
            <a:spcAft>
              <a:spcPct val="35000"/>
            </a:spcAft>
            <a:buNone/>
          </a:pPr>
          <a:r>
            <a:rPr lang="en-US" sz="1500" kern="1200" dirty="0"/>
            <a:t>Review </a:t>
          </a:r>
          <a:r>
            <a:rPr lang="en-US" sz="1500" b="1" kern="1200" dirty="0">
              <a:hlinkClick xmlns:r="http://schemas.openxmlformats.org/officeDocument/2006/relationships" r:id="rId3"/>
            </a:rPr>
            <a:t>exemplar</a:t>
          </a:r>
          <a:r>
            <a:rPr lang="en-US" sz="1500" kern="1200" dirty="0"/>
            <a:t> worksheets</a:t>
          </a:r>
        </a:p>
      </dsp:txBody>
      <dsp:txXfrm>
        <a:off x="2404533" y="723"/>
        <a:ext cx="7213599" cy="1011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4D99D-7D47-4433-83E3-DDB56583E837}">
      <dsp:nvSpPr>
        <dsp:cNvPr id="0" name=""/>
        <dsp:cNvSpPr/>
      </dsp:nvSpPr>
      <dsp:spPr>
        <a:xfrm>
          <a:off x="0" y="607"/>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BE9C83-391E-4D79-8B16-4581161C1238}">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0BDE35E-E5F2-4C40-A6F0-E783A75A162D}">
      <dsp:nvSpPr>
        <dsp:cNvPr id="0" name=""/>
        <dsp:cNvSpPr/>
      </dsp:nvSpPr>
      <dsp:spPr>
        <a:xfrm>
          <a:off x="1642860" y="607"/>
          <a:ext cx="2982961"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11200">
            <a:lnSpc>
              <a:spcPct val="100000"/>
            </a:lnSpc>
            <a:spcBef>
              <a:spcPct val="0"/>
            </a:spcBef>
            <a:spcAft>
              <a:spcPct val="35000"/>
            </a:spcAft>
            <a:buNone/>
          </a:pPr>
          <a:r>
            <a:rPr lang="en-US" sz="1600" kern="1200"/>
            <a:t>Be clear about the fidelity measure you used.</a:t>
          </a:r>
        </a:p>
      </dsp:txBody>
      <dsp:txXfrm>
        <a:off x="1642860" y="607"/>
        <a:ext cx="2982961" cy="1422390"/>
      </dsp:txXfrm>
    </dsp:sp>
    <dsp:sp modelId="{4EAC9CB3-A272-4098-A2F1-7EF742274B55}">
      <dsp:nvSpPr>
        <dsp:cNvPr id="0" name=""/>
        <dsp:cNvSpPr/>
      </dsp:nvSpPr>
      <dsp:spPr>
        <a:xfrm>
          <a:off x="4625822" y="607"/>
          <a:ext cx="2002981"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533400">
            <a:lnSpc>
              <a:spcPct val="100000"/>
            </a:lnSpc>
            <a:spcBef>
              <a:spcPct val="0"/>
            </a:spcBef>
            <a:spcAft>
              <a:spcPct val="35000"/>
            </a:spcAft>
            <a:buNone/>
          </a:pPr>
          <a:r>
            <a:rPr lang="en-US" sz="1200" kern="1200"/>
            <a:t>How will the reviewers know it’s a fidelity measure?</a:t>
          </a:r>
        </a:p>
      </dsp:txBody>
      <dsp:txXfrm>
        <a:off x="4625822" y="607"/>
        <a:ext cx="2002981" cy="1422390"/>
      </dsp:txXfrm>
    </dsp:sp>
    <dsp:sp modelId="{99690DC1-C180-422D-BE8F-01AF999CF350}">
      <dsp:nvSpPr>
        <dsp:cNvPr id="0" name=""/>
        <dsp:cNvSpPr/>
      </dsp:nvSpPr>
      <dsp:spPr>
        <a:xfrm>
          <a:off x="0" y="1778595"/>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DDD7F-74F7-4D6E-9043-3E68EB580E55}">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C3B037-EA9F-4E4B-B508-B2AF66D49C6F}">
      <dsp:nvSpPr>
        <dsp:cNvPr id="0" name=""/>
        <dsp:cNvSpPr/>
      </dsp:nvSpPr>
      <dsp:spPr>
        <a:xfrm>
          <a:off x="1642860" y="1778595"/>
          <a:ext cx="2982961"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11200">
            <a:lnSpc>
              <a:spcPct val="100000"/>
            </a:lnSpc>
            <a:spcBef>
              <a:spcPct val="0"/>
            </a:spcBef>
            <a:spcAft>
              <a:spcPct val="35000"/>
            </a:spcAft>
            <a:buNone/>
          </a:pPr>
          <a:r>
            <a:rPr lang="en-US" sz="1600" kern="1200" dirty="0"/>
            <a:t>If your fidelity measure is a self-assessment, describe 20% external observation reliability check, if possible.</a:t>
          </a:r>
        </a:p>
      </dsp:txBody>
      <dsp:txXfrm>
        <a:off x="1642860" y="1778595"/>
        <a:ext cx="2982961" cy="1422390"/>
      </dsp:txXfrm>
    </dsp:sp>
    <dsp:sp modelId="{25088BAB-58C5-46A8-B08F-F32BC162B937}">
      <dsp:nvSpPr>
        <dsp:cNvPr id="0" name=""/>
        <dsp:cNvSpPr/>
      </dsp:nvSpPr>
      <dsp:spPr>
        <a:xfrm>
          <a:off x="4625822" y="1778595"/>
          <a:ext cx="2002981"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533400">
            <a:lnSpc>
              <a:spcPct val="100000"/>
            </a:lnSpc>
            <a:spcBef>
              <a:spcPct val="0"/>
            </a:spcBef>
            <a:spcAft>
              <a:spcPct val="35000"/>
            </a:spcAft>
            <a:buNone/>
          </a:pPr>
          <a:r>
            <a:rPr lang="en-US" sz="1200" kern="1200" dirty="0"/>
            <a:t>If it’s not a self-assessment make that clear in your description.</a:t>
          </a:r>
        </a:p>
      </dsp:txBody>
      <dsp:txXfrm>
        <a:off x="4625822" y="1778595"/>
        <a:ext cx="2002981" cy="1422390"/>
      </dsp:txXfrm>
    </dsp:sp>
    <dsp:sp modelId="{4426FCA1-21FE-4FB9-89BF-8C4A5B1288E7}">
      <dsp:nvSpPr>
        <dsp:cNvPr id="0" name=""/>
        <dsp:cNvSpPr/>
      </dsp:nvSpPr>
      <dsp:spPr>
        <a:xfrm>
          <a:off x="0" y="3556583"/>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85519F-61A6-48CE-924A-9FAB19CA8CAF}">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CA377E-1FE1-4285-AC4A-FC466B869283}">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11200">
            <a:lnSpc>
              <a:spcPct val="100000"/>
            </a:lnSpc>
            <a:spcBef>
              <a:spcPct val="0"/>
            </a:spcBef>
            <a:spcAft>
              <a:spcPct val="35000"/>
            </a:spcAft>
            <a:buNone/>
          </a:pPr>
          <a:r>
            <a:rPr lang="en-US" sz="1600" b="1" kern="1200"/>
            <a:t>Setting next year’s targets</a:t>
          </a:r>
          <a:r>
            <a:rPr lang="en-US" sz="1600" kern="1200"/>
            <a:t>… are your targets appropriate? 	</a:t>
          </a:r>
        </a:p>
      </dsp:txBody>
      <dsp:txXfrm>
        <a:off x="1642860" y="3556583"/>
        <a:ext cx="4985943" cy="14223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09593-6C26-4DBC-8601-FC819BD68E47}">
      <dsp:nvSpPr>
        <dsp:cNvPr id="0" name=""/>
        <dsp:cNvSpPr/>
      </dsp:nvSpPr>
      <dsp:spPr>
        <a:xfrm>
          <a:off x="0" y="0"/>
          <a:ext cx="8175413" cy="12280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Only for fidelity measures that are “self-assessments”</a:t>
          </a:r>
        </a:p>
      </dsp:txBody>
      <dsp:txXfrm>
        <a:off x="35968" y="35968"/>
        <a:ext cx="6850257" cy="1156108"/>
      </dsp:txXfrm>
    </dsp:sp>
    <dsp:sp modelId="{788B6FE7-7DA3-428C-AD80-7A8904B841F3}">
      <dsp:nvSpPr>
        <dsp:cNvPr id="0" name=""/>
        <dsp:cNvSpPr/>
      </dsp:nvSpPr>
      <dsp:spPr>
        <a:xfrm>
          <a:off x="721359" y="1432718"/>
          <a:ext cx="8175413" cy="1228044"/>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20% reliability check conducted by someone not involved in the day-to-day of the work</a:t>
          </a:r>
        </a:p>
      </dsp:txBody>
      <dsp:txXfrm>
        <a:off x="757327" y="1468686"/>
        <a:ext cx="6583888" cy="1156108"/>
      </dsp:txXfrm>
    </dsp:sp>
    <dsp:sp modelId="{C9D154A1-A243-4C05-A772-F7E10F401B34}">
      <dsp:nvSpPr>
        <dsp:cNvPr id="0" name=""/>
        <dsp:cNvSpPr/>
      </dsp:nvSpPr>
      <dsp:spPr>
        <a:xfrm>
          <a:off x="1442719" y="2865437"/>
          <a:ext cx="8175413" cy="1228044"/>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Be clear regarding:</a:t>
          </a:r>
        </a:p>
        <a:p>
          <a:pPr marL="114300" lvl="1" indent="-114300" algn="l" defTabSz="666750">
            <a:lnSpc>
              <a:spcPct val="90000"/>
            </a:lnSpc>
            <a:spcBef>
              <a:spcPct val="0"/>
            </a:spcBef>
            <a:spcAft>
              <a:spcPct val="15000"/>
            </a:spcAft>
            <a:buChar char="•"/>
          </a:pPr>
          <a:r>
            <a:rPr lang="en-US" sz="1500" kern="1200"/>
            <a:t>Is it a self-assessment?</a:t>
          </a:r>
        </a:p>
        <a:p>
          <a:pPr marL="114300" lvl="1" indent="-114300" algn="l" defTabSz="666750">
            <a:lnSpc>
              <a:spcPct val="90000"/>
            </a:lnSpc>
            <a:spcBef>
              <a:spcPct val="0"/>
            </a:spcBef>
            <a:spcAft>
              <a:spcPct val="15000"/>
            </a:spcAft>
            <a:buChar char="•"/>
          </a:pPr>
          <a:r>
            <a:rPr lang="en-US" sz="1500" kern="1200"/>
            <a:t>If yes, who did the reliability check and what are they considered and “outside observer”</a:t>
          </a:r>
        </a:p>
      </dsp:txBody>
      <dsp:txXfrm>
        <a:off x="1478687" y="2901405"/>
        <a:ext cx="6583888" cy="1156108"/>
      </dsp:txXfrm>
    </dsp:sp>
    <dsp:sp modelId="{2E1FB261-142E-456B-AEEB-E3ECF38BCC3B}">
      <dsp:nvSpPr>
        <dsp:cNvPr id="0" name=""/>
        <dsp:cNvSpPr/>
      </dsp:nvSpPr>
      <dsp:spPr>
        <a:xfrm>
          <a:off x="7377184" y="931267"/>
          <a:ext cx="798228" cy="798228"/>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56785" y="931267"/>
        <a:ext cx="439026" cy="600667"/>
      </dsp:txXfrm>
    </dsp:sp>
    <dsp:sp modelId="{3982F82C-E044-435E-9B18-AD824520A1AE}">
      <dsp:nvSpPr>
        <dsp:cNvPr id="0" name=""/>
        <dsp:cNvSpPr/>
      </dsp:nvSpPr>
      <dsp:spPr>
        <a:xfrm>
          <a:off x="8098544" y="2355798"/>
          <a:ext cx="798228" cy="798228"/>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8145" y="2355798"/>
        <a:ext cx="439026" cy="6006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19F7F-EFED-489E-A04A-F81A80167E9D}">
      <dsp:nvSpPr>
        <dsp:cNvPr id="0" name=""/>
        <dsp:cNvSpPr/>
      </dsp:nvSpPr>
      <dsp:spPr>
        <a:xfrm>
          <a:off x="644723" y="0"/>
          <a:ext cx="7306865" cy="38814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C305BA-8D41-44C7-9788-CB6E9E5B7F83}">
      <dsp:nvSpPr>
        <dsp:cNvPr id="0" name=""/>
        <dsp:cNvSpPr/>
      </dsp:nvSpPr>
      <dsp:spPr>
        <a:xfrm>
          <a:off x="9234" y="1164431"/>
          <a:ext cx="2766937"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Good Professional Development</a:t>
          </a:r>
        </a:p>
      </dsp:txBody>
      <dsp:txXfrm>
        <a:off x="85024" y="1240221"/>
        <a:ext cx="2615357" cy="1400994"/>
      </dsp:txXfrm>
    </dsp:sp>
    <dsp:sp modelId="{EE282FE5-3C33-42BA-BBBD-72F4568CB688}">
      <dsp:nvSpPr>
        <dsp:cNvPr id="0" name=""/>
        <dsp:cNvSpPr/>
      </dsp:nvSpPr>
      <dsp:spPr>
        <a:xfrm>
          <a:off x="2914687" y="1164431"/>
          <a:ext cx="2766937"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Increases Intervention Implementation</a:t>
          </a:r>
        </a:p>
      </dsp:txBody>
      <dsp:txXfrm>
        <a:off x="2990477" y="1240221"/>
        <a:ext cx="2615357" cy="1400994"/>
      </dsp:txXfrm>
    </dsp:sp>
    <dsp:sp modelId="{ACCC4BDB-A8F6-4EC3-9229-FD7161422D05}">
      <dsp:nvSpPr>
        <dsp:cNvPr id="0" name=""/>
        <dsp:cNvSpPr/>
      </dsp:nvSpPr>
      <dsp:spPr>
        <a:xfrm>
          <a:off x="5820139" y="1164431"/>
          <a:ext cx="2766937"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Improves Child Outcomes</a:t>
          </a:r>
        </a:p>
      </dsp:txBody>
      <dsp:txXfrm>
        <a:off x="5895929" y="1240221"/>
        <a:ext cx="2615357" cy="14009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6E46B-089E-4052-9010-0B9EC1D2BCF2}">
      <dsp:nvSpPr>
        <dsp:cNvPr id="0" name=""/>
        <dsp:cNvSpPr/>
      </dsp:nvSpPr>
      <dsp:spPr>
        <a:xfrm>
          <a:off x="745987" y="630379"/>
          <a:ext cx="919942" cy="9199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819311-BFF0-49A1-974D-D90729FFE9C6}">
      <dsp:nvSpPr>
        <dsp:cNvPr id="0" name=""/>
        <dsp:cNvSpPr/>
      </dsp:nvSpPr>
      <dsp:spPr>
        <a:xfrm>
          <a:off x="183800" y="1975289"/>
          <a:ext cx="2044316" cy="148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You will receive an email if you have a large available balance (</a:t>
          </a:r>
          <a:r>
            <a:rPr lang="en-US" sz="1800" i="1" kern="1200" dirty="0"/>
            <a:t>LAB = &gt;70% of your annual budget</a:t>
          </a:r>
          <a:r>
            <a:rPr lang="en-US" sz="1800" kern="1200" dirty="0"/>
            <a:t>)</a:t>
          </a:r>
        </a:p>
      </dsp:txBody>
      <dsp:txXfrm>
        <a:off x="183800" y="1975289"/>
        <a:ext cx="2044316" cy="1487812"/>
      </dsp:txXfrm>
    </dsp:sp>
    <dsp:sp modelId="{12D98811-794F-4F2A-9E9C-51E793845094}">
      <dsp:nvSpPr>
        <dsp:cNvPr id="0" name=""/>
        <dsp:cNvSpPr/>
      </dsp:nvSpPr>
      <dsp:spPr>
        <a:xfrm>
          <a:off x="3148059" y="630379"/>
          <a:ext cx="919942" cy="9199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04F000-2A1E-456C-B78D-C7923BF8ABC8}">
      <dsp:nvSpPr>
        <dsp:cNvPr id="0" name=""/>
        <dsp:cNvSpPr/>
      </dsp:nvSpPr>
      <dsp:spPr>
        <a:xfrm>
          <a:off x="2585872" y="1975289"/>
          <a:ext cx="2044316" cy="148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You will need to complete the SF-424 financial form and attach it to your APR in G5</a:t>
          </a:r>
          <a:r>
            <a:rPr lang="en-US" sz="1100" kern="1200" dirty="0"/>
            <a:t>.</a:t>
          </a:r>
        </a:p>
      </dsp:txBody>
      <dsp:txXfrm>
        <a:off x="2585872" y="1975289"/>
        <a:ext cx="2044316" cy="1487812"/>
      </dsp:txXfrm>
    </dsp:sp>
    <dsp:sp modelId="{338B6649-8A14-461A-80FD-DA27EA5C04B0}">
      <dsp:nvSpPr>
        <dsp:cNvPr id="0" name=""/>
        <dsp:cNvSpPr/>
      </dsp:nvSpPr>
      <dsp:spPr>
        <a:xfrm>
          <a:off x="5550131" y="630379"/>
          <a:ext cx="919942" cy="9199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B950A7-AD3B-4914-928B-833FA5288E60}">
      <dsp:nvSpPr>
        <dsp:cNvPr id="0" name=""/>
        <dsp:cNvSpPr/>
      </dsp:nvSpPr>
      <dsp:spPr>
        <a:xfrm>
          <a:off x="4987944" y="1975289"/>
          <a:ext cx="2044316" cy="148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Note that the financial form is shown for every grantee, but only those who are notified must include it with their APR.</a:t>
          </a:r>
        </a:p>
      </dsp:txBody>
      <dsp:txXfrm>
        <a:off x="4987944" y="1975289"/>
        <a:ext cx="2044316" cy="1487812"/>
      </dsp:txXfrm>
    </dsp:sp>
    <dsp:sp modelId="{93CD35A3-B567-46F1-A977-E84D61036AD8}">
      <dsp:nvSpPr>
        <dsp:cNvPr id="0" name=""/>
        <dsp:cNvSpPr/>
      </dsp:nvSpPr>
      <dsp:spPr>
        <a:xfrm>
          <a:off x="7952203" y="630379"/>
          <a:ext cx="919942" cy="9199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6B2278-7629-4952-9A69-97268EBDED63}">
      <dsp:nvSpPr>
        <dsp:cNvPr id="0" name=""/>
        <dsp:cNvSpPr/>
      </dsp:nvSpPr>
      <dsp:spPr>
        <a:xfrm>
          <a:off x="7390016" y="1975289"/>
          <a:ext cx="2044316" cy="148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In APR Section B, please provide a strong description of reasons you have not been able to spend down your funds and your plans to do so going forward.</a:t>
          </a:r>
        </a:p>
      </dsp:txBody>
      <dsp:txXfrm>
        <a:off x="7390016" y="1975289"/>
        <a:ext cx="2044316" cy="148781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43BB3-8301-46C3-A096-CEC5AD0F3092}"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50709-A8E4-4E40-B23D-AAC88636B555}" type="slidenum">
              <a:rPr lang="en-US" smtClean="0"/>
              <a:t>‹#›</a:t>
            </a:fld>
            <a:endParaRPr lang="en-US"/>
          </a:p>
        </p:txBody>
      </p:sp>
    </p:spTree>
    <p:extLst>
      <p:ext uri="{BB962C8B-B14F-4D97-AF65-F5344CB8AC3E}">
        <p14:creationId xmlns:p14="http://schemas.microsoft.com/office/powerpoint/2010/main" val="3277185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sjc-7eZfxS0JuEd0bw69EYbXs6CFxXq3NRrHW8wWDm0/edi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from </a:t>
            </a:r>
            <a:r>
              <a:rPr lang="en-US" dirty="0" err="1"/>
              <a:t>Fideilty</a:t>
            </a:r>
            <a:r>
              <a:rPr lang="en-US" dirty="0"/>
              <a:t> Friday: </a:t>
            </a:r>
            <a:r>
              <a:rPr lang="en-US" dirty="0">
                <a:hlinkClick r:id="rId3"/>
              </a:rPr>
              <a:t>Fidelity Friday - Google Docs</a:t>
            </a:r>
            <a:endParaRPr lang="en-US" dirty="0"/>
          </a:p>
        </p:txBody>
      </p:sp>
      <p:sp>
        <p:nvSpPr>
          <p:cNvPr id="4" name="Slide Number Placeholder 3"/>
          <p:cNvSpPr>
            <a:spLocks noGrp="1"/>
          </p:cNvSpPr>
          <p:nvPr>
            <p:ph type="sldNum" sz="quarter" idx="5"/>
          </p:nvPr>
        </p:nvSpPr>
        <p:spPr/>
        <p:txBody>
          <a:bodyPr/>
          <a:lstStyle/>
          <a:p>
            <a:fld id="{AE150709-A8E4-4E40-B23D-AAC88636B555}" type="slidenum">
              <a:rPr lang="en-US" smtClean="0"/>
              <a:t>31</a:t>
            </a:fld>
            <a:endParaRPr lang="en-US"/>
          </a:p>
        </p:txBody>
      </p:sp>
    </p:spTree>
    <p:extLst>
      <p:ext uri="{BB962C8B-B14F-4D97-AF65-F5344CB8AC3E}">
        <p14:creationId xmlns:p14="http://schemas.microsoft.com/office/powerpoint/2010/main" val="249340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endParaRPr lang="en-US" dirty="0"/>
          </a:p>
        </p:txBody>
      </p:sp>
      <p:sp>
        <p:nvSpPr>
          <p:cNvPr id="21507"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EFD2BB97-0A80-405C-96CD-8678929BAC48}"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54</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13811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endParaRPr lang="en-US" dirty="0"/>
          </a:p>
        </p:txBody>
      </p:sp>
      <p:sp>
        <p:nvSpPr>
          <p:cNvPr id="21507"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EFD2BB97-0A80-405C-96CD-8678929BAC48}"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55</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3718771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Slide Image Placeholder 1"/>
          <p:cNvSpPr>
            <a:spLocks noGrp="1" noRot="1" noChangeAspect="1"/>
          </p:cNvSpPr>
          <p:nvPr>
            <p:ph type="sldImg"/>
          </p:nvPr>
        </p:nvSpPr>
        <p:spPr>
          <a:ln/>
        </p:spPr>
      </p:sp>
      <p:sp>
        <p:nvSpPr>
          <p:cNvPr id="629762" name="Notes Placeholder 2"/>
          <p:cNvSpPr>
            <a:spLocks noGrp="1"/>
          </p:cNvSpPr>
          <p:nvPr>
            <p:ph type="body" idx="1"/>
          </p:nvPr>
        </p:nvSpPr>
        <p:spPr>
          <a:noFill/>
          <a:ln/>
        </p:spPr>
        <p:txBody>
          <a:bodyPr/>
          <a:lstStyle/>
          <a:p>
            <a:pPr eaLnBrk="1" hangingPunct="1"/>
            <a:endParaRPr lang="en-US" dirty="0"/>
          </a:p>
        </p:txBody>
      </p:sp>
      <p:sp>
        <p:nvSpPr>
          <p:cNvPr id="629763"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698A5BF0-78FD-4B25-934D-B504F657401D}"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56</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1059528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endParaRPr lang="en-US" dirty="0"/>
          </a:p>
        </p:txBody>
      </p:sp>
      <p:sp>
        <p:nvSpPr>
          <p:cNvPr id="21507"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EFD2BB97-0A80-405C-96CD-8678929BAC48}"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57</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4014601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endParaRPr lang="en-US" dirty="0"/>
          </a:p>
        </p:txBody>
      </p:sp>
      <p:sp>
        <p:nvSpPr>
          <p:cNvPr id="21507"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EFD2BB97-0A80-405C-96CD-8678929BAC48}"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58</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3004672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Slide Image Placeholder 1"/>
          <p:cNvSpPr>
            <a:spLocks noGrp="1" noRot="1" noChangeAspect="1"/>
          </p:cNvSpPr>
          <p:nvPr>
            <p:ph type="sldImg"/>
          </p:nvPr>
        </p:nvSpPr>
        <p:spPr>
          <a:ln/>
        </p:spPr>
      </p:sp>
      <p:sp>
        <p:nvSpPr>
          <p:cNvPr id="629762" name="Notes Placeholder 2"/>
          <p:cNvSpPr>
            <a:spLocks noGrp="1"/>
          </p:cNvSpPr>
          <p:nvPr>
            <p:ph type="body" idx="1"/>
          </p:nvPr>
        </p:nvSpPr>
        <p:spPr>
          <a:noFill/>
          <a:ln/>
        </p:spPr>
        <p:txBody>
          <a:bodyPr/>
          <a:lstStyle/>
          <a:p>
            <a:pPr eaLnBrk="1" hangingPunct="1"/>
            <a:endParaRPr lang="en-US" dirty="0"/>
          </a:p>
        </p:txBody>
      </p:sp>
      <p:sp>
        <p:nvSpPr>
          <p:cNvPr id="629763"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698A5BF0-78FD-4B25-934D-B504F657401D}"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59</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2049859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Slide Image Placeholder 1"/>
          <p:cNvSpPr>
            <a:spLocks noGrp="1" noRot="1" noChangeAspect="1"/>
          </p:cNvSpPr>
          <p:nvPr>
            <p:ph type="sldImg"/>
          </p:nvPr>
        </p:nvSpPr>
        <p:spPr>
          <a:ln/>
        </p:spPr>
      </p:sp>
      <p:sp>
        <p:nvSpPr>
          <p:cNvPr id="629762" name="Notes Placeholder 2"/>
          <p:cNvSpPr>
            <a:spLocks noGrp="1"/>
          </p:cNvSpPr>
          <p:nvPr>
            <p:ph type="body" idx="1"/>
          </p:nvPr>
        </p:nvSpPr>
        <p:spPr>
          <a:noFill/>
          <a:ln/>
        </p:spPr>
        <p:txBody>
          <a:bodyPr/>
          <a:lstStyle/>
          <a:p>
            <a:pPr eaLnBrk="1" hangingPunct="1"/>
            <a:endParaRPr lang="en-US" dirty="0"/>
          </a:p>
        </p:txBody>
      </p:sp>
      <p:sp>
        <p:nvSpPr>
          <p:cNvPr id="629763"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698A5BF0-78FD-4B25-934D-B504F657401D}"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60</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153375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endParaRPr lang="en-US" dirty="0"/>
          </a:p>
        </p:txBody>
      </p:sp>
      <p:sp>
        <p:nvSpPr>
          <p:cNvPr id="21507"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EFD2BB97-0A80-405C-96CD-8678929BAC48}"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62</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60497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Slide Image Placeholder 1"/>
          <p:cNvSpPr>
            <a:spLocks noGrp="1" noRot="1" noChangeAspect="1"/>
          </p:cNvSpPr>
          <p:nvPr>
            <p:ph type="sldImg"/>
          </p:nvPr>
        </p:nvSpPr>
        <p:spPr>
          <a:ln/>
        </p:spPr>
      </p:sp>
      <p:sp>
        <p:nvSpPr>
          <p:cNvPr id="629762" name="Notes Placeholder 2"/>
          <p:cNvSpPr>
            <a:spLocks noGrp="1"/>
          </p:cNvSpPr>
          <p:nvPr>
            <p:ph type="body" idx="1"/>
          </p:nvPr>
        </p:nvSpPr>
        <p:spPr>
          <a:noFill/>
          <a:ln/>
        </p:spPr>
        <p:txBody>
          <a:bodyPr/>
          <a:lstStyle/>
          <a:p>
            <a:pPr eaLnBrk="1" hangingPunct="1"/>
            <a:endParaRPr lang="en-US" dirty="0"/>
          </a:p>
        </p:txBody>
      </p:sp>
      <p:sp>
        <p:nvSpPr>
          <p:cNvPr id="629763"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698A5BF0-78FD-4B25-934D-B504F657401D}"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63</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234624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Slide Image Placeholder 1"/>
          <p:cNvSpPr>
            <a:spLocks noGrp="1" noRot="1" noChangeAspect="1"/>
          </p:cNvSpPr>
          <p:nvPr>
            <p:ph type="sldImg"/>
          </p:nvPr>
        </p:nvSpPr>
        <p:spPr>
          <a:ln/>
        </p:spPr>
      </p:sp>
      <p:sp>
        <p:nvSpPr>
          <p:cNvPr id="629762" name="Notes Placeholder 2"/>
          <p:cNvSpPr>
            <a:spLocks noGrp="1"/>
          </p:cNvSpPr>
          <p:nvPr>
            <p:ph type="body" idx="1"/>
          </p:nvPr>
        </p:nvSpPr>
        <p:spPr>
          <a:noFill/>
          <a:ln/>
        </p:spPr>
        <p:txBody>
          <a:bodyPr/>
          <a:lstStyle/>
          <a:p>
            <a:pPr eaLnBrk="1" hangingPunct="1"/>
            <a:endParaRPr lang="en-US" dirty="0"/>
          </a:p>
        </p:txBody>
      </p:sp>
      <p:sp>
        <p:nvSpPr>
          <p:cNvPr id="629763"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698A5BF0-78FD-4B25-934D-B504F657401D}"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64</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2439742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Slide Image Placeholder 1"/>
          <p:cNvSpPr>
            <a:spLocks noGrp="1" noRot="1" noChangeAspect="1"/>
          </p:cNvSpPr>
          <p:nvPr>
            <p:ph type="sldImg"/>
          </p:nvPr>
        </p:nvSpPr>
        <p:spPr>
          <a:ln/>
        </p:spPr>
      </p:sp>
      <p:sp>
        <p:nvSpPr>
          <p:cNvPr id="629762" name="Notes Placeholder 2"/>
          <p:cNvSpPr>
            <a:spLocks noGrp="1"/>
          </p:cNvSpPr>
          <p:nvPr>
            <p:ph type="body" idx="1"/>
          </p:nvPr>
        </p:nvSpPr>
        <p:spPr>
          <a:noFill/>
          <a:ln/>
        </p:spPr>
        <p:txBody>
          <a:bodyPr/>
          <a:lstStyle/>
          <a:p>
            <a:pPr eaLnBrk="1" hangingPunct="1"/>
            <a:endParaRPr lang="en-US" dirty="0"/>
          </a:p>
        </p:txBody>
      </p:sp>
      <p:sp>
        <p:nvSpPr>
          <p:cNvPr id="629763"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698A5BF0-78FD-4B25-934D-B504F657401D}"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45</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342583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Slide Image Placeholder 1"/>
          <p:cNvSpPr>
            <a:spLocks noGrp="1" noRot="1" noChangeAspect="1"/>
          </p:cNvSpPr>
          <p:nvPr>
            <p:ph type="sldImg"/>
          </p:nvPr>
        </p:nvSpPr>
        <p:spPr>
          <a:ln/>
        </p:spPr>
      </p:sp>
      <p:sp>
        <p:nvSpPr>
          <p:cNvPr id="629762" name="Notes Placeholder 2"/>
          <p:cNvSpPr>
            <a:spLocks noGrp="1"/>
          </p:cNvSpPr>
          <p:nvPr>
            <p:ph type="body" idx="1"/>
          </p:nvPr>
        </p:nvSpPr>
        <p:spPr>
          <a:noFill/>
          <a:ln/>
        </p:spPr>
        <p:txBody>
          <a:bodyPr/>
          <a:lstStyle/>
          <a:p>
            <a:pPr eaLnBrk="1" hangingPunct="1"/>
            <a:endParaRPr lang="en-US" dirty="0"/>
          </a:p>
        </p:txBody>
      </p:sp>
      <p:sp>
        <p:nvSpPr>
          <p:cNvPr id="629763"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698A5BF0-78FD-4B25-934D-B504F657401D}"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65</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105450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endParaRPr lang="en-US" dirty="0"/>
          </a:p>
        </p:txBody>
      </p:sp>
      <p:sp>
        <p:nvSpPr>
          <p:cNvPr id="21507"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EFD2BB97-0A80-405C-96CD-8678929BAC48}"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47</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140698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endParaRPr lang="en-US" dirty="0"/>
          </a:p>
        </p:txBody>
      </p:sp>
      <p:sp>
        <p:nvSpPr>
          <p:cNvPr id="21507"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EFD2BB97-0A80-405C-96CD-8678929BAC48}"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48</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168499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endParaRPr lang="en-US" dirty="0"/>
          </a:p>
        </p:txBody>
      </p:sp>
      <p:sp>
        <p:nvSpPr>
          <p:cNvPr id="21507"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EFD2BB97-0A80-405C-96CD-8678929BAC48}"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49</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378301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endParaRPr lang="en-US" dirty="0"/>
          </a:p>
        </p:txBody>
      </p:sp>
      <p:sp>
        <p:nvSpPr>
          <p:cNvPr id="21507"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EFD2BB97-0A80-405C-96CD-8678929BAC48}"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50</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1211984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endParaRPr lang="en-US" dirty="0"/>
          </a:p>
        </p:txBody>
      </p:sp>
      <p:sp>
        <p:nvSpPr>
          <p:cNvPr id="21507"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EFD2BB97-0A80-405C-96CD-8678929BAC48}"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51</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193640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endParaRPr lang="en-US" dirty="0"/>
          </a:p>
        </p:txBody>
      </p:sp>
      <p:sp>
        <p:nvSpPr>
          <p:cNvPr id="21507"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EFD2BB97-0A80-405C-96CD-8678929BAC48}"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52</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701217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endParaRPr lang="en-US" dirty="0"/>
          </a:p>
        </p:txBody>
      </p:sp>
      <p:sp>
        <p:nvSpPr>
          <p:cNvPr id="21507" name="Slide Number Placeholder 3"/>
          <p:cNvSpPr>
            <a:spLocks noGrp="1"/>
          </p:cNvSpPr>
          <p:nvPr>
            <p:ph type="sldNum" sz="quarter" idx="5"/>
          </p:nvPr>
        </p:nvSpPr>
        <p:spPr>
          <a:noFill/>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rPr>
              <a:t>Page </a:t>
            </a:r>
            <a:fld id="{EFD2BB97-0A80-405C-96CD-8678929BAC48}" type="slidenum">
              <a:rPr kumimoji="0" lang="en-US" sz="1200" b="1" i="0" u="none" strike="noStrike" kern="1200" cap="none" spc="0" normalizeH="0" baseline="0" noProof="0" smtClean="0">
                <a:ln>
                  <a:noFill/>
                </a:ln>
                <a:solidFill>
                  <a:srgbClr val="000000"/>
                </a:solidFill>
                <a:effectLst/>
                <a:uLnTx/>
                <a:uFillTx/>
                <a:latin typeface="CG Omega"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53</a:t>
            </a:fld>
            <a:endParaRPr kumimoji="0" lang="en-US" sz="1200" b="1" i="0" u="none" strike="noStrike" kern="1200" cap="none" spc="0" normalizeH="0" baseline="0" noProof="0" dirty="0">
              <a:ln>
                <a:noFill/>
              </a:ln>
              <a:solidFill>
                <a:srgbClr val="000000"/>
              </a:solidFill>
              <a:effectLst/>
              <a:uLnTx/>
              <a:uFillTx/>
              <a:latin typeface="CG Omega" pitchFamily="34" charset="0"/>
              <a:ea typeface="+mn-ea"/>
              <a:cs typeface="+mn-cs"/>
            </a:endParaRPr>
          </a:p>
        </p:txBody>
      </p:sp>
    </p:spTree>
    <p:extLst>
      <p:ext uri="{BB962C8B-B14F-4D97-AF65-F5344CB8AC3E}">
        <p14:creationId xmlns:p14="http://schemas.microsoft.com/office/powerpoint/2010/main" val="45939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7150A3-A48B-4FB1-B0E0-037D7D9B360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0AF9-890B-4E25-B61F-38C184B0AC85}" type="slidenum">
              <a:rPr lang="en-US" smtClean="0"/>
              <a:t>‹#›</a:t>
            </a:fld>
            <a:endParaRPr lang="en-US"/>
          </a:p>
        </p:txBody>
      </p:sp>
    </p:spTree>
    <p:extLst>
      <p:ext uri="{BB962C8B-B14F-4D97-AF65-F5344CB8AC3E}">
        <p14:creationId xmlns:p14="http://schemas.microsoft.com/office/powerpoint/2010/main" val="55302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150A3-A48B-4FB1-B0E0-037D7D9B360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0AF9-890B-4E25-B61F-38C184B0AC85}" type="slidenum">
              <a:rPr lang="en-US" smtClean="0"/>
              <a:t>‹#›</a:t>
            </a:fld>
            <a:endParaRPr lang="en-US"/>
          </a:p>
        </p:txBody>
      </p:sp>
    </p:spTree>
    <p:extLst>
      <p:ext uri="{BB962C8B-B14F-4D97-AF65-F5344CB8AC3E}">
        <p14:creationId xmlns:p14="http://schemas.microsoft.com/office/powerpoint/2010/main" val="34397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150A3-A48B-4FB1-B0E0-037D7D9B360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0AF9-890B-4E25-B61F-38C184B0AC8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34230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150A3-A48B-4FB1-B0E0-037D7D9B360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0AF9-890B-4E25-B61F-38C184B0AC85}" type="slidenum">
              <a:rPr lang="en-US" smtClean="0"/>
              <a:t>‹#›</a:t>
            </a:fld>
            <a:endParaRPr lang="en-US"/>
          </a:p>
        </p:txBody>
      </p:sp>
    </p:spTree>
    <p:extLst>
      <p:ext uri="{BB962C8B-B14F-4D97-AF65-F5344CB8AC3E}">
        <p14:creationId xmlns:p14="http://schemas.microsoft.com/office/powerpoint/2010/main" val="914008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150A3-A48B-4FB1-B0E0-037D7D9B360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0AF9-890B-4E25-B61F-38C184B0AC8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482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150A3-A48B-4FB1-B0E0-037D7D9B360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0AF9-890B-4E25-B61F-38C184B0AC85}" type="slidenum">
              <a:rPr lang="en-US" smtClean="0"/>
              <a:t>‹#›</a:t>
            </a:fld>
            <a:endParaRPr lang="en-US"/>
          </a:p>
        </p:txBody>
      </p:sp>
    </p:spTree>
    <p:extLst>
      <p:ext uri="{BB962C8B-B14F-4D97-AF65-F5344CB8AC3E}">
        <p14:creationId xmlns:p14="http://schemas.microsoft.com/office/powerpoint/2010/main" val="145585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150A3-A48B-4FB1-B0E0-037D7D9B360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0AF9-890B-4E25-B61F-38C184B0AC85}" type="slidenum">
              <a:rPr lang="en-US" smtClean="0"/>
              <a:t>‹#›</a:t>
            </a:fld>
            <a:endParaRPr lang="en-US"/>
          </a:p>
        </p:txBody>
      </p:sp>
    </p:spTree>
    <p:extLst>
      <p:ext uri="{BB962C8B-B14F-4D97-AF65-F5344CB8AC3E}">
        <p14:creationId xmlns:p14="http://schemas.microsoft.com/office/powerpoint/2010/main" val="734048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150A3-A48B-4FB1-B0E0-037D7D9B360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0AF9-890B-4E25-B61F-38C184B0AC85}" type="slidenum">
              <a:rPr lang="en-US" smtClean="0"/>
              <a:t>‹#›</a:t>
            </a:fld>
            <a:endParaRPr lang="en-US"/>
          </a:p>
        </p:txBody>
      </p:sp>
    </p:spTree>
    <p:extLst>
      <p:ext uri="{BB962C8B-B14F-4D97-AF65-F5344CB8AC3E}">
        <p14:creationId xmlns:p14="http://schemas.microsoft.com/office/powerpoint/2010/main" val="347613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150A3-A48B-4FB1-B0E0-037D7D9B360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0AF9-890B-4E25-B61F-38C184B0AC85}" type="slidenum">
              <a:rPr lang="en-US" smtClean="0"/>
              <a:t>‹#›</a:t>
            </a:fld>
            <a:endParaRPr lang="en-US"/>
          </a:p>
        </p:txBody>
      </p:sp>
    </p:spTree>
    <p:extLst>
      <p:ext uri="{BB962C8B-B14F-4D97-AF65-F5344CB8AC3E}">
        <p14:creationId xmlns:p14="http://schemas.microsoft.com/office/powerpoint/2010/main" val="287865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150A3-A48B-4FB1-B0E0-037D7D9B360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0AF9-890B-4E25-B61F-38C184B0AC85}" type="slidenum">
              <a:rPr lang="en-US" smtClean="0"/>
              <a:t>‹#›</a:t>
            </a:fld>
            <a:endParaRPr lang="en-US"/>
          </a:p>
        </p:txBody>
      </p:sp>
    </p:spTree>
    <p:extLst>
      <p:ext uri="{BB962C8B-B14F-4D97-AF65-F5344CB8AC3E}">
        <p14:creationId xmlns:p14="http://schemas.microsoft.com/office/powerpoint/2010/main" val="22236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7150A3-A48B-4FB1-B0E0-037D7D9B3603}"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50AF9-890B-4E25-B61F-38C184B0AC85}" type="slidenum">
              <a:rPr lang="en-US" smtClean="0"/>
              <a:t>‹#›</a:t>
            </a:fld>
            <a:endParaRPr lang="en-US"/>
          </a:p>
        </p:txBody>
      </p:sp>
    </p:spTree>
    <p:extLst>
      <p:ext uri="{BB962C8B-B14F-4D97-AF65-F5344CB8AC3E}">
        <p14:creationId xmlns:p14="http://schemas.microsoft.com/office/powerpoint/2010/main" val="31664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7150A3-A48B-4FB1-B0E0-037D7D9B3603}"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50AF9-890B-4E25-B61F-38C184B0AC85}" type="slidenum">
              <a:rPr lang="en-US" smtClean="0"/>
              <a:t>‹#›</a:t>
            </a:fld>
            <a:endParaRPr lang="en-US"/>
          </a:p>
        </p:txBody>
      </p:sp>
    </p:spTree>
    <p:extLst>
      <p:ext uri="{BB962C8B-B14F-4D97-AF65-F5344CB8AC3E}">
        <p14:creationId xmlns:p14="http://schemas.microsoft.com/office/powerpoint/2010/main" val="124127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7150A3-A48B-4FB1-B0E0-037D7D9B3603}"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50AF9-890B-4E25-B61F-38C184B0AC85}" type="slidenum">
              <a:rPr lang="en-US" smtClean="0"/>
              <a:t>‹#›</a:t>
            </a:fld>
            <a:endParaRPr lang="en-US"/>
          </a:p>
        </p:txBody>
      </p:sp>
    </p:spTree>
    <p:extLst>
      <p:ext uri="{BB962C8B-B14F-4D97-AF65-F5344CB8AC3E}">
        <p14:creationId xmlns:p14="http://schemas.microsoft.com/office/powerpoint/2010/main" val="175920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150A3-A48B-4FB1-B0E0-037D7D9B3603}"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50AF9-890B-4E25-B61F-38C184B0AC85}" type="slidenum">
              <a:rPr lang="en-US" smtClean="0"/>
              <a:t>‹#›</a:t>
            </a:fld>
            <a:endParaRPr lang="en-US"/>
          </a:p>
        </p:txBody>
      </p:sp>
    </p:spTree>
    <p:extLst>
      <p:ext uri="{BB962C8B-B14F-4D97-AF65-F5344CB8AC3E}">
        <p14:creationId xmlns:p14="http://schemas.microsoft.com/office/powerpoint/2010/main" val="142804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7150A3-A48B-4FB1-B0E0-037D7D9B3603}"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50AF9-890B-4E25-B61F-38C184B0AC85}" type="slidenum">
              <a:rPr lang="en-US" smtClean="0"/>
              <a:t>‹#›</a:t>
            </a:fld>
            <a:endParaRPr lang="en-US"/>
          </a:p>
        </p:txBody>
      </p:sp>
    </p:spTree>
    <p:extLst>
      <p:ext uri="{BB962C8B-B14F-4D97-AF65-F5344CB8AC3E}">
        <p14:creationId xmlns:p14="http://schemas.microsoft.com/office/powerpoint/2010/main" val="41131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150A3-A48B-4FB1-B0E0-037D7D9B3603}"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50AF9-890B-4E25-B61F-38C184B0AC85}" type="slidenum">
              <a:rPr lang="en-US" smtClean="0"/>
              <a:t>‹#›</a:t>
            </a:fld>
            <a:endParaRPr lang="en-US"/>
          </a:p>
        </p:txBody>
      </p:sp>
    </p:spTree>
    <p:extLst>
      <p:ext uri="{BB962C8B-B14F-4D97-AF65-F5344CB8AC3E}">
        <p14:creationId xmlns:p14="http://schemas.microsoft.com/office/powerpoint/2010/main" val="288942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7150A3-A48B-4FB1-B0E0-037D7D9B3603}" type="datetimeFigureOut">
              <a:rPr lang="en-US" smtClean="0"/>
              <a:t>1/24/2024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0A50AF9-890B-4E25-B61F-38C184B0AC85}" type="slidenum">
              <a:rPr lang="en-US" smtClean="0"/>
              <a:t>‹#›</a:t>
            </a:fld>
            <a:endParaRPr lang="en-US"/>
          </a:p>
        </p:txBody>
      </p:sp>
    </p:spTree>
    <p:extLst>
      <p:ext uri="{BB962C8B-B14F-4D97-AF65-F5344CB8AC3E}">
        <p14:creationId xmlns:p14="http://schemas.microsoft.com/office/powerpoint/2010/main" val="786002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signetwork.org/wp-content/uploads/2022/02/Rubric_B.docx" TargetMode="External"/><Relationship Id="rId2" Type="http://schemas.openxmlformats.org/officeDocument/2006/relationships/hyperlink" Target="https://view.officeapps.live.com/op/view.aspx?src=https%3A%2F%2Fsignetwork.org%2Fwp-content%2Fuploads%2F2022%2F02%2FRubric_B.docx&amp;wdOrigin=BROWSELINK"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signetwork.org/wp-content/uploads/2022/02/SPDG_APR_Review_Fillable-Form_2022.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g5.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icture of a hologram over a keyboard. The hologram shows various types of graphs.">
            <a:extLst>
              <a:ext uri="{FF2B5EF4-FFF2-40B4-BE49-F238E27FC236}">
                <a16:creationId xmlns:a16="http://schemas.microsoft.com/office/drawing/2014/main" id="{EAFC02B0-DCE6-473A-ABF9-2CE9885474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291" r="26459"/>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0EDFB3-C408-4459-ABB2-8E0ED0A6EAE6}"/>
              </a:ext>
            </a:extLst>
          </p:cNvPr>
          <p:cNvSpPr>
            <a:spLocks noGrp="1"/>
          </p:cNvSpPr>
          <p:nvPr>
            <p:ph type="ctrTitle"/>
          </p:nvPr>
        </p:nvSpPr>
        <p:spPr>
          <a:xfrm>
            <a:off x="5380563" y="1678665"/>
            <a:ext cx="3887839" cy="2372168"/>
          </a:xfrm>
        </p:spPr>
        <p:txBody>
          <a:bodyPr>
            <a:normAutofit/>
          </a:bodyPr>
          <a:lstStyle/>
          <a:p>
            <a:r>
              <a:rPr lang="en-US" dirty="0"/>
              <a:t>SPDG APR Webinar</a:t>
            </a:r>
          </a:p>
        </p:txBody>
      </p:sp>
      <p:sp>
        <p:nvSpPr>
          <p:cNvPr id="3" name="Subtitle 2">
            <a:extLst>
              <a:ext uri="{FF2B5EF4-FFF2-40B4-BE49-F238E27FC236}">
                <a16:creationId xmlns:a16="http://schemas.microsoft.com/office/drawing/2014/main" id="{A6ADD9C8-55F5-4CB8-9324-7D03F0E8ACBA}"/>
              </a:ext>
            </a:extLst>
          </p:cNvPr>
          <p:cNvSpPr>
            <a:spLocks noGrp="1"/>
          </p:cNvSpPr>
          <p:nvPr>
            <p:ph type="subTitle" idx="1"/>
          </p:nvPr>
        </p:nvSpPr>
        <p:spPr>
          <a:xfrm>
            <a:off x="5380563" y="4050833"/>
            <a:ext cx="3893440" cy="1096899"/>
          </a:xfrm>
        </p:spPr>
        <p:txBody>
          <a:bodyPr>
            <a:normAutofit/>
          </a:bodyPr>
          <a:lstStyle/>
          <a:p>
            <a:pPr>
              <a:lnSpc>
                <a:spcPct val="90000"/>
              </a:lnSpc>
            </a:pPr>
            <a:r>
              <a:rPr lang="en-US" dirty="0"/>
              <a:t>January 24, 2024</a:t>
            </a:r>
          </a:p>
          <a:p>
            <a:pPr>
              <a:lnSpc>
                <a:spcPct val="90000"/>
              </a:lnSpc>
            </a:pPr>
            <a:endParaRPr lang="en-US" dirty="0"/>
          </a:p>
          <a:p>
            <a:pPr>
              <a:lnSpc>
                <a:spcPct val="90000"/>
              </a:lnSpc>
            </a:pPr>
            <a:r>
              <a:rPr lang="en-US" dirty="0"/>
              <a:t>Jennifer Coffey, PhD</a:t>
            </a:r>
          </a:p>
        </p:txBody>
      </p:sp>
    </p:spTree>
    <p:extLst>
      <p:ext uri="{BB962C8B-B14F-4D97-AF65-F5344CB8AC3E}">
        <p14:creationId xmlns:p14="http://schemas.microsoft.com/office/powerpoint/2010/main" val="417520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6F60BB4-DAAD-2208-9A9F-4E3D640B96CD}"/>
              </a:ext>
            </a:extLst>
          </p:cNvPr>
          <p:cNvGraphicFramePr>
            <a:graphicFrameLocks noGrp="1"/>
          </p:cNvGraphicFramePr>
          <p:nvPr/>
        </p:nvGraphicFramePr>
        <p:xfrm>
          <a:off x="1126310" y="1330756"/>
          <a:ext cx="7003563" cy="4192868"/>
        </p:xfrm>
        <a:graphic>
          <a:graphicData uri="http://schemas.openxmlformats.org/drawingml/2006/table">
            <a:tbl>
              <a:tblPr firstRow="1" firstCol="1" bandRow="1"/>
              <a:tblGrid>
                <a:gridCol w="4578013">
                  <a:extLst>
                    <a:ext uri="{9D8B030D-6E8A-4147-A177-3AD203B41FA5}">
                      <a16:colId xmlns:a16="http://schemas.microsoft.com/office/drawing/2014/main" val="4186774332"/>
                    </a:ext>
                  </a:extLst>
                </a:gridCol>
                <a:gridCol w="1212775">
                  <a:extLst>
                    <a:ext uri="{9D8B030D-6E8A-4147-A177-3AD203B41FA5}">
                      <a16:colId xmlns:a16="http://schemas.microsoft.com/office/drawing/2014/main" val="2912526068"/>
                    </a:ext>
                  </a:extLst>
                </a:gridCol>
                <a:gridCol w="1212775">
                  <a:extLst>
                    <a:ext uri="{9D8B030D-6E8A-4147-A177-3AD203B41FA5}">
                      <a16:colId xmlns:a16="http://schemas.microsoft.com/office/drawing/2014/main" val="1357987896"/>
                    </a:ext>
                  </a:extLst>
                </a:gridCol>
              </a:tblGrid>
              <a:tr h="568838">
                <a:tc>
                  <a:txBody>
                    <a:bodyPr/>
                    <a:lstStyle/>
                    <a:p>
                      <a:pPr marL="0" marR="0" algn="ctr" fontAlgn="t">
                        <a:spcBef>
                          <a:spcPts val="0"/>
                        </a:spcBef>
                        <a:spcAft>
                          <a:spcPts val="0"/>
                        </a:spcAft>
                      </a:pPr>
                      <a:r>
                        <a:rPr lang="en-US" sz="2000" b="1" i="0" u="none" strike="noStrike">
                          <a:effectLst/>
                          <a:latin typeface="Arial" panose="020B0604020202020204" pitchFamily="34" charset="0"/>
                          <a:ea typeface="Times New Roman" panose="02020603050405020304" pitchFamily="18" charset="0"/>
                        </a:rPr>
                        <a:t>Initiative</a:t>
                      </a:r>
                      <a:endParaRPr lang="en-US" sz="3700" b="0" i="0" u="none" strike="noStrike">
                        <a:effectLst/>
                        <a:latin typeface="Arial" panose="020B0604020202020204" pitchFamily="34" charset="0"/>
                      </a:endParaRPr>
                    </a:p>
                  </a:txBody>
                  <a:tcPr marL="139118" marR="139118" marT="1932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t">
                        <a:spcBef>
                          <a:spcPts val="0"/>
                        </a:spcBef>
                        <a:spcAft>
                          <a:spcPts val="0"/>
                        </a:spcAft>
                      </a:pPr>
                      <a:r>
                        <a:rPr lang="en-US" sz="2000" b="1" i="0" u="none" strike="noStrike">
                          <a:effectLst/>
                          <a:latin typeface="Arial" panose="020B0604020202020204" pitchFamily="34" charset="0"/>
                          <a:ea typeface="Times New Roman" panose="02020603050405020304" pitchFamily="18" charset="0"/>
                        </a:rPr>
                        <a:t>Met Target</a:t>
                      </a:r>
                      <a:endParaRPr lang="en-US" sz="3700" b="0" i="0" u="none" strike="noStrike">
                        <a:effectLst/>
                        <a:latin typeface="Arial" panose="020B0604020202020204" pitchFamily="34" charset="0"/>
                      </a:endParaRPr>
                    </a:p>
                  </a:txBody>
                  <a:tcPr marL="185491" marR="185491" marT="92745" marB="92745">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67424407"/>
                  </a:ext>
                </a:extLst>
              </a:tr>
              <a:tr h="402670">
                <a:tc>
                  <a:txBody>
                    <a:bodyPr/>
                    <a:lstStyle/>
                    <a:p>
                      <a:pPr marL="0" marR="0" algn="l" fontAlgn="t">
                        <a:spcBef>
                          <a:spcPts val="0"/>
                        </a:spcBef>
                        <a:spcAft>
                          <a:spcPts val="0"/>
                        </a:spcAft>
                      </a:pPr>
                      <a:r>
                        <a:rPr lang="en-US" sz="2000" b="1" i="0" u="none" strike="noStrike">
                          <a:effectLst/>
                          <a:latin typeface="Arial" panose="020B0604020202020204" pitchFamily="34" charset="0"/>
                          <a:ea typeface="Times New Roman" panose="02020603050405020304" pitchFamily="18" charset="0"/>
                        </a:rPr>
                        <a:t> </a:t>
                      </a:r>
                      <a:endParaRPr lang="en-US" sz="3700" b="0" i="0" u="none" strike="noStrike">
                        <a:effectLst/>
                        <a:latin typeface="Arial" panose="020B0604020202020204" pitchFamily="34" charset="0"/>
                      </a:endParaRPr>
                    </a:p>
                  </a:txBody>
                  <a:tcPr marL="139118" marR="139118" marT="1932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1" i="0" u="none" strike="noStrike">
                          <a:effectLst/>
                          <a:latin typeface="Arial" panose="020B0604020202020204" pitchFamily="34" charset="0"/>
                          <a:ea typeface="Times New Roman" panose="02020603050405020304" pitchFamily="18" charset="0"/>
                        </a:rPr>
                        <a:t>Yes</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1" i="0" u="none" strike="noStrike">
                          <a:effectLst/>
                          <a:latin typeface="Arial" panose="020B0604020202020204" pitchFamily="34" charset="0"/>
                          <a:ea typeface="Times New Roman" panose="02020603050405020304" pitchFamily="18" charset="0"/>
                        </a:rPr>
                        <a:t>No</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8709867"/>
                  </a:ext>
                </a:extLst>
              </a:tr>
              <a:tr h="402670">
                <a:tc>
                  <a:txBody>
                    <a:bodyPr/>
                    <a:lstStyle/>
                    <a:p>
                      <a:pPr marL="0" marR="0" algn="l"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Implementation Year 2 (8 initiatives)</a:t>
                      </a:r>
                      <a:endParaRPr lang="en-US" sz="3700" b="0" i="0" u="none" strike="noStrike">
                        <a:effectLst/>
                        <a:latin typeface="Arial" panose="020B0604020202020204" pitchFamily="34" charset="0"/>
                      </a:endParaRPr>
                    </a:p>
                  </a:txBody>
                  <a:tcPr marL="139118" marR="139118" marT="1932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8</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0</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056618"/>
                  </a:ext>
                </a:extLst>
              </a:tr>
              <a:tr h="402670">
                <a:tc>
                  <a:txBody>
                    <a:bodyPr/>
                    <a:lstStyle/>
                    <a:p>
                      <a:pPr marL="0" marR="0" algn="l"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Implementation Year 3 (2 initiatives)</a:t>
                      </a:r>
                      <a:endParaRPr lang="en-US" sz="3700" b="0" i="0" u="none" strike="noStrike">
                        <a:effectLst/>
                        <a:latin typeface="Arial" panose="020B0604020202020204" pitchFamily="34" charset="0"/>
                      </a:endParaRPr>
                    </a:p>
                  </a:txBody>
                  <a:tcPr marL="139118" marR="139118" marT="1932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2</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0</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701319"/>
                  </a:ext>
                </a:extLst>
              </a:tr>
              <a:tr h="402670">
                <a:tc>
                  <a:txBody>
                    <a:bodyPr/>
                    <a:lstStyle/>
                    <a:p>
                      <a:pPr marL="0" marR="0" algn="l"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Implementation Year 4 (1 initiative)</a:t>
                      </a:r>
                      <a:endParaRPr lang="en-US" sz="3700" b="0" i="0" u="none" strike="noStrike">
                        <a:effectLst/>
                        <a:latin typeface="Arial" panose="020B0604020202020204" pitchFamily="34" charset="0"/>
                      </a:endParaRPr>
                    </a:p>
                  </a:txBody>
                  <a:tcPr marL="139118" marR="139118" marT="1932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1</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0</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218959"/>
                  </a:ext>
                </a:extLst>
              </a:tr>
              <a:tr h="402670">
                <a:tc>
                  <a:txBody>
                    <a:bodyPr/>
                    <a:lstStyle/>
                    <a:p>
                      <a:pPr marL="0" marR="0" algn="l"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Implementation Year 5 (3 initiatives)</a:t>
                      </a:r>
                      <a:endParaRPr lang="en-US" sz="3700" b="0" i="0" u="none" strike="noStrike">
                        <a:effectLst/>
                        <a:latin typeface="Arial" panose="020B0604020202020204" pitchFamily="34" charset="0"/>
                      </a:endParaRPr>
                    </a:p>
                  </a:txBody>
                  <a:tcPr marL="139118" marR="139118" marT="1932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3</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0</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384399"/>
                  </a:ext>
                </a:extLst>
              </a:tr>
              <a:tr h="402670">
                <a:tc>
                  <a:txBody>
                    <a:bodyPr/>
                    <a:lstStyle/>
                    <a:p>
                      <a:pPr marL="0" marR="0" algn="l"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Implementation Year 6 (6 initiatives)</a:t>
                      </a:r>
                      <a:endParaRPr lang="en-US" sz="3700" b="0" i="0" u="none" strike="noStrike">
                        <a:effectLst/>
                        <a:latin typeface="Arial" panose="020B0604020202020204" pitchFamily="34" charset="0"/>
                      </a:endParaRPr>
                    </a:p>
                  </a:txBody>
                  <a:tcPr marL="139118" marR="139118" marT="1932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5</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1</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161668"/>
                  </a:ext>
                </a:extLst>
              </a:tr>
              <a:tr h="402670">
                <a:tc>
                  <a:txBody>
                    <a:bodyPr/>
                    <a:lstStyle/>
                    <a:p>
                      <a:pPr marL="0" marR="0" algn="l"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Implementation Year 7 (5 initiatives)</a:t>
                      </a:r>
                      <a:endParaRPr lang="en-US" sz="3700" b="0" i="0" u="none" strike="noStrike">
                        <a:effectLst/>
                        <a:latin typeface="Arial" panose="020B0604020202020204" pitchFamily="34" charset="0"/>
                      </a:endParaRPr>
                    </a:p>
                  </a:txBody>
                  <a:tcPr marL="139118" marR="139118" marT="1932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3</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0" i="0" u="none" strike="noStrike">
                          <a:effectLst/>
                          <a:latin typeface="Arial" panose="020B0604020202020204" pitchFamily="34" charset="0"/>
                          <a:ea typeface="Times New Roman" panose="02020603050405020304" pitchFamily="18" charset="0"/>
                        </a:rPr>
                        <a:t>2</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595317"/>
                  </a:ext>
                </a:extLst>
              </a:tr>
              <a:tr h="402670">
                <a:tc>
                  <a:txBody>
                    <a:bodyPr/>
                    <a:lstStyle/>
                    <a:p>
                      <a:pPr marL="0" marR="0" algn="l" fontAlgn="t">
                        <a:spcBef>
                          <a:spcPts val="0"/>
                        </a:spcBef>
                        <a:spcAft>
                          <a:spcPts val="0"/>
                        </a:spcAft>
                      </a:pPr>
                      <a:r>
                        <a:rPr lang="en-US" sz="2000" b="1" i="0" u="none" strike="noStrike">
                          <a:effectLst/>
                          <a:latin typeface="Arial" panose="020B0604020202020204" pitchFamily="34" charset="0"/>
                          <a:ea typeface="Times New Roman" panose="02020603050405020304" pitchFamily="18" charset="0"/>
                        </a:rPr>
                        <a:t>Total (25 initiatives)</a:t>
                      </a:r>
                      <a:endParaRPr lang="en-US" sz="3700" b="0" i="0" u="none" strike="noStrike">
                        <a:effectLst/>
                        <a:latin typeface="Arial" panose="020B0604020202020204" pitchFamily="34" charset="0"/>
                      </a:endParaRPr>
                    </a:p>
                  </a:txBody>
                  <a:tcPr marL="139118" marR="139118" marT="1932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1" i="0" u="none" strike="noStrike">
                          <a:effectLst/>
                          <a:latin typeface="Arial" panose="020B0604020202020204" pitchFamily="34" charset="0"/>
                          <a:ea typeface="Times New Roman" panose="02020603050405020304" pitchFamily="18" charset="0"/>
                        </a:rPr>
                        <a:t>22</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1" i="0" u="none" strike="noStrike">
                          <a:effectLst/>
                          <a:latin typeface="Arial" panose="020B0604020202020204" pitchFamily="34" charset="0"/>
                          <a:ea typeface="Times New Roman" panose="02020603050405020304" pitchFamily="18" charset="0"/>
                        </a:rPr>
                        <a:t>3</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66183"/>
                  </a:ext>
                </a:extLst>
              </a:tr>
              <a:tr h="402670">
                <a:tc>
                  <a:txBody>
                    <a:bodyPr/>
                    <a:lstStyle/>
                    <a:p>
                      <a:pPr marL="0" marR="0" algn="l" fontAlgn="t">
                        <a:spcBef>
                          <a:spcPts val="0"/>
                        </a:spcBef>
                        <a:spcAft>
                          <a:spcPts val="0"/>
                        </a:spcAft>
                      </a:pPr>
                      <a:r>
                        <a:rPr lang="en-US" sz="2000" b="1" i="0" u="none" strike="noStrike">
                          <a:effectLst/>
                          <a:latin typeface="Arial" panose="020B0604020202020204" pitchFamily="34" charset="0"/>
                          <a:ea typeface="Times New Roman" panose="02020603050405020304" pitchFamily="18" charset="0"/>
                        </a:rPr>
                        <a:t>%</a:t>
                      </a:r>
                      <a:endParaRPr lang="en-US" sz="3700" b="0" i="0" u="none" strike="noStrike">
                        <a:effectLst/>
                        <a:latin typeface="Arial" panose="020B0604020202020204" pitchFamily="34" charset="0"/>
                      </a:endParaRPr>
                    </a:p>
                  </a:txBody>
                  <a:tcPr marL="139118" marR="139118" marT="1932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1" i="0" u="none" strike="noStrike">
                          <a:effectLst/>
                          <a:latin typeface="Arial" panose="020B0604020202020204" pitchFamily="34" charset="0"/>
                          <a:ea typeface="Times New Roman" panose="02020603050405020304" pitchFamily="18" charset="0"/>
                        </a:rPr>
                        <a:t>88.0%</a:t>
                      </a:r>
                      <a:endParaRPr lang="en-US" sz="3700" b="0" i="0" u="none" strike="noStrike">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000" b="1" i="0" u="none" strike="noStrike" dirty="0">
                          <a:effectLst/>
                          <a:latin typeface="Arial" panose="020B0604020202020204" pitchFamily="34" charset="0"/>
                          <a:ea typeface="Times New Roman" panose="02020603050405020304" pitchFamily="18" charset="0"/>
                        </a:rPr>
                        <a:t>12.0%</a:t>
                      </a:r>
                      <a:endParaRPr lang="en-US" sz="3700" b="0" i="0" u="none" strike="noStrike" dirty="0">
                        <a:effectLst/>
                        <a:latin typeface="Arial" panose="020B0604020202020204" pitchFamily="34" charset="0"/>
                      </a:endParaRPr>
                    </a:p>
                  </a:txBody>
                  <a:tcPr marL="139118" marR="139118" marT="1932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323503"/>
                  </a:ext>
                </a:extLst>
              </a:tr>
            </a:tbl>
          </a:graphicData>
        </a:graphic>
      </p:graphicFrame>
    </p:spTree>
    <p:extLst>
      <p:ext uri="{BB962C8B-B14F-4D97-AF65-F5344CB8AC3E}">
        <p14:creationId xmlns:p14="http://schemas.microsoft.com/office/powerpoint/2010/main" val="104947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Isosceles Triangle 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3" name="Rectangle 2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EC262C-9CDE-6AB9-B75F-30DA3149D547}"/>
              </a:ext>
            </a:extLst>
          </p:cNvPr>
          <p:cNvPicPr>
            <a:picLocks noChangeAspect="1"/>
          </p:cNvPicPr>
          <p:nvPr/>
        </p:nvPicPr>
        <p:blipFill>
          <a:blip r:embed="rId2"/>
          <a:stretch>
            <a:fillRect/>
          </a:stretch>
        </p:blipFill>
        <p:spPr>
          <a:xfrm>
            <a:off x="954297" y="608376"/>
            <a:ext cx="9941259" cy="2741461"/>
          </a:xfrm>
          <a:prstGeom prst="rect">
            <a:avLst/>
          </a:prstGeom>
        </p:spPr>
      </p:pic>
      <p:pic>
        <p:nvPicPr>
          <p:cNvPr id="22" name="Picture 21">
            <a:extLst>
              <a:ext uri="{FF2B5EF4-FFF2-40B4-BE49-F238E27FC236}">
                <a16:creationId xmlns:a16="http://schemas.microsoft.com/office/drawing/2014/main" id="{0CB151F5-2CDC-374B-00E7-2E38B1BF26B8}"/>
              </a:ext>
            </a:extLst>
          </p:cNvPr>
          <p:cNvPicPr>
            <a:picLocks noChangeAspect="1"/>
          </p:cNvPicPr>
          <p:nvPr/>
        </p:nvPicPr>
        <p:blipFill>
          <a:blip r:embed="rId3"/>
          <a:stretch>
            <a:fillRect/>
          </a:stretch>
        </p:blipFill>
        <p:spPr>
          <a:xfrm>
            <a:off x="2431804" y="3681413"/>
            <a:ext cx="6746624" cy="2469889"/>
          </a:xfrm>
          <a:prstGeom prst="rect">
            <a:avLst/>
          </a:prstGeom>
        </p:spPr>
      </p:pic>
    </p:spTree>
    <p:extLst>
      <p:ext uri="{BB962C8B-B14F-4D97-AF65-F5344CB8AC3E}">
        <p14:creationId xmlns:p14="http://schemas.microsoft.com/office/powerpoint/2010/main" val="308742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5"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6" name="Isosceles Triangle 1035">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8"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0" name="Isosceles Triangle 1039">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Isosceles Triangle 1040">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043" name="Rectangle 1042">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45" name="Group 1044">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046" name="Straight Connector 1045">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047" name="Straight Connector 1046">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048"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9"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0" name="Isosceles Triangle 1049">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1"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2"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3"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4" name="Isosceles Triangle 1053">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FA1E53C3-CC49-647E-F1FF-83241562C4B3}"/>
              </a:ext>
            </a:extLst>
          </p:cNvPr>
          <p:cNvSpPr>
            <a:spLocks noGrp="1"/>
          </p:cNvSpPr>
          <p:nvPr>
            <p:ph type="title"/>
          </p:nvPr>
        </p:nvSpPr>
        <p:spPr>
          <a:xfrm>
            <a:off x="677334" y="4765972"/>
            <a:ext cx="8596668" cy="1320800"/>
          </a:xfrm>
        </p:spPr>
        <p:txBody>
          <a:bodyPr vert="horz" lIns="91440" tIns="45720" rIns="91440" bIns="45720" rtlCol="0" anchor="ctr">
            <a:normAutofit/>
          </a:bodyPr>
          <a:lstStyle/>
          <a:p>
            <a:r>
              <a:rPr lang="en-US" sz="4400">
                <a:solidFill>
                  <a:schemeClr val="bg1"/>
                </a:solidFill>
              </a:rPr>
              <a:t>Areas of Strength</a:t>
            </a:r>
          </a:p>
        </p:txBody>
      </p:sp>
      <p:sp useBgFill="1">
        <p:nvSpPr>
          <p:cNvPr id="1056" name="Rectangle 1055">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633A3A0-3282-0E8C-872C-4AD2D9A9C1FB}"/>
              </a:ext>
            </a:extLst>
          </p:cNvPr>
          <p:cNvSpPr>
            <a:spLocks/>
          </p:cNvSpPr>
          <p:nvPr/>
        </p:nvSpPr>
        <p:spPr>
          <a:xfrm>
            <a:off x="1580672" y="650391"/>
            <a:ext cx="2926987" cy="2714836"/>
          </a:xfrm>
          <a:prstGeom prst="rect">
            <a:avLst/>
          </a:prstGeom>
        </p:spPr>
        <p:txBody>
          <a:bodyPr/>
          <a:lstStyle/>
          <a:p>
            <a:pPr defTabSz="315468">
              <a:spcAft>
                <a:spcPts val="600"/>
              </a:spcAft>
            </a:pPr>
            <a:r>
              <a:rPr lang="en-US" kern="1200" dirty="0">
                <a:solidFill>
                  <a:schemeClr val="tx1"/>
                </a:solidFill>
                <a:latin typeface="+mn-lt"/>
                <a:ea typeface="+mn-ea"/>
                <a:cs typeface="+mn-cs"/>
              </a:rPr>
              <a:t>A(1): Expectations for PD participants</a:t>
            </a:r>
          </a:p>
          <a:p>
            <a:pPr defTabSz="315468">
              <a:spcAft>
                <a:spcPts val="600"/>
              </a:spcAft>
            </a:pPr>
            <a:r>
              <a:rPr lang="en-US" kern="1200" dirty="0">
                <a:solidFill>
                  <a:schemeClr val="tx1"/>
                </a:solidFill>
                <a:latin typeface="+mn-lt"/>
                <a:ea typeface="+mn-ea"/>
                <a:cs typeface="+mn-cs"/>
              </a:rPr>
              <a:t>A(2): Expectations for trainers &amp; coaches</a:t>
            </a:r>
          </a:p>
          <a:p>
            <a:pPr defTabSz="315468">
              <a:spcAft>
                <a:spcPts val="600"/>
              </a:spcAft>
            </a:pPr>
            <a:r>
              <a:rPr lang="en-US" kern="1200" dirty="0">
                <a:solidFill>
                  <a:schemeClr val="tx1"/>
                </a:solidFill>
                <a:latin typeface="+mn-lt"/>
                <a:ea typeface="+mn-ea"/>
                <a:cs typeface="+mn-cs"/>
              </a:rPr>
              <a:t>B(1): Accountability for the delivery &amp; quality of training</a:t>
            </a:r>
          </a:p>
          <a:p>
            <a:pPr defTabSz="315468">
              <a:spcAft>
                <a:spcPts val="600"/>
              </a:spcAft>
            </a:pPr>
            <a:r>
              <a:rPr lang="en-US" kern="1200" dirty="0">
                <a:solidFill>
                  <a:schemeClr val="tx1"/>
                </a:solidFill>
                <a:latin typeface="+mn-lt"/>
                <a:ea typeface="+mn-ea"/>
                <a:cs typeface="+mn-cs"/>
              </a:rPr>
              <a:t>B(2): Research-based adult learning strategies are used</a:t>
            </a:r>
          </a:p>
          <a:p>
            <a:pPr defTabSz="315468">
              <a:spcAft>
                <a:spcPts val="600"/>
              </a:spcAft>
            </a:pPr>
            <a:r>
              <a:rPr lang="en-US" kern="1200" dirty="0">
                <a:solidFill>
                  <a:schemeClr val="tx1"/>
                </a:solidFill>
                <a:latin typeface="+mn-lt"/>
                <a:ea typeface="+mn-ea"/>
                <a:cs typeface="+mn-cs"/>
              </a:rPr>
              <a:t>B(3): Training is skill-based</a:t>
            </a:r>
            <a:endParaRPr lang="en-US" dirty="0"/>
          </a:p>
        </p:txBody>
      </p:sp>
      <p:sp>
        <p:nvSpPr>
          <p:cNvPr id="5" name="Content Placeholder 4">
            <a:extLst>
              <a:ext uri="{FF2B5EF4-FFF2-40B4-BE49-F238E27FC236}">
                <a16:creationId xmlns:a16="http://schemas.microsoft.com/office/drawing/2014/main" id="{EE2ED05C-330B-790B-073E-C851114A333A}"/>
              </a:ext>
            </a:extLst>
          </p:cNvPr>
          <p:cNvSpPr>
            <a:spLocks/>
          </p:cNvSpPr>
          <p:nvPr/>
        </p:nvSpPr>
        <p:spPr>
          <a:xfrm>
            <a:off x="5155303" y="642938"/>
            <a:ext cx="2926987" cy="2714837"/>
          </a:xfrm>
          <a:prstGeom prst="rect">
            <a:avLst/>
          </a:prstGeom>
        </p:spPr>
        <p:txBody>
          <a:bodyPr/>
          <a:lstStyle/>
          <a:p>
            <a:pPr defTabSz="315468">
              <a:spcAft>
                <a:spcPts val="600"/>
              </a:spcAft>
            </a:pPr>
            <a:r>
              <a:rPr lang="en-US" kern="1200" dirty="0">
                <a:solidFill>
                  <a:schemeClr val="tx1"/>
                </a:solidFill>
                <a:latin typeface="+mn-lt"/>
                <a:ea typeface="+mn-ea"/>
                <a:cs typeface="+mn-cs"/>
              </a:rPr>
              <a:t>B(4): Trainers are trained, coached, &amp; observed</a:t>
            </a:r>
          </a:p>
          <a:p>
            <a:pPr defTabSz="315468">
              <a:spcAft>
                <a:spcPts val="600"/>
              </a:spcAft>
            </a:pPr>
            <a:r>
              <a:rPr lang="en-US" kern="1200" dirty="0">
                <a:solidFill>
                  <a:schemeClr val="tx1"/>
                </a:solidFill>
                <a:latin typeface="+mn-lt"/>
                <a:ea typeface="+mn-ea"/>
                <a:cs typeface="+mn-cs"/>
              </a:rPr>
              <a:t>C(1): Accountability for the development, evaluation, quality &amp; timeliness of coaching services</a:t>
            </a:r>
          </a:p>
          <a:p>
            <a:pPr defTabSz="315468">
              <a:spcAft>
                <a:spcPts val="600"/>
              </a:spcAft>
            </a:pPr>
            <a:r>
              <a:rPr lang="en-US" kern="1200" dirty="0">
                <a:solidFill>
                  <a:schemeClr val="tx1"/>
                </a:solidFill>
                <a:latin typeface="+mn-lt"/>
                <a:ea typeface="+mn-ea"/>
                <a:cs typeface="+mn-cs"/>
              </a:rPr>
              <a:t>C(3): Coaching outcome data collected and analyzed.</a:t>
            </a:r>
          </a:p>
          <a:p>
            <a:pPr defTabSz="315468">
              <a:spcAft>
                <a:spcPts val="600"/>
              </a:spcAft>
            </a:pPr>
            <a:r>
              <a:rPr lang="en-US" kern="1200" dirty="0">
                <a:solidFill>
                  <a:schemeClr val="tx1"/>
                </a:solidFill>
                <a:latin typeface="+mn-lt"/>
                <a:ea typeface="+mn-ea"/>
                <a:cs typeface="+mn-cs"/>
              </a:rPr>
              <a:t>E(1): Technical &amp; adaptive leadership at the State level.</a:t>
            </a:r>
          </a:p>
          <a:p>
            <a:pPr defTabSz="315468">
              <a:spcAft>
                <a:spcPts val="600"/>
              </a:spcAft>
            </a:pPr>
            <a:r>
              <a:rPr lang="en-US" kern="1200" dirty="0">
                <a:solidFill>
                  <a:schemeClr val="tx1"/>
                </a:solidFill>
                <a:latin typeface="+mn-lt"/>
                <a:ea typeface="+mn-ea"/>
                <a:cs typeface="+mn-cs"/>
              </a:rPr>
              <a:t>E(2): Leadership to build state-level capacity &amp; sustainability</a:t>
            </a:r>
            <a:endParaRPr lang="en-US" dirty="0"/>
          </a:p>
        </p:txBody>
      </p:sp>
      <p:pic>
        <p:nvPicPr>
          <p:cNvPr id="1026" name="Picture 2" descr="People celebrating">
            <a:extLst>
              <a:ext uri="{FF2B5EF4-FFF2-40B4-BE49-F238E27FC236}">
                <a16:creationId xmlns:a16="http://schemas.microsoft.com/office/drawing/2014/main" id="{3DA0D0B0-F74E-2968-8C56-43747D9CE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5312" y="1018118"/>
            <a:ext cx="2162342" cy="135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081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4" name="Rectangle 2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EA62C0-4C1D-B15C-15A6-EBD2E9FAF391}"/>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dirty="0"/>
              <a:t>Components to Watch</a:t>
            </a:r>
          </a:p>
        </p:txBody>
      </p:sp>
      <p:sp>
        <p:nvSpPr>
          <p:cNvPr id="26" name="Isosceles Triangle 2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F7B65F3F-E3BD-F4F7-3168-26AE6B11DE2E}"/>
              </a:ext>
            </a:extLst>
          </p:cNvPr>
          <p:cNvSpPr>
            <a:spLocks/>
          </p:cNvSpPr>
          <p:nvPr/>
        </p:nvSpPr>
        <p:spPr>
          <a:xfrm>
            <a:off x="6216565" y="1948543"/>
            <a:ext cx="4413365" cy="4093482"/>
          </a:xfrm>
          <a:prstGeom prst="rect">
            <a:avLst/>
          </a:prstGeom>
        </p:spPr>
        <p:txBody>
          <a:bodyPr>
            <a:normAutofit/>
          </a:bodyPr>
          <a:lstStyle/>
          <a:p>
            <a:pPr defTabSz="480060">
              <a:lnSpc>
                <a:spcPct val="90000"/>
              </a:lnSpc>
              <a:spcAft>
                <a:spcPts val="600"/>
              </a:spcAft>
            </a:pPr>
            <a:r>
              <a:rPr lang="en-US" sz="1500" b="1" kern="1200">
                <a:solidFill>
                  <a:schemeClr val="tx1"/>
                </a:solidFill>
                <a:latin typeface="Calibri" panose="020F0502020204030204" pitchFamily="34" charset="0"/>
                <a:ea typeface="+mn-ea"/>
                <a:cs typeface="Arial" panose="020B0604020202020204" pitchFamily="34" charset="0"/>
              </a:rPr>
              <a:t>(C2) Coaches use effective coaching practices to increase innovation fidelity. </a:t>
            </a:r>
            <a:endParaRPr lang="en-US" sz="1500" kern="1200">
              <a:solidFill>
                <a:schemeClr val="tx1"/>
              </a:solidFill>
              <a:latin typeface="Calibri" panose="020F0502020204030204" pitchFamily="34" charset="0"/>
              <a:ea typeface="+mn-ea"/>
              <a:cs typeface="Arial" panose="020B0604020202020204" pitchFamily="34" charset="0"/>
            </a:endParaRPr>
          </a:p>
          <a:p>
            <a:pPr defTabSz="480060">
              <a:lnSpc>
                <a:spcPct val="90000"/>
              </a:lnSpc>
              <a:spcAft>
                <a:spcPts val="600"/>
              </a:spcAft>
            </a:pPr>
            <a:r>
              <a:rPr lang="en-US" sz="1500" kern="1200">
                <a:solidFill>
                  <a:schemeClr val="tx1"/>
                </a:solidFill>
                <a:latin typeface="Calibri" panose="020F0502020204030204" pitchFamily="34" charset="0"/>
                <a:ea typeface="+mn-ea"/>
                <a:cs typeface="Arial" panose="020B0604020202020204" pitchFamily="34" charset="0"/>
              </a:rPr>
              <a:t> </a:t>
            </a:r>
          </a:p>
          <a:p>
            <a:pPr defTabSz="480060">
              <a:lnSpc>
                <a:spcPct val="90000"/>
              </a:lnSpc>
              <a:spcAft>
                <a:spcPts val="600"/>
              </a:spcAft>
            </a:pPr>
            <a:r>
              <a:rPr lang="en-US" sz="1500" kern="1200">
                <a:solidFill>
                  <a:schemeClr val="tx1"/>
                </a:solidFill>
                <a:latin typeface="Calibri" panose="020F0502020204030204" pitchFamily="34" charset="0"/>
                <a:ea typeface="+mn-ea"/>
                <a:cs typeface="Arial" panose="020B0604020202020204" pitchFamily="34" charset="0"/>
              </a:rPr>
              <a:t>Required elements:</a:t>
            </a:r>
          </a:p>
          <a:p>
            <a:pPr defTabSz="480060">
              <a:lnSpc>
                <a:spcPct val="90000"/>
              </a:lnSpc>
              <a:spcAft>
                <a:spcPts val="600"/>
              </a:spcAft>
            </a:pPr>
            <a:r>
              <a:rPr lang="en-US" sz="1500" kern="1200">
                <a:solidFill>
                  <a:schemeClr val="tx1"/>
                </a:solidFill>
                <a:latin typeface="Calibri" panose="020F0502020204030204" pitchFamily="34" charset="0"/>
                <a:ea typeface="+mn-ea"/>
                <a:cs typeface="Arial" panose="020B0604020202020204" pitchFamily="34" charset="0"/>
              </a:rPr>
              <a:t>Description of</a:t>
            </a:r>
            <a:r>
              <a:rPr lang="en-US" sz="1500" kern="1200">
                <a:solidFill>
                  <a:srgbClr val="000000"/>
                </a:solidFill>
                <a:latin typeface="Calibri" panose="020F0502020204030204" pitchFamily="34" charset="0"/>
                <a:ea typeface="+mn-ea"/>
                <a:cs typeface="Arial" panose="020B0604020202020204" pitchFamily="34" charset="0"/>
              </a:rPr>
              <a:t> coaching </a:t>
            </a:r>
            <a:r>
              <a:rPr lang="en-US" sz="1500" kern="1200">
                <a:solidFill>
                  <a:schemeClr val="tx1"/>
                </a:solidFill>
                <a:latin typeface="Calibri" panose="020F0502020204030204" pitchFamily="34" charset="0"/>
                <a:ea typeface="+mn-ea"/>
                <a:cs typeface="Arial" panose="020B0604020202020204" pitchFamily="34" charset="0"/>
              </a:rPr>
              <a:t>process, including coaching strategies, frequency, how feedback is provided, use of data within the coaching process, and how coaching effectiveness is measured. </a:t>
            </a:r>
          </a:p>
          <a:p>
            <a:pPr defTabSz="480060">
              <a:lnSpc>
                <a:spcPct val="90000"/>
              </a:lnSpc>
              <a:spcAft>
                <a:spcPts val="600"/>
              </a:spcAft>
            </a:pPr>
            <a:r>
              <a:rPr lang="en-US" sz="1500" i="1" kern="1200">
                <a:solidFill>
                  <a:schemeClr val="tx1"/>
                </a:solidFill>
                <a:latin typeface="Calibri" panose="020F0502020204030204" pitchFamily="34" charset="0"/>
                <a:ea typeface="+mn-ea"/>
                <a:cs typeface="Arial" panose="020B0604020202020204" pitchFamily="34" charset="0"/>
              </a:rPr>
              <a:t>Note: This description may take the form of a coaching service delivery plan.</a:t>
            </a:r>
            <a:endParaRPr lang="en-US" sz="1500" kern="1200">
              <a:solidFill>
                <a:schemeClr val="tx1"/>
              </a:solidFill>
              <a:latin typeface="Calibri" panose="020F0502020204030204" pitchFamily="34" charset="0"/>
              <a:ea typeface="+mn-ea"/>
              <a:cs typeface="Arial" panose="020B0604020202020204" pitchFamily="34" charset="0"/>
            </a:endParaRPr>
          </a:p>
          <a:p>
            <a:pPr defTabSz="480060">
              <a:lnSpc>
                <a:spcPct val="90000"/>
              </a:lnSpc>
              <a:spcAft>
                <a:spcPts val="600"/>
              </a:spcAft>
            </a:pPr>
            <a:r>
              <a:rPr lang="en-US" sz="1500" kern="1200">
                <a:solidFill>
                  <a:schemeClr val="tx1"/>
                </a:solidFill>
                <a:latin typeface="Calibri" panose="020F0502020204030204" pitchFamily="34" charset="0"/>
                <a:ea typeface="+mn-ea"/>
                <a:cs typeface="Arial" panose="020B0604020202020204" pitchFamily="34" charset="0"/>
              </a:rPr>
              <a:t>Description of how coaching process is captured and connected to impact on fidelity of the innovation.</a:t>
            </a:r>
          </a:p>
          <a:p>
            <a:pPr defTabSz="480060">
              <a:lnSpc>
                <a:spcPct val="90000"/>
              </a:lnSpc>
              <a:spcAft>
                <a:spcPts val="600"/>
              </a:spcAft>
            </a:pPr>
            <a:r>
              <a:rPr lang="en-US" sz="1500" i="1" kern="1200">
                <a:solidFill>
                  <a:schemeClr val="tx1"/>
                </a:solidFill>
                <a:latin typeface="Calibri" panose="020F0502020204030204" pitchFamily="34" charset="0"/>
                <a:ea typeface="+mn-ea"/>
                <a:cs typeface="Arial" panose="020B0604020202020204" pitchFamily="34" charset="0"/>
              </a:rPr>
              <a:t>Note: These data may be collected in a coaching log.</a:t>
            </a:r>
            <a:endParaRPr lang="en-US" sz="1500"/>
          </a:p>
        </p:txBody>
      </p:sp>
      <p:sp>
        <p:nvSpPr>
          <p:cNvPr id="7" name="Content Placeholder 6">
            <a:extLst>
              <a:ext uri="{FF2B5EF4-FFF2-40B4-BE49-F238E27FC236}">
                <a16:creationId xmlns:a16="http://schemas.microsoft.com/office/drawing/2014/main" id="{5B4AD977-A567-B18D-B1E2-81B2750D5535}"/>
              </a:ext>
            </a:extLst>
          </p:cNvPr>
          <p:cNvSpPr>
            <a:spLocks/>
          </p:cNvSpPr>
          <p:nvPr/>
        </p:nvSpPr>
        <p:spPr>
          <a:xfrm>
            <a:off x="1562068" y="1948543"/>
            <a:ext cx="4413366" cy="4093481"/>
          </a:xfrm>
          <a:prstGeom prst="rect">
            <a:avLst/>
          </a:prstGeom>
        </p:spPr>
        <p:txBody>
          <a:bodyPr>
            <a:normAutofit/>
          </a:bodyPr>
          <a:lstStyle/>
          <a:p>
            <a:pPr defTabSz="480060">
              <a:lnSpc>
                <a:spcPct val="90000"/>
              </a:lnSpc>
              <a:spcAft>
                <a:spcPts val="600"/>
              </a:spcAft>
            </a:pPr>
            <a:r>
              <a:rPr lang="en-US" sz="1400" b="1" kern="1200" dirty="0">
                <a:solidFill>
                  <a:schemeClr val="tx1"/>
                </a:solidFill>
                <a:latin typeface="Calibri" panose="020F0502020204030204" pitchFamily="34" charset="0"/>
                <a:ea typeface="+mn-ea"/>
                <a:cs typeface="Arial" panose="020B0604020202020204" pitchFamily="34" charset="0"/>
              </a:rPr>
              <a:t>(B5) Administrators are trained and coached on the SPDG-supported practices and have knowledge of how to support its implementation, including how to develop and support implementation teams and how to support coaches. </a:t>
            </a:r>
            <a:endParaRPr lang="en-US" sz="1400" kern="1200" dirty="0">
              <a:solidFill>
                <a:schemeClr val="tx1"/>
              </a:solidFill>
              <a:latin typeface="Calibri" panose="020F0502020204030204" pitchFamily="34" charset="0"/>
              <a:ea typeface="+mn-ea"/>
              <a:cs typeface="Arial" panose="020B0604020202020204" pitchFamily="34" charset="0"/>
            </a:endParaRPr>
          </a:p>
          <a:p>
            <a:pPr defTabSz="480060">
              <a:lnSpc>
                <a:spcPct val="90000"/>
              </a:lnSpc>
              <a:spcAft>
                <a:spcPts val="600"/>
              </a:spcAft>
            </a:pPr>
            <a:r>
              <a:rPr lang="en-US" sz="1400" kern="1200" dirty="0">
                <a:solidFill>
                  <a:schemeClr val="tx1"/>
                </a:solidFill>
                <a:latin typeface="Calibri" panose="020F0502020204030204" pitchFamily="34" charset="0"/>
                <a:ea typeface="+mn-ea"/>
                <a:cs typeface="Arial" panose="020B0604020202020204" pitchFamily="34" charset="0"/>
              </a:rPr>
              <a:t> </a:t>
            </a:r>
          </a:p>
          <a:p>
            <a:pPr defTabSz="480060">
              <a:lnSpc>
                <a:spcPct val="90000"/>
              </a:lnSpc>
              <a:spcAft>
                <a:spcPts val="600"/>
              </a:spcAft>
            </a:pPr>
            <a:r>
              <a:rPr lang="en-US" sz="1400" kern="1200" dirty="0">
                <a:solidFill>
                  <a:schemeClr val="tx1"/>
                </a:solidFill>
                <a:latin typeface="Calibri" panose="020F0502020204030204" pitchFamily="34" charset="0"/>
                <a:ea typeface="+mn-ea"/>
                <a:cs typeface="Arial" panose="020B0604020202020204" pitchFamily="34" charset="0"/>
              </a:rPr>
              <a:t>Required elements:</a:t>
            </a:r>
          </a:p>
          <a:p>
            <a:pPr defTabSz="480060">
              <a:lnSpc>
                <a:spcPct val="90000"/>
              </a:lnSpc>
              <a:spcAft>
                <a:spcPts val="600"/>
              </a:spcAft>
            </a:pPr>
            <a:r>
              <a:rPr lang="en-US" sz="1400" kern="1200" dirty="0">
                <a:solidFill>
                  <a:schemeClr val="tx1"/>
                </a:solidFill>
                <a:latin typeface="Calibri" panose="020F0502020204030204" pitchFamily="34" charset="0"/>
                <a:ea typeface="+mn-ea"/>
                <a:cs typeface="Arial" panose="020B0604020202020204" pitchFamily="34" charset="0"/>
              </a:rPr>
              <a:t>Description of expectations for the role of building, district, and regional administrators in project implementation, including how coaches will be supported.</a:t>
            </a:r>
          </a:p>
          <a:p>
            <a:pPr defTabSz="480060">
              <a:lnSpc>
                <a:spcPct val="90000"/>
              </a:lnSpc>
              <a:spcAft>
                <a:spcPts val="600"/>
              </a:spcAft>
            </a:pPr>
            <a:r>
              <a:rPr lang="en-US" sz="1400" kern="1200" dirty="0">
                <a:solidFill>
                  <a:schemeClr val="tx1"/>
                </a:solidFill>
                <a:latin typeface="Calibri" panose="020F0502020204030204" pitchFamily="34" charset="0"/>
                <a:ea typeface="+mn-ea"/>
                <a:cs typeface="Arial" panose="020B0604020202020204" pitchFamily="34" charset="0"/>
              </a:rPr>
              <a:t>Description of how administrators are trained and coached to support implementers and coaches.</a:t>
            </a:r>
          </a:p>
          <a:p>
            <a:pPr defTabSz="480060">
              <a:lnSpc>
                <a:spcPct val="90000"/>
              </a:lnSpc>
              <a:spcAft>
                <a:spcPts val="600"/>
              </a:spcAft>
            </a:pPr>
            <a:r>
              <a:rPr lang="en-US" sz="1400" kern="1200" dirty="0">
                <a:solidFill>
                  <a:schemeClr val="tx1"/>
                </a:solidFill>
                <a:latin typeface="Calibri" panose="020F0502020204030204" pitchFamily="34" charset="0"/>
                <a:ea typeface="+mn-ea"/>
                <a:cs typeface="Arial" panose="020B0604020202020204" pitchFamily="34" charset="0"/>
              </a:rPr>
              <a:t>Description of supports for creating implementation teams at the building and district or local program levels.</a:t>
            </a:r>
            <a:endParaRPr lang="en-US" sz="1400" dirty="0"/>
          </a:p>
        </p:txBody>
      </p:sp>
      <p:pic>
        <p:nvPicPr>
          <p:cNvPr id="2050" name="Picture 2" descr="magnifying glass magnifying paper cut-out people in a circle.">
            <a:extLst>
              <a:ext uri="{FF2B5EF4-FFF2-40B4-BE49-F238E27FC236}">
                <a16:creationId xmlns:a16="http://schemas.microsoft.com/office/drawing/2014/main" id="{8D7B4AEE-9FFF-A2F5-5048-CEA2995AF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227" y="-21771"/>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620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912FB1-6074-C022-B96B-5ECB17EB2631}"/>
              </a:ext>
            </a:extLst>
          </p:cNvPr>
          <p:cNvSpPr>
            <a:spLocks noGrp="1"/>
          </p:cNvSpPr>
          <p:nvPr>
            <p:ph type="title"/>
          </p:nvPr>
        </p:nvSpPr>
        <p:spPr>
          <a:xfrm>
            <a:off x="1043950" y="1179151"/>
            <a:ext cx="3300646" cy="4463889"/>
          </a:xfrm>
        </p:spPr>
        <p:txBody>
          <a:bodyPr anchor="ctr">
            <a:normAutofit/>
          </a:bodyPr>
          <a:lstStyle/>
          <a:p>
            <a:r>
              <a:rPr lang="en-US" dirty="0"/>
              <a:t>Components to Watch</a:t>
            </a:r>
          </a:p>
        </p:txBody>
      </p:sp>
      <p:sp>
        <p:nvSpPr>
          <p:cNvPr id="15" name="Isosceles Triangle 1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387D1F66-68DE-392C-0E98-9E3F9696FF06}"/>
              </a:ext>
            </a:extLst>
          </p:cNvPr>
          <p:cNvSpPr>
            <a:spLocks noGrp="1"/>
          </p:cNvSpPr>
          <p:nvPr>
            <p:ph idx="1"/>
          </p:nvPr>
        </p:nvSpPr>
        <p:spPr>
          <a:xfrm>
            <a:off x="4978918" y="1109145"/>
            <a:ext cx="6341016" cy="4603900"/>
          </a:xfrm>
        </p:spPr>
        <p:txBody>
          <a:bodyPr anchor="ctr">
            <a:normAutofit lnSpcReduction="10000"/>
          </a:bodyPr>
          <a:lstStyle/>
          <a:p>
            <a:pPr>
              <a:lnSpc>
                <a:spcPct val="90000"/>
              </a:lnSpc>
              <a:spcBef>
                <a:spcPts val="0"/>
              </a:spcBef>
              <a:spcAft>
                <a:spcPts val="600"/>
              </a:spcAft>
              <a:buFont typeface="Symbol" panose="05050102010706020507" pitchFamily="18" charset="2"/>
              <a:buChar char=""/>
            </a:pPr>
            <a:r>
              <a:rPr lang="en-US" sz="1500" b="1" dirty="0">
                <a:effectLst/>
                <a:latin typeface="Calibri" panose="020F0502020204030204" pitchFamily="34" charset="0"/>
                <a:ea typeface="Calibri" panose="020F0502020204030204" pitchFamily="34" charset="0"/>
                <a:cs typeface="Arial" panose="020B0604020202020204" pitchFamily="34" charset="0"/>
              </a:rPr>
              <a:t>(D2) Coherent data systems are in place at all education levels (SEA, regional, LEA, school).</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lvl="1">
              <a:lnSpc>
                <a:spcPct val="90000"/>
              </a:lnSpc>
              <a:spcBef>
                <a:spcPts val="0"/>
              </a:spcBef>
              <a:spcAft>
                <a:spcPts val="60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Arial" panose="020B0604020202020204" pitchFamily="34" charset="0"/>
              </a:rPr>
              <a:t>Description of key data sources are analyzed to connect training and coaching to fidelity of the innovation and then child outcomes:</a:t>
            </a:r>
          </a:p>
          <a:p>
            <a:pPr lvl="1">
              <a:lnSpc>
                <a:spcPct val="90000"/>
              </a:lnSpc>
              <a:spcBef>
                <a:spcPts val="0"/>
              </a:spcBef>
              <a:spcAft>
                <a:spcPts val="60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Arial" panose="020B0604020202020204" pitchFamily="34" charset="0"/>
              </a:rPr>
              <a:t>Description of how targets/benchmarks are set for the various types of data.</a:t>
            </a:r>
          </a:p>
          <a:p>
            <a:pPr lvl="1">
              <a:lnSpc>
                <a:spcPct val="90000"/>
              </a:lnSpc>
              <a:spcBef>
                <a:spcPts val="0"/>
              </a:spcBef>
              <a:spcAft>
                <a:spcPts val="60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Arial" panose="020B0604020202020204" pitchFamily="34" charset="0"/>
              </a:rPr>
              <a:t>Description of how data collection guidance (e.g., procedures, timelines) is provided to professional development sites and participants.</a:t>
            </a:r>
          </a:p>
          <a:p>
            <a:pPr lvl="1">
              <a:lnSpc>
                <a:spcPct val="90000"/>
              </a:lnSpc>
              <a:spcBef>
                <a:spcPts val="0"/>
              </a:spcBef>
              <a:spcAft>
                <a:spcPts val="60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Arial" panose="020B0604020202020204" pitchFamily="34" charset="0"/>
              </a:rPr>
              <a:t>Description of how teams are trained and coached to use training/coaching, fidelity of the innovation, and child outcomes data</a:t>
            </a:r>
          </a:p>
          <a:p>
            <a:pPr marL="0" marR="0">
              <a:lnSpc>
                <a:spcPct val="90000"/>
              </a:lnSpc>
              <a:spcBef>
                <a:spcPts val="0"/>
              </a:spcBef>
              <a:spcAft>
                <a:spcPts val="600"/>
              </a:spcAft>
              <a:buFont typeface="Wingdings" panose="05000000000000000000" pitchFamily="2" charset="2"/>
              <a:buChar char="§"/>
            </a:pPr>
            <a:r>
              <a:rPr lang="en-US" sz="1500" b="1" dirty="0">
                <a:effectLst/>
                <a:latin typeface="Calibri" panose="020F0502020204030204" pitchFamily="34" charset="0"/>
                <a:ea typeface="Calibri" panose="020F0502020204030204" pitchFamily="34" charset="0"/>
                <a:cs typeface="Arial" panose="020B0604020202020204" pitchFamily="34" charset="0"/>
              </a:rPr>
              <a:t>(D3) Fidelity and student outcome data are used to inform the continuous improvement of the project in collaboration with stakeholders at multiple levels (SEA, regional, schools, community, other agencies).</a:t>
            </a:r>
          </a:p>
          <a:p>
            <a:pPr marL="800100" lvl="2">
              <a:lnSpc>
                <a:spcPct val="90000"/>
              </a:lnSpc>
              <a:spcBef>
                <a:spcPts val="0"/>
              </a:spcBef>
              <a:spcAft>
                <a:spcPts val="600"/>
              </a:spcAft>
              <a:buFont typeface="Wingdings" panose="05000000000000000000" pitchFamily="2" charset="2"/>
              <a:buChar char="§"/>
            </a:pPr>
            <a:r>
              <a:rPr lang="en-US" sz="1300" dirty="0">
                <a:effectLst/>
                <a:latin typeface="Noto Sans Symbols"/>
                <a:ea typeface="Noto Sans Symbols"/>
                <a:cs typeface="Noto Sans Symbols"/>
              </a:rPr>
              <a:t>Description of how data are compiled and communicated in usable format(s) with various audiences/stakeholders (e.g., communication protocol).</a:t>
            </a:r>
          </a:p>
          <a:p>
            <a:pPr marL="800100" lvl="2">
              <a:lnSpc>
                <a:spcPct val="90000"/>
              </a:lnSpc>
              <a:spcBef>
                <a:spcPts val="0"/>
              </a:spcBef>
              <a:spcAft>
                <a:spcPts val="600"/>
              </a:spcAft>
              <a:buFont typeface="Wingdings" panose="05000000000000000000" pitchFamily="2" charset="2"/>
              <a:buChar char="§"/>
            </a:pPr>
            <a:r>
              <a:rPr lang="en-US" sz="1300" dirty="0">
                <a:effectLst/>
                <a:latin typeface="Noto Sans Symbols"/>
                <a:ea typeface="Noto Sans Symbols"/>
                <a:cs typeface="Noto Sans Symbols"/>
              </a:rPr>
              <a:t>Description of how feedback loops function to inform improvement across multiple levels (State, regional, local, community, and other agencies).</a:t>
            </a:r>
          </a:p>
          <a:p>
            <a:pPr marL="800100" lvl="2">
              <a:lnSpc>
                <a:spcPct val="90000"/>
              </a:lnSpc>
              <a:spcBef>
                <a:spcPts val="0"/>
              </a:spcBef>
              <a:spcAft>
                <a:spcPts val="600"/>
              </a:spcAft>
              <a:buFont typeface="Wingdings" panose="05000000000000000000" pitchFamily="2" charset="2"/>
              <a:buChar char="§"/>
            </a:pPr>
            <a:r>
              <a:rPr lang="en-US" sz="1300" dirty="0">
                <a:effectLst/>
                <a:latin typeface="Calibri" panose="020F0502020204030204" pitchFamily="34" charset="0"/>
                <a:ea typeface="Calibri" panose="020F0502020204030204" pitchFamily="34" charset="0"/>
                <a:cs typeface="Arial" panose="020B0604020202020204" pitchFamily="34" charset="0"/>
              </a:rPr>
              <a:t>Description of how fidelity and child outcome data inform modifications to project plans and processes.</a:t>
            </a:r>
            <a:endParaRPr lang="en-US" sz="1300" dirty="0"/>
          </a:p>
        </p:txBody>
      </p:sp>
      <p:sp>
        <p:nvSpPr>
          <p:cNvPr id="19" name="Isosceles Triangle 1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7739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1F2DC5-5ECF-1A9C-B025-5EE7DF74C284}"/>
              </a:ext>
            </a:extLst>
          </p:cNvPr>
          <p:cNvSpPr>
            <a:spLocks noGrp="1"/>
          </p:cNvSpPr>
          <p:nvPr>
            <p:ph type="title"/>
          </p:nvPr>
        </p:nvSpPr>
        <p:spPr>
          <a:xfrm>
            <a:off x="677334" y="609600"/>
            <a:ext cx="8596668" cy="1320800"/>
          </a:xfrm>
        </p:spPr>
        <p:txBody>
          <a:bodyPr anchor="t">
            <a:normAutofit/>
          </a:bodyPr>
          <a:lstStyle/>
          <a:p>
            <a:pPr>
              <a:lnSpc>
                <a:spcPct val="90000"/>
              </a:lnSpc>
            </a:pPr>
            <a:r>
              <a:rPr lang="en-US" sz="2000"/>
              <a:t>B(5) </a:t>
            </a:r>
            <a:r>
              <a:rPr lang="en-US" sz="2000" kern="1200">
                <a:latin typeface="Calibri" panose="020F0502020204030204" pitchFamily="34" charset="0"/>
                <a:ea typeface="+mn-ea"/>
                <a:cs typeface="Arial" panose="020B0604020202020204" pitchFamily="34" charset="0"/>
              </a:rPr>
              <a:t>Administrators are trained and coached on the SPDG-supported practices and have knowledge of how to support its implementation, including how to develop and support implementation teams and how to support coaches. </a:t>
            </a:r>
            <a:br>
              <a:rPr lang="en-US" sz="2000" kern="1200">
                <a:latin typeface="Calibri" panose="020F0502020204030204" pitchFamily="34" charset="0"/>
                <a:ea typeface="+mn-ea"/>
                <a:cs typeface="Arial" panose="020B0604020202020204" pitchFamily="34" charset="0"/>
              </a:rPr>
            </a:br>
            <a:endParaRPr lang="en-US" sz="2000"/>
          </a:p>
        </p:txBody>
      </p:sp>
      <p:pic>
        <p:nvPicPr>
          <p:cNvPr id="3074" name="Picture 2" descr="Here Are Three Types of Administrators Who Drive Achievement—and Two Who  Don't | EdSurge News">
            <a:extLst>
              <a:ext uri="{FF2B5EF4-FFF2-40B4-BE49-F238E27FC236}">
                <a16:creationId xmlns:a16="http://schemas.microsoft.com/office/drawing/2014/main" id="{8F81B893-DCC0-EF56-A19F-4D63B23427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814" y="2159331"/>
            <a:ext cx="3854481" cy="156144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63269316-226A-47F6-7291-C21BD501BBC0}"/>
              </a:ext>
            </a:extLst>
          </p:cNvPr>
          <p:cNvSpPr>
            <a:spLocks noGrp="1"/>
          </p:cNvSpPr>
          <p:nvPr>
            <p:ph idx="1"/>
          </p:nvPr>
        </p:nvSpPr>
        <p:spPr>
          <a:xfrm>
            <a:off x="4860323" y="2160589"/>
            <a:ext cx="4410676" cy="3768573"/>
          </a:xfrm>
        </p:spPr>
        <p:txBody>
          <a:bodyPr>
            <a:normAutofit/>
          </a:bodyPr>
          <a:lstStyle/>
          <a:p>
            <a:pPr marL="0" indent="0">
              <a:lnSpc>
                <a:spcPct val="90000"/>
              </a:lnSpc>
              <a:buNone/>
            </a:pPr>
            <a:r>
              <a:rPr lang="en-US" sz="1500"/>
              <a:t>Feedback from CIPP:</a:t>
            </a:r>
          </a:p>
          <a:p>
            <a:pPr>
              <a:lnSpc>
                <a:spcPct val="90000"/>
              </a:lnSpc>
            </a:pPr>
            <a:r>
              <a:rPr lang="en-US" sz="1500"/>
              <a:t>Element B5 was scored a 2 because some of the activities described occurred in prior years and not the reporting year; the descriptions of training to trainers, coaching to trainers, and identification of a training fidelity instrument were all missing or insufficient. </a:t>
            </a:r>
          </a:p>
          <a:p>
            <a:pPr>
              <a:lnSpc>
                <a:spcPct val="90000"/>
              </a:lnSpc>
            </a:pPr>
            <a:r>
              <a:rPr lang="en-US" sz="1500"/>
              <a:t>B(5) was scored a 2 because the description of expectations for administrators (not project administrators) was missing, the description of how administrators are supported was insufficient, and the description of supports for creating implementation teams was missing.</a:t>
            </a:r>
          </a:p>
        </p:txBody>
      </p:sp>
    </p:spTree>
    <p:extLst>
      <p:ext uri="{BB962C8B-B14F-4D97-AF65-F5344CB8AC3E}">
        <p14:creationId xmlns:p14="http://schemas.microsoft.com/office/powerpoint/2010/main" val="2969865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4" name="Group 7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Isosceles Triangle 7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Isosceles Triangle 7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21B73E6-EBB3-497B-9B13-F1BBF1265397}"/>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dirty="0">
                <a:solidFill>
                  <a:schemeClr val="accent1"/>
                </a:solidFill>
                <a:latin typeface="+mj-lt"/>
                <a:ea typeface="+mj-ea"/>
                <a:cs typeface="+mj-cs"/>
              </a:rPr>
              <a:t>Program Measure 1</a:t>
            </a:r>
          </a:p>
        </p:txBody>
      </p:sp>
      <p:sp>
        <p:nvSpPr>
          <p:cNvPr id="3" name="Text Placeholder 2">
            <a:extLst>
              <a:ext uri="{FF2B5EF4-FFF2-40B4-BE49-F238E27FC236}">
                <a16:creationId xmlns:a16="http://schemas.microsoft.com/office/drawing/2014/main" id="{362DB2F9-3E6F-4370-B637-6D563464296E}"/>
              </a:ext>
            </a:extLst>
          </p:cNvPr>
          <p:cNvSpPr>
            <a:spLocks noGrp="1"/>
          </p:cNvSpPr>
          <p:nvPr>
            <p:ph type="body" idx="1"/>
          </p:nvPr>
        </p:nvSpPr>
        <p:spPr>
          <a:xfrm>
            <a:off x="1674795" y="5659655"/>
            <a:ext cx="7599205" cy="611896"/>
          </a:xfrm>
        </p:spPr>
        <p:txBody>
          <a:bodyPr vert="horz" lIns="91440" tIns="45720" rIns="91440" bIns="45720" rtlCol="0" anchor="t">
            <a:normAutofit/>
          </a:bodyPr>
          <a:lstStyle/>
          <a:p>
            <a:r>
              <a:rPr lang="en-US" sz="1800" dirty="0"/>
              <a:t>Revised Worksheet &amp; Rubric (</a:t>
            </a:r>
            <a:r>
              <a:rPr lang="en-US" sz="1800" i="1" dirty="0"/>
              <a:t>Required for FY 20, 21, &amp; 22 SPDGs)</a:t>
            </a:r>
            <a:endParaRPr lang="en-US" sz="1800" dirty="0"/>
          </a:p>
        </p:txBody>
      </p:sp>
      <p:pic>
        <p:nvPicPr>
          <p:cNvPr id="5122" name="Picture 2" descr="Snippet from the EB-PD Worksheet.">
            <a:extLst>
              <a:ext uri="{FF2B5EF4-FFF2-40B4-BE49-F238E27FC236}">
                <a16:creationId xmlns:a16="http://schemas.microsoft.com/office/drawing/2014/main" id="{3F5BBF53-4485-4EFC-942E-32926CAC14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5645653"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65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4C90D7-1626-440B-80F0-BDDD2C5BB68F}"/>
              </a:ext>
            </a:extLst>
          </p:cNvPr>
          <p:cNvSpPr>
            <a:spLocks noGrp="1"/>
          </p:cNvSpPr>
          <p:nvPr>
            <p:ph type="title"/>
          </p:nvPr>
        </p:nvSpPr>
        <p:spPr>
          <a:xfrm>
            <a:off x="1286933" y="638175"/>
            <a:ext cx="10197494" cy="1099457"/>
          </a:xfrm>
        </p:spPr>
        <p:txBody>
          <a:bodyPr>
            <a:normAutofit/>
          </a:bodyPr>
          <a:lstStyle/>
          <a:p>
            <a:r>
              <a:rPr lang="en-US"/>
              <a:t>Completing your EB-PD Worksheet</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29601E6-5926-FB32-FE71-8C0A6EB594AC}"/>
              </a:ext>
            </a:extLst>
          </p:cNvPr>
          <p:cNvGraphicFramePr>
            <a:graphicFrameLocks noGrp="1"/>
          </p:cNvGraphicFramePr>
          <p:nvPr>
            <p:ph idx="1"/>
            <p:extLst>
              <p:ext uri="{D42A27DB-BD31-4B8C-83A1-F6EECF244321}">
                <p14:modId xmlns:p14="http://schemas.microsoft.com/office/powerpoint/2010/main" val="345780220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5667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Isosceles Triangle 7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Isosceles Triangle 7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87981D8-90B0-46BA-8130-3580CF0D65E7}"/>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kern="1200" dirty="0">
                <a:solidFill>
                  <a:schemeClr val="accent1"/>
                </a:solidFill>
                <a:latin typeface="+mj-lt"/>
                <a:ea typeface="+mj-ea"/>
                <a:cs typeface="+mj-cs"/>
              </a:rPr>
              <a:t>Questions about Program Measure 1?</a:t>
            </a:r>
          </a:p>
        </p:txBody>
      </p:sp>
      <p:sp>
        <p:nvSpPr>
          <p:cNvPr id="3" name="Text Placeholder 2">
            <a:extLst>
              <a:ext uri="{FF2B5EF4-FFF2-40B4-BE49-F238E27FC236}">
                <a16:creationId xmlns:a16="http://schemas.microsoft.com/office/drawing/2014/main" id="{8C02C44B-7984-431E-8350-AC001E584C93}"/>
              </a:ext>
            </a:extLst>
          </p:cNvPr>
          <p:cNvSpPr>
            <a:spLocks noGrp="1"/>
          </p:cNvSpPr>
          <p:nvPr>
            <p:ph type="body" idx="1"/>
          </p:nvPr>
        </p:nvSpPr>
        <p:spPr>
          <a:xfrm>
            <a:off x="6094374" y="4263992"/>
            <a:ext cx="3498045" cy="1325857"/>
          </a:xfrm>
        </p:spPr>
        <p:txBody>
          <a:bodyPr vert="horz" lIns="91440" tIns="45720" rIns="91440" bIns="45720" rtlCol="0" anchor="t">
            <a:normAutofit/>
          </a:bodyPr>
          <a:lstStyle/>
          <a:p>
            <a:endParaRPr lang="en-US" sz="1800"/>
          </a:p>
        </p:txBody>
      </p:sp>
      <p:sp>
        <p:nvSpPr>
          <p:cNvPr id="83" name="Isosceles Triangle 82">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194" name="Picture 2" descr="Picture of puzzle pictures with 4 pieces together and a question mark on these pieces.">
            <a:extLst>
              <a:ext uri="{FF2B5EF4-FFF2-40B4-BE49-F238E27FC236}">
                <a16:creationId xmlns:a16="http://schemas.microsoft.com/office/drawing/2014/main" id="{7E16A923-454F-4CCC-8D52-59E7A64F63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603" y="1802844"/>
            <a:ext cx="4887354" cy="325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050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7"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EDB92571-9FF9-4E60-8653-A2AB3E6EC265}"/>
              </a:ext>
            </a:extLst>
          </p:cNvPr>
          <p:cNvSpPr>
            <a:spLocks noGrp="1"/>
          </p:cNvSpPr>
          <p:nvPr>
            <p:ph type="title"/>
          </p:nvPr>
        </p:nvSpPr>
        <p:spPr>
          <a:xfrm>
            <a:off x="985969" y="4473227"/>
            <a:ext cx="8288032" cy="1096648"/>
          </a:xfrm>
        </p:spPr>
        <p:txBody>
          <a:bodyPr vert="horz" lIns="91440" tIns="45720" rIns="91440" bIns="45720" rtlCol="0" anchor="b">
            <a:normAutofit/>
          </a:bodyPr>
          <a:lstStyle/>
          <a:p>
            <a:pPr>
              <a:lnSpc>
                <a:spcPct val="90000"/>
              </a:lnSpc>
            </a:pPr>
            <a:r>
              <a:rPr lang="en-US" sz="3400"/>
              <a:t>Program Measure 2: Improving Implementation</a:t>
            </a:r>
          </a:p>
        </p:txBody>
      </p:sp>
      <p:sp>
        <p:nvSpPr>
          <p:cNvPr id="3" name="Text Placeholder 2">
            <a:extLst>
              <a:ext uri="{FF2B5EF4-FFF2-40B4-BE49-F238E27FC236}">
                <a16:creationId xmlns:a16="http://schemas.microsoft.com/office/drawing/2014/main" id="{0C5D87E3-D1E7-4D50-B90D-E132BF257731}"/>
              </a:ext>
            </a:extLst>
          </p:cNvPr>
          <p:cNvSpPr>
            <a:spLocks noGrp="1"/>
          </p:cNvSpPr>
          <p:nvPr>
            <p:ph type="body" idx="1"/>
          </p:nvPr>
        </p:nvSpPr>
        <p:spPr>
          <a:xfrm>
            <a:off x="985969" y="5569874"/>
            <a:ext cx="8288032" cy="701677"/>
          </a:xfrm>
        </p:spPr>
        <p:txBody>
          <a:bodyPr vert="horz" lIns="91440" tIns="45720" rIns="91440" bIns="45720" rtlCol="0" anchor="t">
            <a:noAutofit/>
          </a:bodyPr>
          <a:lstStyle/>
          <a:p>
            <a:pPr>
              <a:lnSpc>
                <a:spcPct val="90000"/>
              </a:lnSpc>
            </a:pPr>
            <a:r>
              <a:rPr lang="en-US" dirty="0">
                <a:effectLst/>
              </a:rPr>
              <a:t>The percentage of Special Education State Personnel Grant funded Initiatives that meet benchmarks for improvement in implementation of SPDG-supported practices over time.   </a:t>
            </a:r>
            <a:endParaRPr lang="en-US" dirty="0"/>
          </a:p>
        </p:txBody>
      </p:sp>
      <p:pic>
        <p:nvPicPr>
          <p:cNvPr id="2050" name="Picture 2" descr="Implementation: Realization, Progress, Activity Management, Execution, Decision, Strategy, Process with images for each.">
            <a:extLst>
              <a:ext uri="{FF2B5EF4-FFF2-40B4-BE49-F238E27FC236}">
                <a16:creationId xmlns:a16="http://schemas.microsoft.com/office/drawing/2014/main" id="{EEC15123-24F1-4BD6-AD95-AE81A87948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6" r="-1" b="15077"/>
          <a:stretch/>
        </p:blipFill>
        <p:spPr bwMode="auto">
          <a:xfrm>
            <a:off x="838099" y="929471"/>
            <a:ext cx="6452697" cy="2834640"/>
          </a:xfrm>
          <a:custGeom>
            <a:avLst/>
            <a:gdLst/>
            <a:ahLst/>
            <a:cxnLst/>
            <a:rect l="l" t="t" r="r" b="b"/>
            <a:pathLst>
              <a:path w="8274669" h="3635025">
                <a:moveTo>
                  <a:pt x="540554" y="0"/>
                </a:moveTo>
                <a:lnTo>
                  <a:pt x="8274669" y="0"/>
                </a:lnTo>
                <a:lnTo>
                  <a:pt x="8274669" y="3635025"/>
                </a:lnTo>
                <a:lnTo>
                  <a:pt x="0" y="363502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750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250C7-52D7-4A8B-8EA8-9443202F8FAF}"/>
              </a:ext>
            </a:extLst>
          </p:cNvPr>
          <p:cNvSpPr>
            <a:spLocks noGrp="1"/>
          </p:cNvSpPr>
          <p:nvPr>
            <p:ph type="title"/>
          </p:nvPr>
        </p:nvSpPr>
        <p:spPr>
          <a:xfrm>
            <a:off x="1286933" y="609600"/>
            <a:ext cx="10197494" cy="1099457"/>
          </a:xfrm>
        </p:spPr>
        <p:txBody>
          <a:bodyPr>
            <a:normAutofit/>
          </a:bodyPr>
          <a:lstStyle/>
          <a:p>
            <a:r>
              <a:rPr lang="en-US"/>
              <a:t>Purpose of Today’s Webinar</a:t>
            </a:r>
          </a:p>
        </p:txBody>
      </p:sp>
      <p:sp>
        <p:nvSpPr>
          <p:cNvPr id="87" name="Isosceles Triangle 8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Isosceles Triangle 8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45" name="Content Placeholder 2">
            <a:extLst>
              <a:ext uri="{FF2B5EF4-FFF2-40B4-BE49-F238E27FC236}">
                <a16:creationId xmlns:a16="http://schemas.microsoft.com/office/drawing/2014/main" id="{9BB93D16-D361-4BFA-A188-AD426498DC1A}"/>
              </a:ext>
            </a:extLst>
          </p:cNvPr>
          <p:cNvGraphicFramePr>
            <a:graphicFrameLocks noGrp="1"/>
          </p:cNvGraphicFramePr>
          <p:nvPr>
            <p:ph idx="1"/>
            <p:extLst>
              <p:ext uri="{D42A27DB-BD31-4B8C-83A1-F6EECF244321}">
                <p14:modId xmlns:p14="http://schemas.microsoft.com/office/powerpoint/2010/main" val="148491102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869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0" name="Straight Connector 6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Isosceles Triangle 7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Isosceles Triangle 7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0" name="Rectangle 7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5797ED2-33EE-B0AA-3B8A-90084435F8F3}"/>
              </a:ext>
            </a:extLst>
          </p:cNvPr>
          <p:cNvGraphicFramePr>
            <a:graphicFrameLocks noGrp="1"/>
          </p:cNvGraphicFramePr>
          <p:nvPr>
            <p:extLst>
              <p:ext uri="{D42A27DB-BD31-4B8C-83A1-F6EECF244321}">
                <p14:modId xmlns:p14="http://schemas.microsoft.com/office/powerpoint/2010/main" val="1399228508"/>
              </p:ext>
            </p:extLst>
          </p:nvPr>
        </p:nvGraphicFramePr>
        <p:xfrm>
          <a:off x="489002" y="480060"/>
          <a:ext cx="11225986" cy="5898156"/>
        </p:xfrm>
        <a:graphic>
          <a:graphicData uri="http://schemas.openxmlformats.org/drawingml/2006/table">
            <a:tbl>
              <a:tblPr firstRow="1" firstCol="1" bandRow="1">
                <a:tableStyleId>{5C22544A-7EE6-4342-B048-85BDC9FD1C3A}</a:tableStyleId>
              </a:tblPr>
              <a:tblGrid>
                <a:gridCol w="1473103">
                  <a:extLst>
                    <a:ext uri="{9D8B030D-6E8A-4147-A177-3AD203B41FA5}">
                      <a16:colId xmlns:a16="http://schemas.microsoft.com/office/drawing/2014/main" val="893349405"/>
                    </a:ext>
                  </a:extLst>
                </a:gridCol>
                <a:gridCol w="2569074">
                  <a:extLst>
                    <a:ext uri="{9D8B030D-6E8A-4147-A177-3AD203B41FA5}">
                      <a16:colId xmlns:a16="http://schemas.microsoft.com/office/drawing/2014/main" val="1935556776"/>
                    </a:ext>
                  </a:extLst>
                </a:gridCol>
                <a:gridCol w="2748810">
                  <a:extLst>
                    <a:ext uri="{9D8B030D-6E8A-4147-A177-3AD203B41FA5}">
                      <a16:colId xmlns:a16="http://schemas.microsoft.com/office/drawing/2014/main" val="353141763"/>
                    </a:ext>
                  </a:extLst>
                </a:gridCol>
                <a:gridCol w="4434999">
                  <a:extLst>
                    <a:ext uri="{9D8B030D-6E8A-4147-A177-3AD203B41FA5}">
                      <a16:colId xmlns:a16="http://schemas.microsoft.com/office/drawing/2014/main" val="3631989868"/>
                    </a:ext>
                  </a:extLst>
                </a:gridCol>
              </a:tblGrid>
              <a:tr h="667290">
                <a:tc>
                  <a:txBody>
                    <a:bodyPr/>
                    <a:lstStyle/>
                    <a:p>
                      <a:pPr marL="0" marR="0" algn="ctr">
                        <a:spcBef>
                          <a:spcPts val="0"/>
                        </a:spcBef>
                        <a:spcAft>
                          <a:spcPts val="0"/>
                        </a:spcAft>
                      </a:pPr>
                      <a:r>
                        <a:rPr lang="en-US" sz="1600" dirty="0">
                          <a:effectLst/>
                        </a:rPr>
                        <a:t>Year </a:t>
                      </a:r>
                      <a:endParaRPr lang="en-US" sz="1600" dirty="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lgn="ctr">
                        <a:spcBef>
                          <a:spcPts val="0"/>
                        </a:spcBef>
                        <a:spcAft>
                          <a:spcPts val="0"/>
                        </a:spcAft>
                      </a:pPr>
                      <a:r>
                        <a:rPr lang="en-US" sz="1600" dirty="0">
                          <a:effectLst/>
                        </a:rPr>
                        <a:t>Target </a:t>
                      </a:r>
                      <a:endParaRPr lang="en-US" sz="1600" dirty="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lgn="ctr">
                        <a:spcBef>
                          <a:spcPts val="0"/>
                        </a:spcBef>
                        <a:spcAft>
                          <a:spcPts val="0"/>
                        </a:spcAft>
                      </a:pPr>
                      <a:r>
                        <a:rPr lang="en-US" sz="1600" dirty="0">
                          <a:effectLst/>
                        </a:rPr>
                        <a:t>Actual</a:t>
                      </a:r>
                      <a:br>
                        <a:rPr lang="en-US" sz="1600" dirty="0">
                          <a:effectLst/>
                        </a:rPr>
                      </a:br>
                      <a:r>
                        <a:rPr lang="en-US" sz="1600" dirty="0">
                          <a:effectLst/>
                        </a:rPr>
                        <a:t>(or date expected) </a:t>
                      </a:r>
                      <a:endParaRPr lang="en-US" sz="1600" dirty="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lgn="ctr">
                        <a:spcBef>
                          <a:spcPts val="0"/>
                        </a:spcBef>
                        <a:spcAft>
                          <a:spcPts val="0"/>
                        </a:spcAft>
                      </a:pPr>
                      <a:r>
                        <a:rPr lang="en-US" sz="1600" dirty="0">
                          <a:effectLst/>
                        </a:rPr>
                        <a:t>Status </a:t>
                      </a:r>
                      <a:endParaRPr lang="en-US" sz="1600" dirty="0">
                        <a:effectLst/>
                        <a:latin typeface="Times New Roman" panose="02020603050405020304" pitchFamily="18" charset="0"/>
                        <a:ea typeface="Times New Roman" panose="02020603050405020304" pitchFamily="18" charset="0"/>
                      </a:endParaRPr>
                    </a:p>
                  </a:txBody>
                  <a:tcPr marL="72144" marR="72144" marT="12024" marB="12024" anchor="ctr"/>
                </a:tc>
                <a:extLst>
                  <a:ext uri="{0D108BD9-81ED-4DB2-BD59-A6C34878D82A}">
                    <a16:rowId xmlns:a16="http://schemas.microsoft.com/office/drawing/2014/main" val="3022154410"/>
                  </a:ext>
                </a:extLst>
              </a:tr>
              <a:tr h="445084">
                <a:tc>
                  <a:txBody>
                    <a:bodyPr/>
                    <a:lstStyle/>
                    <a:p>
                      <a:pPr marL="0" marR="0">
                        <a:spcBef>
                          <a:spcPts val="0"/>
                        </a:spcBef>
                        <a:spcAft>
                          <a:spcPts val="0"/>
                        </a:spcAft>
                      </a:pPr>
                      <a:r>
                        <a:rPr lang="en-US" sz="2000" dirty="0">
                          <a:effectLst/>
                        </a:rPr>
                        <a:t>2012 </a:t>
                      </a:r>
                      <a:endParaRPr lang="en-US" sz="2000" dirty="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Not available. </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18 </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dirty="0">
                          <a:effectLst/>
                        </a:rPr>
                        <a:t>Target Not In Place </a:t>
                      </a:r>
                      <a:endParaRPr lang="en-US" sz="2000" dirty="0">
                        <a:effectLst/>
                        <a:latin typeface="Times New Roman" panose="02020603050405020304" pitchFamily="18" charset="0"/>
                        <a:ea typeface="Times New Roman" panose="02020603050405020304" pitchFamily="18" charset="0"/>
                      </a:endParaRPr>
                    </a:p>
                  </a:txBody>
                  <a:tcPr marL="72144" marR="72144" marT="12024" marB="12024" anchor="ctr"/>
                </a:tc>
                <a:extLst>
                  <a:ext uri="{0D108BD9-81ED-4DB2-BD59-A6C34878D82A}">
                    <a16:rowId xmlns:a16="http://schemas.microsoft.com/office/drawing/2014/main" val="975493269"/>
                  </a:ext>
                </a:extLst>
              </a:tr>
              <a:tr h="445084">
                <a:tc>
                  <a:txBody>
                    <a:bodyPr/>
                    <a:lstStyle/>
                    <a:p>
                      <a:pPr marL="0" marR="0">
                        <a:spcBef>
                          <a:spcPts val="0"/>
                        </a:spcBef>
                        <a:spcAft>
                          <a:spcPts val="0"/>
                        </a:spcAft>
                      </a:pPr>
                      <a:r>
                        <a:rPr lang="en-US" sz="2000">
                          <a:effectLst/>
                        </a:rPr>
                        <a:t>2013 </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Not available. </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50 </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Historical Actual </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extLst>
                  <a:ext uri="{0D108BD9-81ED-4DB2-BD59-A6C34878D82A}">
                    <a16:rowId xmlns:a16="http://schemas.microsoft.com/office/drawing/2014/main" val="260814920"/>
                  </a:ext>
                </a:extLst>
              </a:tr>
              <a:tr h="445084">
                <a:tc>
                  <a:txBody>
                    <a:bodyPr/>
                    <a:lstStyle/>
                    <a:p>
                      <a:pPr marL="0" marR="0">
                        <a:spcBef>
                          <a:spcPts val="0"/>
                        </a:spcBef>
                        <a:spcAft>
                          <a:spcPts val="0"/>
                        </a:spcAft>
                      </a:pPr>
                      <a:r>
                        <a:rPr lang="en-US" sz="2000">
                          <a:effectLst/>
                        </a:rPr>
                        <a:t>2014 </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Not available. </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37</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Historical Actual</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extLst>
                  <a:ext uri="{0D108BD9-81ED-4DB2-BD59-A6C34878D82A}">
                    <a16:rowId xmlns:a16="http://schemas.microsoft.com/office/drawing/2014/main" val="3608509111"/>
                  </a:ext>
                </a:extLst>
              </a:tr>
              <a:tr h="389534">
                <a:tc>
                  <a:txBody>
                    <a:bodyPr/>
                    <a:lstStyle/>
                    <a:p>
                      <a:pPr marL="0" marR="0">
                        <a:spcBef>
                          <a:spcPts val="0"/>
                        </a:spcBef>
                        <a:spcAft>
                          <a:spcPts val="0"/>
                        </a:spcAft>
                      </a:pPr>
                      <a:r>
                        <a:rPr lang="en-US" sz="2000">
                          <a:effectLst/>
                        </a:rPr>
                        <a:t>2015</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Not available.</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58</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Historical Actual</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extLst>
                  <a:ext uri="{0D108BD9-81ED-4DB2-BD59-A6C34878D82A}">
                    <a16:rowId xmlns:a16="http://schemas.microsoft.com/office/drawing/2014/main" val="822236259"/>
                  </a:ext>
                </a:extLst>
              </a:tr>
              <a:tr h="389534">
                <a:tc>
                  <a:txBody>
                    <a:bodyPr/>
                    <a:lstStyle/>
                    <a:p>
                      <a:pPr marL="0" marR="0">
                        <a:spcBef>
                          <a:spcPts val="0"/>
                        </a:spcBef>
                        <a:spcAft>
                          <a:spcPts val="0"/>
                        </a:spcAft>
                      </a:pPr>
                      <a:r>
                        <a:rPr lang="en-US" sz="2000">
                          <a:effectLst/>
                        </a:rPr>
                        <a:t>2016</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60.0</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74</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Target Exceeded</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extLst>
                  <a:ext uri="{0D108BD9-81ED-4DB2-BD59-A6C34878D82A}">
                    <a16:rowId xmlns:a16="http://schemas.microsoft.com/office/drawing/2014/main" val="57868232"/>
                  </a:ext>
                </a:extLst>
              </a:tr>
              <a:tr h="389534">
                <a:tc>
                  <a:txBody>
                    <a:bodyPr/>
                    <a:lstStyle/>
                    <a:p>
                      <a:pPr marL="0" marR="0">
                        <a:spcBef>
                          <a:spcPts val="0"/>
                        </a:spcBef>
                        <a:spcAft>
                          <a:spcPts val="0"/>
                        </a:spcAft>
                      </a:pPr>
                      <a:r>
                        <a:rPr lang="en-US" sz="2000">
                          <a:effectLst/>
                        </a:rPr>
                        <a:t>2017</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60.0</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dirty="0">
                          <a:effectLst/>
                        </a:rPr>
                        <a:t>72</a:t>
                      </a:r>
                      <a:endParaRPr lang="en-US" sz="2000" dirty="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dirty="0">
                          <a:effectLst/>
                        </a:rPr>
                        <a:t>Target Exceeded </a:t>
                      </a:r>
                      <a:endParaRPr lang="en-US" sz="2000" dirty="0">
                        <a:effectLst/>
                        <a:latin typeface="Times New Roman" panose="02020603050405020304" pitchFamily="18" charset="0"/>
                        <a:ea typeface="Times New Roman" panose="02020603050405020304" pitchFamily="18" charset="0"/>
                      </a:endParaRPr>
                    </a:p>
                  </a:txBody>
                  <a:tcPr marL="72144" marR="72144" marT="12024" marB="12024" anchor="ctr"/>
                </a:tc>
                <a:extLst>
                  <a:ext uri="{0D108BD9-81ED-4DB2-BD59-A6C34878D82A}">
                    <a16:rowId xmlns:a16="http://schemas.microsoft.com/office/drawing/2014/main" val="3732722770"/>
                  </a:ext>
                </a:extLst>
              </a:tr>
              <a:tr h="389534">
                <a:tc>
                  <a:txBody>
                    <a:bodyPr/>
                    <a:lstStyle/>
                    <a:p>
                      <a:pPr marL="0" marR="0">
                        <a:spcBef>
                          <a:spcPts val="0"/>
                        </a:spcBef>
                        <a:spcAft>
                          <a:spcPts val="0"/>
                        </a:spcAft>
                      </a:pPr>
                      <a:r>
                        <a:rPr lang="en-US" sz="2000">
                          <a:effectLst/>
                        </a:rPr>
                        <a:t>2018</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dirty="0">
                          <a:effectLst/>
                        </a:rPr>
                        <a:t>65.0</a:t>
                      </a:r>
                      <a:endParaRPr lang="en-US" sz="2000" dirty="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54.5</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Target Not Met</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extLst>
                  <a:ext uri="{0D108BD9-81ED-4DB2-BD59-A6C34878D82A}">
                    <a16:rowId xmlns:a16="http://schemas.microsoft.com/office/drawing/2014/main" val="2724544038"/>
                  </a:ext>
                </a:extLst>
              </a:tr>
              <a:tr h="389534">
                <a:tc>
                  <a:txBody>
                    <a:bodyPr/>
                    <a:lstStyle/>
                    <a:p>
                      <a:pPr marL="0" marR="0">
                        <a:spcBef>
                          <a:spcPts val="0"/>
                        </a:spcBef>
                        <a:spcAft>
                          <a:spcPts val="0"/>
                        </a:spcAft>
                      </a:pPr>
                      <a:r>
                        <a:rPr lang="en-US" sz="2000" dirty="0">
                          <a:effectLst/>
                        </a:rPr>
                        <a:t>2019</a:t>
                      </a:r>
                      <a:endParaRPr lang="en-US" sz="2000" dirty="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65.0</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48.0</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Target Not Met</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extLst>
                  <a:ext uri="{0D108BD9-81ED-4DB2-BD59-A6C34878D82A}">
                    <a16:rowId xmlns:a16="http://schemas.microsoft.com/office/drawing/2014/main" val="1241313516"/>
                  </a:ext>
                </a:extLst>
              </a:tr>
              <a:tr h="389534">
                <a:tc>
                  <a:txBody>
                    <a:bodyPr/>
                    <a:lstStyle/>
                    <a:p>
                      <a:pPr marL="0" marR="0">
                        <a:spcBef>
                          <a:spcPts val="0"/>
                        </a:spcBef>
                        <a:spcAft>
                          <a:spcPts val="0"/>
                        </a:spcAft>
                      </a:pPr>
                      <a:r>
                        <a:rPr lang="en-US" sz="2000">
                          <a:effectLst/>
                        </a:rPr>
                        <a:t>2020</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dirty="0">
                          <a:effectLst/>
                        </a:rPr>
                        <a:t>70.0</a:t>
                      </a:r>
                      <a:endParaRPr lang="en-US" sz="2000" dirty="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60.0</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Target Not Met, but Improved</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extLst>
                  <a:ext uri="{0D108BD9-81ED-4DB2-BD59-A6C34878D82A}">
                    <a16:rowId xmlns:a16="http://schemas.microsoft.com/office/drawing/2014/main" val="3422366250"/>
                  </a:ext>
                </a:extLst>
              </a:tr>
              <a:tr h="389534">
                <a:tc>
                  <a:txBody>
                    <a:bodyPr/>
                    <a:lstStyle/>
                    <a:p>
                      <a:pPr marL="0" marR="0">
                        <a:spcBef>
                          <a:spcPts val="0"/>
                        </a:spcBef>
                        <a:spcAft>
                          <a:spcPts val="0"/>
                        </a:spcAft>
                      </a:pPr>
                      <a:r>
                        <a:rPr lang="en-US" sz="2000">
                          <a:effectLst/>
                        </a:rPr>
                        <a:t>2021</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70.0</a:t>
                      </a:r>
                      <a:endParaRPr lang="en-US" sz="2000" dirty="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59.3</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a:effectLst/>
                        </a:rPr>
                        <a:t>Target Not Met</a:t>
                      </a:r>
                      <a:endParaRPr lang="en-US" sz="2000">
                        <a:effectLst/>
                        <a:latin typeface="Times New Roman" panose="02020603050405020304" pitchFamily="18" charset="0"/>
                        <a:ea typeface="Times New Roman" panose="02020603050405020304" pitchFamily="18" charset="0"/>
                      </a:endParaRPr>
                    </a:p>
                  </a:txBody>
                  <a:tcPr marL="72144" marR="72144" marT="12024" marB="12024" anchor="ctr"/>
                </a:tc>
                <a:extLst>
                  <a:ext uri="{0D108BD9-81ED-4DB2-BD59-A6C34878D82A}">
                    <a16:rowId xmlns:a16="http://schemas.microsoft.com/office/drawing/2014/main" val="1122367571"/>
                  </a:ext>
                </a:extLst>
              </a:tr>
              <a:tr h="389534">
                <a:tc>
                  <a:txBody>
                    <a:bodyPr/>
                    <a:lstStyle/>
                    <a:p>
                      <a:r>
                        <a:rPr lang="en-US" sz="2000" b="1" dirty="0"/>
                        <a:t>2022</a:t>
                      </a:r>
                    </a:p>
                  </a:txBody>
                  <a:tcPr marL="72144" marR="72144" marT="12024" marB="12024" anchor="ctr"/>
                </a:tc>
                <a:tc>
                  <a:txBody>
                    <a:bodyPr/>
                    <a:lstStyle/>
                    <a:p>
                      <a:pPr marL="0" marR="0">
                        <a:spcBef>
                          <a:spcPts val="0"/>
                        </a:spcBef>
                        <a:spcAft>
                          <a:spcPts val="0"/>
                        </a:spcAft>
                      </a:pPr>
                      <a:r>
                        <a:rPr lang="en-US" sz="2000" b="0">
                          <a:effectLst/>
                        </a:rPr>
                        <a:t>60.0</a:t>
                      </a:r>
                      <a:endParaRPr lang="en-US" sz="2000" b="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b="0">
                          <a:effectLst/>
                        </a:rPr>
                        <a:t>48.0</a:t>
                      </a:r>
                      <a:endParaRPr lang="en-US" sz="2000" b="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b="0" dirty="0">
                          <a:effectLst/>
                        </a:rPr>
                        <a:t>Target Not Met</a:t>
                      </a:r>
                      <a:endParaRPr lang="en-US" sz="2000" b="0" dirty="0">
                        <a:effectLst/>
                        <a:latin typeface="Times New Roman" panose="02020603050405020304" pitchFamily="18" charset="0"/>
                        <a:ea typeface="Times New Roman" panose="02020603050405020304" pitchFamily="18" charset="0"/>
                      </a:endParaRPr>
                    </a:p>
                  </a:txBody>
                  <a:tcPr marL="72144" marR="72144" marT="12024" marB="12024" anchor="ctr"/>
                </a:tc>
                <a:extLst>
                  <a:ext uri="{0D108BD9-81ED-4DB2-BD59-A6C34878D82A}">
                    <a16:rowId xmlns:a16="http://schemas.microsoft.com/office/drawing/2014/main" val="184363565"/>
                  </a:ext>
                </a:extLst>
              </a:tr>
              <a:tr h="389534">
                <a:tc>
                  <a:txBody>
                    <a:bodyPr/>
                    <a:lstStyle/>
                    <a:p>
                      <a:pPr marL="0" marR="0">
                        <a:spcBef>
                          <a:spcPts val="0"/>
                        </a:spcBef>
                        <a:spcAft>
                          <a:spcPts val="0"/>
                        </a:spcAft>
                      </a:pPr>
                      <a:r>
                        <a:rPr lang="en-US" sz="2400" dirty="0">
                          <a:effectLst/>
                        </a:rPr>
                        <a:t>2023</a:t>
                      </a:r>
                      <a:endParaRPr lang="en-US" sz="2400" dirty="0">
                        <a:effectLst/>
                        <a:latin typeface="Times New Roman" panose="02020603050405020304" pitchFamily="18" charset="0"/>
                        <a:ea typeface="Times New Roman" panose="02020603050405020304" pitchFamily="18" charset="0"/>
                      </a:endParaRPr>
                    </a:p>
                  </a:txBody>
                  <a:tcPr marL="72144" marR="72144" marT="12024" marB="12024" anchor="ctr"/>
                </a:tc>
                <a:tc>
                  <a:txBody>
                    <a:bodyPr/>
                    <a:lstStyle/>
                    <a:p>
                      <a:pPr marL="0" marR="0">
                        <a:spcBef>
                          <a:spcPts val="0"/>
                        </a:spcBef>
                        <a:spcAft>
                          <a:spcPts val="0"/>
                        </a:spcAft>
                      </a:pPr>
                      <a:r>
                        <a:rPr lang="en-US" sz="2000" b="1">
                          <a:effectLst/>
                          <a:latin typeface="Arial" panose="020B0604020202020204" pitchFamily="34" charset="0"/>
                          <a:ea typeface="Times New Roman" panose="02020603050405020304" pitchFamily="18" charset="0"/>
                          <a:cs typeface="Arial" panose="020B0604020202020204" pitchFamily="34" charset="0"/>
                        </a:rPr>
                        <a:t>60.0</a:t>
                      </a:r>
                      <a:endParaRPr lang="en-US" sz="2000" b="1">
                        <a:effectLst/>
                        <a:latin typeface="Times New Roman" panose="02020603050405020304" pitchFamily="18" charset="0"/>
                        <a:ea typeface="Times New Roman" panose="02020603050405020304" pitchFamily="18" charset="0"/>
                      </a:endParaRPr>
                    </a:p>
                  </a:txBody>
                  <a:tcPr marL="76200" marR="76200" marT="12700" marB="12700" anchor="ctr"/>
                </a:tc>
                <a:tc>
                  <a:txBody>
                    <a:bodyPr/>
                    <a:lstStyle/>
                    <a:p>
                      <a:pPr marL="0" marR="0">
                        <a:spcBef>
                          <a:spcPts val="0"/>
                        </a:spcBef>
                        <a:spcAft>
                          <a:spcPts val="0"/>
                        </a:spcAft>
                      </a:pPr>
                      <a:r>
                        <a:rPr lang="en-US" sz="2000" b="1">
                          <a:effectLst/>
                          <a:latin typeface="Arial" panose="020B0604020202020204" pitchFamily="34" charset="0"/>
                          <a:ea typeface="Times New Roman" panose="02020603050405020304" pitchFamily="18" charset="0"/>
                          <a:cs typeface="Arial" panose="020B0604020202020204" pitchFamily="34" charset="0"/>
                        </a:rPr>
                        <a:t>70.6</a:t>
                      </a:r>
                      <a:endParaRPr lang="en-US" sz="2000" b="1">
                        <a:effectLst/>
                        <a:latin typeface="Times New Roman" panose="02020603050405020304" pitchFamily="18" charset="0"/>
                        <a:ea typeface="Times New Roman" panose="02020603050405020304" pitchFamily="18" charset="0"/>
                      </a:endParaRPr>
                    </a:p>
                  </a:txBody>
                  <a:tcPr marL="76200" marR="76200" marT="12700" marB="12700" anchor="ctr"/>
                </a:tc>
                <a:tc>
                  <a:txBody>
                    <a:bodyPr/>
                    <a:lstStyle/>
                    <a:p>
                      <a:pPr marL="0" marR="0">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Target Exceeded</a:t>
                      </a:r>
                      <a:endParaRPr lang="en-US" sz="2000" b="1" dirty="0">
                        <a:effectLst/>
                        <a:latin typeface="Times New Roman" panose="02020603050405020304" pitchFamily="18" charset="0"/>
                        <a:ea typeface="Times New Roman" panose="02020603050405020304" pitchFamily="18" charset="0"/>
                      </a:endParaRPr>
                    </a:p>
                  </a:txBody>
                  <a:tcPr marL="76200" marR="76200" marT="12700" marB="12700" anchor="ctr"/>
                </a:tc>
                <a:extLst>
                  <a:ext uri="{0D108BD9-81ED-4DB2-BD59-A6C34878D82A}">
                    <a16:rowId xmlns:a16="http://schemas.microsoft.com/office/drawing/2014/main" val="2768903002"/>
                  </a:ext>
                </a:extLst>
              </a:tr>
              <a:tr h="389534">
                <a:tc gridSpan="4">
                  <a:txBody>
                    <a:bodyPr/>
                    <a:lstStyle/>
                    <a:p>
                      <a:pPr marL="0" marR="0">
                        <a:spcBef>
                          <a:spcPts val="0"/>
                        </a:spcBef>
                        <a:spcAft>
                          <a:spcPts val="0"/>
                        </a:spcAft>
                      </a:pPr>
                      <a:r>
                        <a:rPr lang="en-US" sz="1000" dirty="0">
                          <a:effectLst/>
                        </a:rPr>
                        <a:t> </a:t>
                      </a:r>
                      <a:endParaRPr lang="en-US" sz="1100" dirty="0">
                        <a:effectLst/>
                        <a:latin typeface="Times New Roman" panose="02020603050405020304" pitchFamily="18" charset="0"/>
                        <a:ea typeface="Times New Roman" panose="02020603050405020304" pitchFamily="18" charset="0"/>
                      </a:endParaRPr>
                    </a:p>
                  </a:txBody>
                  <a:tcPr marL="72144" marR="72144" marT="12024" marB="12024"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0303115"/>
                  </a:ext>
                </a:extLst>
              </a:tr>
            </a:tbl>
          </a:graphicData>
        </a:graphic>
      </p:graphicFrame>
    </p:spTree>
    <p:extLst>
      <p:ext uri="{BB962C8B-B14F-4D97-AF65-F5344CB8AC3E}">
        <p14:creationId xmlns:p14="http://schemas.microsoft.com/office/powerpoint/2010/main" val="2621665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40" name="Group 513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128" name="Straight Connector 5127">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29" name="Straight Connector 5128">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41"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2"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3" name="Isosceles Triangle 5142">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4"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5"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6"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7" name="Isosceles Triangle 5146">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8" name="Isosceles Triangle 5147">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Title 3">
            <a:extLst>
              <a:ext uri="{FF2B5EF4-FFF2-40B4-BE49-F238E27FC236}">
                <a16:creationId xmlns:a16="http://schemas.microsoft.com/office/drawing/2014/main" id="{D21B3089-5EE3-6BA2-D321-21952A1FFD75}"/>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Celebrating You!</a:t>
            </a:r>
          </a:p>
        </p:txBody>
      </p:sp>
      <p:sp>
        <p:nvSpPr>
          <p:cNvPr id="5" name="Text Placeholder 4">
            <a:extLst>
              <a:ext uri="{FF2B5EF4-FFF2-40B4-BE49-F238E27FC236}">
                <a16:creationId xmlns:a16="http://schemas.microsoft.com/office/drawing/2014/main" id="{C983D2B4-C94F-8F77-2AF5-3543E3B7F397}"/>
              </a:ext>
            </a:extLst>
          </p:cNvPr>
          <p:cNvSpPr>
            <a:spLocks noGrp="1"/>
          </p:cNvSpPr>
          <p:nvPr>
            <p:ph type="body" idx="1"/>
          </p:nvPr>
        </p:nvSpPr>
        <p:spPr>
          <a:xfrm>
            <a:off x="4974336" y="4514446"/>
            <a:ext cx="4299666" cy="871042"/>
          </a:xfrm>
        </p:spPr>
        <p:txBody>
          <a:bodyPr vert="horz" lIns="91440" tIns="45720" rIns="91440" bIns="45720" rtlCol="0" anchor="t">
            <a:normAutofit/>
          </a:bodyPr>
          <a:lstStyle/>
          <a:p>
            <a:endParaRPr lang="en-US" sz="1800"/>
          </a:p>
        </p:txBody>
      </p:sp>
      <p:sp>
        <p:nvSpPr>
          <p:cNvPr id="5139" name="Isosceles Triangle 5138">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122" name="Picture 2" descr="Picture of people at a party throwing confetti in the air.">
            <a:extLst>
              <a:ext uri="{FF2B5EF4-FFF2-40B4-BE49-F238E27FC236}">
                <a16:creationId xmlns:a16="http://schemas.microsoft.com/office/drawing/2014/main" id="{AE789D75-16E5-7DFF-A109-94D239BDB1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604" y="2180037"/>
            <a:ext cx="3765692" cy="250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370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9178BE9-53D8-441A-8691-0ED3B464B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10541344-A46B-F9BA-6163-C97EE21F20AA}"/>
              </a:ext>
            </a:extLst>
          </p:cNvPr>
          <p:cNvGraphicFramePr>
            <a:graphicFrameLocks noGrp="1"/>
          </p:cNvGraphicFramePr>
          <p:nvPr>
            <p:extLst>
              <p:ext uri="{D42A27DB-BD31-4B8C-83A1-F6EECF244321}">
                <p14:modId xmlns:p14="http://schemas.microsoft.com/office/powerpoint/2010/main" val="4203327187"/>
              </p:ext>
            </p:extLst>
          </p:nvPr>
        </p:nvGraphicFramePr>
        <p:xfrm>
          <a:off x="643467" y="685516"/>
          <a:ext cx="10905066" cy="5486971"/>
        </p:xfrm>
        <a:graphic>
          <a:graphicData uri="http://schemas.openxmlformats.org/drawingml/2006/table">
            <a:tbl>
              <a:tblPr firstRow="1" firstCol="1" bandRow="1"/>
              <a:tblGrid>
                <a:gridCol w="7128304">
                  <a:extLst>
                    <a:ext uri="{9D8B030D-6E8A-4147-A177-3AD203B41FA5}">
                      <a16:colId xmlns:a16="http://schemas.microsoft.com/office/drawing/2014/main" val="1059531009"/>
                    </a:ext>
                  </a:extLst>
                </a:gridCol>
                <a:gridCol w="1888381">
                  <a:extLst>
                    <a:ext uri="{9D8B030D-6E8A-4147-A177-3AD203B41FA5}">
                      <a16:colId xmlns:a16="http://schemas.microsoft.com/office/drawing/2014/main" val="184068588"/>
                    </a:ext>
                  </a:extLst>
                </a:gridCol>
                <a:gridCol w="1888381">
                  <a:extLst>
                    <a:ext uri="{9D8B030D-6E8A-4147-A177-3AD203B41FA5}">
                      <a16:colId xmlns:a16="http://schemas.microsoft.com/office/drawing/2014/main" val="3169176209"/>
                    </a:ext>
                  </a:extLst>
                </a:gridCol>
              </a:tblGrid>
              <a:tr h="820851">
                <a:tc>
                  <a:txBody>
                    <a:bodyPr/>
                    <a:lstStyle/>
                    <a:p>
                      <a:pPr marL="0" marR="0" algn="ctr" fontAlgn="t">
                        <a:spcBef>
                          <a:spcPts val="0"/>
                        </a:spcBef>
                        <a:spcAft>
                          <a:spcPts val="0"/>
                        </a:spcAft>
                      </a:pPr>
                      <a:r>
                        <a:rPr lang="en-US" sz="3200" b="1" i="0" u="none" strike="noStrike">
                          <a:effectLst/>
                          <a:latin typeface="Arial" panose="020B0604020202020204" pitchFamily="34" charset="0"/>
                          <a:ea typeface="Times New Roman" panose="02020603050405020304" pitchFamily="18" charset="0"/>
                        </a:rPr>
                        <a:t>Initiative</a:t>
                      </a:r>
                      <a:endParaRPr lang="en-US" sz="5700" b="0" i="0" u="none" strike="noStrike">
                        <a:effectLst/>
                        <a:latin typeface="Arial" panose="020B0604020202020204" pitchFamily="34" charset="0"/>
                      </a:endParaRPr>
                    </a:p>
                  </a:txBody>
                  <a:tcPr marL="216617" marR="216617" marT="3008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t">
                        <a:spcBef>
                          <a:spcPts val="0"/>
                        </a:spcBef>
                        <a:spcAft>
                          <a:spcPts val="0"/>
                        </a:spcAft>
                      </a:pPr>
                      <a:r>
                        <a:rPr lang="en-US" sz="3200" b="1" i="0" u="none" strike="noStrike">
                          <a:effectLst/>
                          <a:latin typeface="Arial" panose="020B0604020202020204" pitchFamily="34" charset="0"/>
                          <a:ea typeface="Times New Roman" panose="02020603050405020304" pitchFamily="18" charset="0"/>
                        </a:rPr>
                        <a:t>Met Target</a:t>
                      </a:r>
                      <a:endParaRPr lang="en-US" sz="5700" b="0" i="0" u="none" strike="noStrike">
                        <a:effectLst/>
                        <a:latin typeface="Arial" panose="020B0604020202020204" pitchFamily="34" charset="0"/>
                      </a:endParaRPr>
                    </a:p>
                  </a:txBody>
                  <a:tcPr marL="288822" marR="288822" marT="144411" marB="144411">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90267880"/>
                  </a:ext>
                </a:extLst>
              </a:tr>
              <a:tr h="562115">
                <a:tc>
                  <a:txBody>
                    <a:bodyPr/>
                    <a:lstStyle/>
                    <a:p>
                      <a:pPr marL="0" marR="0" algn="l" fontAlgn="t">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 </a:t>
                      </a:r>
                      <a:endParaRPr lang="en-US" sz="5700" b="0" i="0" u="none" strike="noStrike">
                        <a:effectLst/>
                        <a:latin typeface="Arial" panose="020B0604020202020204" pitchFamily="34" charset="0"/>
                      </a:endParaRPr>
                    </a:p>
                  </a:txBody>
                  <a:tcPr marL="216617" marR="216617" marT="3008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3200" b="1" i="0" u="none" strike="noStrike">
                          <a:effectLst/>
                          <a:latin typeface="Arial" panose="020B0604020202020204" pitchFamily="34" charset="0"/>
                          <a:ea typeface="Times New Roman" panose="02020603050405020304" pitchFamily="18" charset="0"/>
                        </a:rPr>
                        <a:t>Yes</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3200" b="1" i="0" u="none" strike="noStrike">
                          <a:effectLst/>
                          <a:latin typeface="Arial" panose="020B0604020202020204" pitchFamily="34" charset="0"/>
                          <a:ea typeface="Times New Roman" panose="02020603050405020304" pitchFamily="18" charset="0"/>
                        </a:rPr>
                        <a:t>No</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133499"/>
                  </a:ext>
                </a:extLst>
              </a:tr>
              <a:tr h="595955">
                <a:tc>
                  <a:txBody>
                    <a:bodyPr/>
                    <a:lstStyle/>
                    <a:p>
                      <a:pPr marL="0" marR="0" algn="l" fontAlgn="t">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Implementation Year 3 (2 initiatives)</a:t>
                      </a:r>
                      <a:endParaRPr lang="en-US" sz="5700" b="0" i="0" u="none" strike="noStrike">
                        <a:effectLst/>
                        <a:latin typeface="Arial" panose="020B0604020202020204" pitchFamily="34" charset="0"/>
                      </a:endParaRPr>
                    </a:p>
                  </a:txBody>
                  <a:tcPr marL="216617" marR="216617" marT="3008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1</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1</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095901"/>
                  </a:ext>
                </a:extLst>
              </a:tr>
              <a:tr h="595955">
                <a:tc>
                  <a:txBody>
                    <a:bodyPr/>
                    <a:lstStyle/>
                    <a:p>
                      <a:pPr marL="0" marR="0" algn="l" fontAlgn="t">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Implementation Year 4 (1 initiative)</a:t>
                      </a:r>
                      <a:endParaRPr lang="en-US" sz="5700" b="0" i="0" u="none" strike="noStrike">
                        <a:effectLst/>
                        <a:latin typeface="Arial" panose="020B0604020202020204" pitchFamily="34" charset="0"/>
                      </a:endParaRPr>
                    </a:p>
                  </a:txBody>
                  <a:tcPr marL="216617" marR="216617" marT="3008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1</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0</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74459"/>
                  </a:ext>
                </a:extLst>
              </a:tr>
              <a:tr h="562115">
                <a:tc>
                  <a:txBody>
                    <a:bodyPr/>
                    <a:lstStyle/>
                    <a:p>
                      <a:pPr marL="0" marR="0" algn="l" fontAlgn="t">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Implementation Year 5 (3 initiatives)</a:t>
                      </a:r>
                      <a:endParaRPr lang="en-US" sz="5700" b="0" i="0" u="none" strike="noStrike">
                        <a:effectLst/>
                        <a:latin typeface="Arial" panose="020B0604020202020204" pitchFamily="34" charset="0"/>
                      </a:endParaRPr>
                    </a:p>
                  </a:txBody>
                  <a:tcPr marL="216617" marR="216617" marT="3008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2</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1</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089411"/>
                  </a:ext>
                </a:extLst>
              </a:tr>
              <a:tr h="595955">
                <a:tc>
                  <a:txBody>
                    <a:bodyPr/>
                    <a:lstStyle/>
                    <a:p>
                      <a:pPr marL="0" marR="0" algn="l" fontAlgn="t">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Implementation Year 6 (6 initiatives)</a:t>
                      </a:r>
                      <a:endParaRPr lang="en-US" sz="5700" b="0" i="0" u="none" strike="noStrike">
                        <a:effectLst/>
                        <a:latin typeface="Arial" panose="020B0604020202020204" pitchFamily="34" charset="0"/>
                      </a:endParaRPr>
                    </a:p>
                  </a:txBody>
                  <a:tcPr marL="216617" marR="216617" marT="3008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6</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0</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781132"/>
                  </a:ext>
                </a:extLst>
              </a:tr>
              <a:tr h="595955">
                <a:tc>
                  <a:txBody>
                    <a:bodyPr/>
                    <a:lstStyle/>
                    <a:p>
                      <a:pPr marL="0" marR="0" algn="l" fontAlgn="t">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Implementation Year 7 (5 initiatives)</a:t>
                      </a:r>
                      <a:endParaRPr lang="en-US" sz="5700" b="0" i="0" u="none" strike="noStrike">
                        <a:effectLst/>
                        <a:latin typeface="Arial" panose="020B0604020202020204" pitchFamily="34" charset="0"/>
                      </a:endParaRPr>
                    </a:p>
                  </a:txBody>
                  <a:tcPr marL="216617" marR="216617" marT="3008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2</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3200" b="0" i="0" u="none" strike="noStrike">
                          <a:effectLst/>
                          <a:latin typeface="Arial" panose="020B0604020202020204" pitchFamily="34" charset="0"/>
                          <a:ea typeface="Times New Roman" panose="02020603050405020304" pitchFamily="18" charset="0"/>
                        </a:rPr>
                        <a:t>3</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066782"/>
                  </a:ext>
                </a:extLst>
              </a:tr>
              <a:tr h="595955">
                <a:tc>
                  <a:txBody>
                    <a:bodyPr/>
                    <a:lstStyle/>
                    <a:p>
                      <a:pPr marL="0" marR="0" algn="l" fontAlgn="t">
                        <a:spcBef>
                          <a:spcPts val="0"/>
                        </a:spcBef>
                        <a:spcAft>
                          <a:spcPts val="0"/>
                        </a:spcAft>
                      </a:pPr>
                      <a:r>
                        <a:rPr lang="en-US" sz="3200" b="1" i="0" u="none" strike="noStrike">
                          <a:effectLst/>
                          <a:latin typeface="Arial" panose="020B0604020202020204" pitchFamily="34" charset="0"/>
                          <a:ea typeface="Times New Roman" panose="02020603050405020304" pitchFamily="18" charset="0"/>
                        </a:rPr>
                        <a:t>Total (17 initiatives)</a:t>
                      </a:r>
                      <a:endParaRPr lang="en-US" sz="5700" b="0" i="0" u="none" strike="noStrike">
                        <a:effectLst/>
                        <a:latin typeface="Arial" panose="020B0604020202020204" pitchFamily="34" charset="0"/>
                      </a:endParaRPr>
                    </a:p>
                  </a:txBody>
                  <a:tcPr marL="216617" marR="216617" marT="3008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3200" b="1" i="0" u="none" strike="noStrike">
                          <a:effectLst/>
                          <a:latin typeface="Arial" panose="020B0604020202020204" pitchFamily="34" charset="0"/>
                          <a:ea typeface="Times New Roman" panose="02020603050405020304" pitchFamily="18" charset="0"/>
                        </a:rPr>
                        <a:t>12</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3200" b="1" i="0" u="none" strike="noStrike">
                          <a:effectLst/>
                          <a:latin typeface="Arial" panose="020B0604020202020204" pitchFamily="34" charset="0"/>
                          <a:ea typeface="Times New Roman" panose="02020603050405020304" pitchFamily="18" charset="0"/>
                        </a:rPr>
                        <a:t>5</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159850"/>
                  </a:ext>
                </a:extLst>
              </a:tr>
              <a:tr h="562115">
                <a:tc>
                  <a:txBody>
                    <a:bodyPr/>
                    <a:lstStyle/>
                    <a:p>
                      <a:pPr marL="0" marR="0" algn="l" fontAlgn="t">
                        <a:spcBef>
                          <a:spcPts val="0"/>
                        </a:spcBef>
                        <a:spcAft>
                          <a:spcPts val="0"/>
                        </a:spcAft>
                      </a:pPr>
                      <a:r>
                        <a:rPr lang="en-US" sz="3200" b="1" i="0" u="none" strike="noStrike">
                          <a:effectLst/>
                          <a:latin typeface="Arial" panose="020B0604020202020204" pitchFamily="34" charset="0"/>
                          <a:ea typeface="Times New Roman" panose="02020603050405020304" pitchFamily="18" charset="0"/>
                        </a:rPr>
                        <a:t>%</a:t>
                      </a:r>
                      <a:endParaRPr lang="en-US" sz="5700" b="0" i="0" u="none" strike="noStrike">
                        <a:effectLst/>
                        <a:latin typeface="Arial" panose="020B0604020202020204" pitchFamily="34" charset="0"/>
                      </a:endParaRPr>
                    </a:p>
                  </a:txBody>
                  <a:tcPr marL="216617" marR="216617" marT="3008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3200" b="1" i="0" u="none" strike="noStrike">
                          <a:effectLst/>
                          <a:latin typeface="Arial" panose="020B0604020202020204" pitchFamily="34" charset="0"/>
                          <a:ea typeface="Times New Roman" panose="02020603050405020304" pitchFamily="18" charset="0"/>
                        </a:rPr>
                        <a:t>70.6%</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3200" b="1" i="0" u="none" strike="noStrike">
                          <a:effectLst/>
                          <a:latin typeface="Arial" panose="020B0604020202020204" pitchFamily="34" charset="0"/>
                          <a:ea typeface="Times New Roman" panose="02020603050405020304" pitchFamily="18" charset="0"/>
                        </a:rPr>
                        <a:t>29.4%</a:t>
                      </a:r>
                      <a:endParaRPr lang="en-US" sz="5700" b="0" i="0" u="none" strike="noStrike">
                        <a:effectLst/>
                        <a:latin typeface="Arial" panose="020B0604020202020204" pitchFamily="34" charset="0"/>
                      </a:endParaRPr>
                    </a:p>
                  </a:txBody>
                  <a:tcPr marL="216617" marR="216617" marT="3008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34608"/>
                  </a:ext>
                </a:extLst>
              </a:tr>
            </a:tbl>
          </a:graphicData>
        </a:graphic>
      </p:graphicFrame>
    </p:spTree>
    <p:extLst>
      <p:ext uri="{BB962C8B-B14F-4D97-AF65-F5344CB8AC3E}">
        <p14:creationId xmlns:p14="http://schemas.microsoft.com/office/powerpoint/2010/main" val="2157562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US" sz="3700"/>
              <a:t>Considerations</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7"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9F539B6-BAE7-4F85-A14A-1DC276A95884}"/>
              </a:ext>
            </a:extLst>
          </p:cNvPr>
          <p:cNvGraphicFramePr>
            <a:graphicFrameLocks noGrp="1"/>
          </p:cNvGraphicFramePr>
          <p:nvPr>
            <p:ph idx="1"/>
            <p:extLst>
              <p:ext uri="{D42A27DB-BD31-4B8C-83A1-F6EECF244321}">
                <p14:modId xmlns:p14="http://schemas.microsoft.com/office/powerpoint/2010/main" val="2207654558"/>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769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09BE4A6-30AB-4B6F-A198-840BF521C5C0}"/>
              </a:ext>
            </a:extLst>
          </p:cNvPr>
          <p:cNvSpPr>
            <a:spLocks noGrp="1"/>
          </p:cNvSpPr>
          <p:nvPr>
            <p:ph idx="1"/>
          </p:nvPr>
        </p:nvSpPr>
        <p:spPr>
          <a:xfrm>
            <a:off x="124839" y="1253067"/>
            <a:ext cx="7179733" cy="4351866"/>
          </a:xfrm>
        </p:spPr>
        <p:txBody>
          <a:bodyPr anchor="ctr">
            <a:noAutofit/>
          </a:bodyPr>
          <a:lstStyle/>
          <a:p>
            <a:pPr marL="0" indent="0">
              <a:buNone/>
            </a:pPr>
            <a:r>
              <a:rPr lang="en-US" u="sng" dirty="0"/>
              <a:t>For Program Measure 2</a:t>
            </a:r>
            <a:r>
              <a:rPr lang="en-US" dirty="0"/>
              <a:t>, </a:t>
            </a:r>
            <a:r>
              <a:rPr lang="en-US" b="1" dirty="0"/>
              <a:t>fidelity measures an intervention, practice, or program experienced by the child/student</a:t>
            </a:r>
            <a:r>
              <a:rPr lang="en-US" dirty="0"/>
              <a:t>.</a:t>
            </a:r>
          </a:p>
          <a:p>
            <a:pPr lvl="1"/>
            <a:r>
              <a:rPr lang="en-US" sz="1800" dirty="0"/>
              <a:t>For instance, a SPDG is using a multi-tiered system of support (MTSS) that is focused on reading. LETRS is the intervention being used to teach reading. The SPDG should use a fidelity measure that captures personnel use of LETRS</a:t>
            </a:r>
          </a:p>
          <a:p>
            <a:pPr lvl="2"/>
            <a:r>
              <a:rPr lang="en-US" sz="1800" dirty="0"/>
              <a:t>A measure of MTSS implementation fidelity (</a:t>
            </a:r>
            <a:r>
              <a:rPr lang="en-US" sz="1800" i="1" dirty="0"/>
              <a:t>i.e., district and school level process support</a:t>
            </a:r>
            <a:r>
              <a:rPr lang="en-US" sz="1800" dirty="0"/>
              <a:t>) is still critical for the project and should be reported as a project measure.</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20F4164F-8847-458F-B8C5-A242D6F38059}"/>
              </a:ext>
            </a:extLst>
          </p:cNvPr>
          <p:cNvSpPr>
            <a:spLocks noGrp="1"/>
          </p:cNvSpPr>
          <p:nvPr>
            <p:ph type="title"/>
          </p:nvPr>
        </p:nvSpPr>
        <p:spPr>
          <a:xfrm>
            <a:off x="7829658" y="1253067"/>
            <a:ext cx="3371742" cy="4351866"/>
          </a:xfrm>
        </p:spPr>
        <p:txBody>
          <a:bodyPr anchor="ctr">
            <a:normAutofit/>
          </a:bodyPr>
          <a:lstStyle/>
          <a:p>
            <a:r>
              <a:rPr lang="en-US" dirty="0">
                <a:solidFill>
                  <a:schemeClr val="bg1"/>
                </a:solidFill>
              </a:rPr>
              <a:t>FY 20, 21, 22, &amp; 23 Grantees: Intervention Fidelity</a:t>
            </a:r>
          </a:p>
        </p:txBody>
      </p:sp>
    </p:spTree>
    <p:extLst>
      <p:ext uri="{BB962C8B-B14F-4D97-AF65-F5344CB8AC3E}">
        <p14:creationId xmlns:p14="http://schemas.microsoft.com/office/powerpoint/2010/main" val="2819743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18C47F-656F-28DC-D12C-D254A602481B}"/>
              </a:ext>
            </a:extLst>
          </p:cNvPr>
          <p:cNvSpPr>
            <a:spLocks noGrp="1"/>
          </p:cNvSpPr>
          <p:nvPr>
            <p:ph type="title"/>
          </p:nvPr>
        </p:nvSpPr>
        <p:spPr>
          <a:xfrm>
            <a:off x="1043950" y="1179151"/>
            <a:ext cx="3300646" cy="4463889"/>
          </a:xfrm>
        </p:spPr>
        <p:txBody>
          <a:bodyPr anchor="ctr">
            <a:normAutofit/>
          </a:bodyPr>
          <a:lstStyle/>
          <a:p>
            <a:r>
              <a:rPr lang="en-US" dirty="0"/>
              <a:t>Fidelity Requirements &amp; Strategies</a:t>
            </a:r>
          </a:p>
        </p:txBody>
      </p:sp>
      <p:sp>
        <p:nvSpPr>
          <p:cNvPr id="33" name="Isosceles Triangle 3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35" name="Straight Connector 3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77BA93-7AAD-B3EC-83FB-FC60FEA21003}"/>
              </a:ext>
            </a:extLst>
          </p:cNvPr>
          <p:cNvSpPr>
            <a:spLocks noGrp="1"/>
          </p:cNvSpPr>
          <p:nvPr>
            <p:ph idx="1"/>
          </p:nvPr>
        </p:nvSpPr>
        <p:spPr>
          <a:xfrm>
            <a:off x="4978918" y="1109145"/>
            <a:ext cx="6341016" cy="4603900"/>
          </a:xfrm>
        </p:spPr>
        <p:txBody>
          <a:bodyPr anchor="ctr">
            <a:normAutofit/>
          </a:bodyPr>
          <a:lstStyle/>
          <a:p>
            <a:r>
              <a:rPr lang="en-US"/>
              <a:t>Program/GPRA measure has changed to “intervention fidelity.” The means the intervention that is expected to improve outcomes for children with disabilities.</a:t>
            </a:r>
          </a:p>
          <a:p>
            <a:endParaRPr lang="en-US"/>
          </a:p>
          <a:p>
            <a:r>
              <a:rPr lang="en-US"/>
              <a:t>Strategies for data collection:</a:t>
            </a:r>
          </a:p>
          <a:p>
            <a:pPr lvl="1"/>
            <a:r>
              <a:rPr lang="en-US"/>
              <a:t>Sampling</a:t>
            </a:r>
          </a:p>
          <a:p>
            <a:pPr lvl="1"/>
            <a:r>
              <a:rPr lang="en-US"/>
              <a:t>Determining common essential features across different interventions</a:t>
            </a:r>
          </a:p>
          <a:p>
            <a:pPr lvl="1"/>
            <a:r>
              <a:rPr lang="en-US"/>
              <a:t>Determining benchmarks across different types of measures and reporting the percentage of sites that met their benchmarks?</a:t>
            </a:r>
          </a:p>
          <a:p>
            <a:pPr lvl="1"/>
            <a:endParaRPr lang="en-US"/>
          </a:p>
          <a:p>
            <a:r>
              <a:rPr lang="en-US"/>
              <a:t>What other strategies can you think of?</a:t>
            </a:r>
          </a:p>
          <a:p>
            <a:pPr lvl="1"/>
            <a:endParaRPr lang="en-US"/>
          </a:p>
          <a:p>
            <a:endParaRPr lang="en-US"/>
          </a:p>
        </p:txBody>
      </p:sp>
      <p:sp>
        <p:nvSpPr>
          <p:cNvPr id="37" name="Isosceles Triangle 3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32056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2294-461A-4814-8F5B-308DBB21B422}"/>
              </a:ext>
            </a:extLst>
          </p:cNvPr>
          <p:cNvSpPr>
            <a:spLocks noGrp="1"/>
          </p:cNvSpPr>
          <p:nvPr>
            <p:ph type="title"/>
          </p:nvPr>
        </p:nvSpPr>
        <p:spPr/>
        <p:txBody>
          <a:bodyPr/>
          <a:lstStyle/>
          <a:p>
            <a:r>
              <a:rPr lang="en-US" dirty="0"/>
              <a:t>Another Program Measure 2 Example</a:t>
            </a:r>
          </a:p>
        </p:txBody>
      </p:sp>
      <p:sp>
        <p:nvSpPr>
          <p:cNvPr id="3" name="Content Placeholder 2">
            <a:extLst>
              <a:ext uri="{FF2B5EF4-FFF2-40B4-BE49-F238E27FC236}">
                <a16:creationId xmlns:a16="http://schemas.microsoft.com/office/drawing/2014/main" id="{5C02CC89-714C-4DB0-90E4-600B2E41B966}"/>
              </a:ext>
            </a:extLst>
          </p:cNvPr>
          <p:cNvSpPr>
            <a:spLocks noGrp="1"/>
          </p:cNvSpPr>
          <p:nvPr>
            <p:ph idx="1"/>
          </p:nvPr>
        </p:nvSpPr>
        <p:spPr/>
        <p:txBody>
          <a:bodyPr/>
          <a:lstStyle/>
          <a:p>
            <a:pPr lvl="1"/>
            <a:r>
              <a:rPr lang="en-US" sz="1800" dirty="0"/>
              <a:t>A SPDG is implementing PBIS with a focus on intensive intervention. The grant could assess fidelity to plans derived from the functional behavior assessment (FBA).</a:t>
            </a:r>
          </a:p>
          <a:p>
            <a:pPr lvl="2"/>
            <a:r>
              <a:rPr lang="en-US" sz="1800" dirty="0"/>
              <a:t>They also need to think about the processes that are supporting this adult behavior (implementing the plan that resulted from the FBA). Is it a student study team that creates the FBA and implementation plan? The team processes may be the </a:t>
            </a:r>
            <a:r>
              <a:rPr lang="en-US" sz="1800" b="1" dirty="0"/>
              <a:t>implementation fidelity measure </a:t>
            </a:r>
            <a:r>
              <a:rPr lang="en-US" sz="1800" dirty="0"/>
              <a:t>reported as a </a:t>
            </a:r>
            <a:r>
              <a:rPr lang="en-US" sz="1800" b="1" dirty="0"/>
              <a:t>Project Measure</a:t>
            </a:r>
            <a:r>
              <a:rPr lang="en-US" sz="1800" dirty="0"/>
              <a:t>.</a:t>
            </a:r>
          </a:p>
          <a:p>
            <a:pPr lvl="2"/>
            <a:r>
              <a:rPr lang="en-US" sz="1800" dirty="0"/>
              <a:t>Systems vs. Interventions</a:t>
            </a:r>
          </a:p>
          <a:p>
            <a:pPr lvl="2"/>
            <a:r>
              <a:rPr lang="en-US" sz="1800" dirty="0"/>
              <a:t>Do you have another way of thinking about it?</a:t>
            </a:r>
          </a:p>
          <a:p>
            <a:endParaRPr lang="en-US" dirty="0"/>
          </a:p>
        </p:txBody>
      </p:sp>
    </p:spTree>
    <p:extLst>
      <p:ext uri="{BB962C8B-B14F-4D97-AF65-F5344CB8AC3E}">
        <p14:creationId xmlns:p14="http://schemas.microsoft.com/office/powerpoint/2010/main" val="4121619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734" y="609600"/>
            <a:ext cx="3737268" cy="1320800"/>
          </a:xfrm>
        </p:spPr>
        <p:txBody>
          <a:bodyPr>
            <a:normAutofit/>
          </a:bodyPr>
          <a:lstStyle/>
          <a:p>
            <a:r>
              <a:rPr lang="en-US"/>
              <a:t>Setting Targets</a:t>
            </a:r>
            <a:endParaRPr lang="en-US" dirty="0"/>
          </a:p>
        </p:txBody>
      </p:sp>
      <p:sp>
        <p:nvSpPr>
          <p:cNvPr id="3" name="Content Placeholder 2"/>
          <p:cNvSpPr>
            <a:spLocks noGrp="1"/>
          </p:cNvSpPr>
          <p:nvPr>
            <p:ph idx="1"/>
          </p:nvPr>
        </p:nvSpPr>
        <p:spPr>
          <a:xfrm>
            <a:off x="5209563" y="2160589"/>
            <a:ext cx="4064439" cy="3880773"/>
          </a:xfrm>
        </p:spPr>
        <p:txBody>
          <a:bodyPr>
            <a:normAutofit/>
          </a:bodyPr>
          <a:lstStyle/>
          <a:p>
            <a:r>
              <a:rPr lang="en-US"/>
              <a:t>Challenging but achievable</a:t>
            </a:r>
          </a:p>
          <a:p>
            <a:r>
              <a:rPr lang="en-US"/>
              <a:t>Analyzing your history and the outcomes other initiatives are experiencing.</a:t>
            </a:r>
          </a:p>
          <a:p>
            <a:r>
              <a:rPr lang="en-US"/>
              <a:t>Set the target for your out-years</a:t>
            </a:r>
          </a:p>
          <a:p>
            <a:pPr lvl="1"/>
            <a:r>
              <a:rPr lang="en-US"/>
              <a:t>Work with your Project Officer</a:t>
            </a:r>
          </a:p>
          <a:p>
            <a:pPr lvl="1"/>
            <a:r>
              <a:rPr lang="en-US"/>
              <a:t>Targets can be changed</a:t>
            </a:r>
          </a:p>
          <a:p>
            <a:pPr marL="68580" indent="0">
              <a:buNone/>
            </a:pPr>
            <a:endParaRPr lang="en-US"/>
          </a:p>
          <a:p>
            <a:pPr marL="68580" indent="0">
              <a:buNone/>
            </a:pPr>
            <a:endParaRPr lang="en-US" dirty="0"/>
          </a:p>
        </p:txBody>
      </p:sp>
      <p:pic>
        <p:nvPicPr>
          <p:cNvPr id="4" name="Picture 3" descr="A cartoon figure with eyebrows, but now face pointing to a target."/>
          <p:cNvPicPr>
            <a:picLocks noChangeAspect="1"/>
          </p:cNvPicPr>
          <p:nvPr/>
        </p:nvPicPr>
        <p:blipFill rotWithShape="1">
          <a:blip r:embed="rId2">
            <a:extLst>
              <a:ext uri="{28A0092B-C50C-407E-A947-70E740481C1C}">
                <a14:useLocalDpi xmlns:a14="http://schemas.microsoft.com/office/drawing/2010/main" val="0"/>
              </a:ext>
            </a:extLst>
          </a:blip>
          <a:srcRect l="9289" r="-2" b="-2"/>
          <a:stretch/>
        </p:blipFill>
        <p:spPr>
          <a:xfrm>
            <a:off x="20" y="-19050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2138062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16484F-46C4-4057-A455-21C40CDF0EDD}"/>
              </a:ext>
            </a:extLst>
          </p:cNvPr>
          <p:cNvSpPr>
            <a:spLocks noGrp="1"/>
          </p:cNvSpPr>
          <p:nvPr>
            <p:ph type="title"/>
          </p:nvPr>
        </p:nvSpPr>
        <p:spPr>
          <a:xfrm>
            <a:off x="1286933" y="609600"/>
            <a:ext cx="10197494" cy="1099457"/>
          </a:xfrm>
        </p:spPr>
        <p:txBody>
          <a:bodyPr>
            <a:normAutofit/>
          </a:bodyPr>
          <a:lstStyle/>
          <a:p>
            <a:r>
              <a:rPr lang="en-US" dirty="0"/>
              <a:t>Reliability Check</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3704914F-4621-4735-8F96-0AAA6C813FB6}"/>
              </a:ext>
            </a:extLst>
          </p:cNvPr>
          <p:cNvGraphicFramePr>
            <a:graphicFrameLocks noGrp="1"/>
          </p:cNvGraphicFramePr>
          <p:nvPr>
            <p:ph idx="1"/>
            <p:extLst>
              <p:ext uri="{D42A27DB-BD31-4B8C-83A1-F6EECF244321}">
                <p14:modId xmlns:p14="http://schemas.microsoft.com/office/powerpoint/2010/main" val="104848906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5117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6E27-1FF5-FE5C-AC8A-CB93E3B4B9D9}"/>
              </a:ext>
            </a:extLst>
          </p:cNvPr>
          <p:cNvSpPr>
            <a:spLocks noGrp="1"/>
          </p:cNvSpPr>
          <p:nvPr>
            <p:ph type="title"/>
          </p:nvPr>
        </p:nvSpPr>
        <p:spPr/>
        <p:txBody>
          <a:bodyPr/>
          <a:lstStyle/>
          <a:p>
            <a:r>
              <a:rPr lang="en-US" dirty="0"/>
              <a:t>Conversation Café on Fidelity</a:t>
            </a:r>
          </a:p>
        </p:txBody>
      </p:sp>
      <p:sp>
        <p:nvSpPr>
          <p:cNvPr id="3" name="Content Placeholder 2">
            <a:extLst>
              <a:ext uri="{FF2B5EF4-FFF2-40B4-BE49-F238E27FC236}">
                <a16:creationId xmlns:a16="http://schemas.microsoft.com/office/drawing/2014/main" id="{794E3D82-4C6A-4422-EDAB-A61EC1ED561B}"/>
              </a:ext>
            </a:extLst>
          </p:cNvPr>
          <p:cNvSpPr>
            <a:spLocks noGrp="1"/>
          </p:cNvSpPr>
          <p:nvPr>
            <p:ph idx="1"/>
          </p:nvPr>
        </p:nvSpPr>
        <p:spPr>
          <a:xfrm>
            <a:off x="677334" y="1590675"/>
            <a:ext cx="8596668" cy="5086350"/>
          </a:xfrm>
        </p:spPr>
        <p:txBody>
          <a:bodyPr>
            <a:normAutofit lnSpcReduction="10000"/>
          </a:bodyPr>
          <a:lstStyle/>
          <a:p>
            <a:pPr marL="342900" marR="0" lvl="0" indent="-342900">
              <a:spcBef>
                <a:spcPts val="600"/>
              </a:spcBef>
              <a:spcAft>
                <a:spcPts val="0"/>
              </a:spcAft>
              <a:buFont typeface="Symbol" panose="05050102010706020507" pitchFamily="18" charset="2"/>
              <a:buChar char=""/>
            </a:pPr>
            <a:r>
              <a:rPr lang="en-US" sz="1800" b="1" dirty="0">
                <a:effectLst/>
                <a:latin typeface="Calibri" panose="020F0502020204030204" pitchFamily="34" charset="0"/>
                <a:ea typeface="Times New Roman" panose="02020603050405020304" pitchFamily="18" charset="0"/>
              </a:rPr>
              <a:t>Goal Attainment Scaling </a:t>
            </a:r>
            <a:r>
              <a:rPr lang="en-US" sz="1800" dirty="0">
                <a:effectLst/>
                <a:latin typeface="Calibri" panose="020F0502020204030204" pitchFamily="34" charset="0"/>
                <a:ea typeface="Times New Roman" panose="02020603050405020304" pitchFamily="18" charset="0"/>
              </a:rPr>
              <a:t>– How to do it and how to use the data collected (I have some names to recommend of people who know it well and who can share examples from their grant work)</a:t>
            </a:r>
            <a:endParaRPr lang="en-US" sz="1800" dirty="0">
              <a:effectLst/>
              <a:latin typeface="Calibri" panose="020F0502020204030204" pitchFamily="34" charset="0"/>
              <a:ea typeface="Calibri" panose="020F0502020204030204" pitchFamily="34" charset="0"/>
            </a:endParaRPr>
          </a:p>
          <a:p>
            <a:pPr marL="342900" marR="0" lvl="0" indent="-342900">
              <a:spcBef>
                <a:spcPts val="6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Use of </a:t>
            </a:r>
            <a:r>
              <a:rPr lang="en-US" sz="1800" b="1" dirty="0">
                <a:effectLst/>
                <a:latin typeface="Calibri" panose="020F0502020204030204" pitchFamily="34" charset="0"/>
                <a:ea typeface="Times New Roman" panose="02020603050405020304" pitchFamily="18" charset="0"/>
              </a:rPr>
              <a:t>procedural checklists </a:t>
            </a:r>
            <a:r>
              <a:rPr lang="en-US" sz="1800" dirty="0">
                <a:effectLst/>
                <a:latin typeface="Calibri" panose="020F0502020204030204" pitchFamily="34" charset="0"/>
                <a:ea typeface="Times New Roman" panose="02020603050405020304" pitchFamily="18" charset="0"/>
              </a:rPr>
              <a:t>for self-assessment and monitoring of fidelity by observer(s)</a:t>
            </a:r>
            <a:endParaRPr lang="en-US" sz="1800" dirty="0">
              <a:effectLst/>
              <a:latin typeface="Calibri" panose="020F0502020204030204" pitchFamily="34" charset="0"/>
              <a:ea typeface="Calibri" panose="020F0502020204030204" pitchFamily="34" charset="0"/>
            </a:endParaRPr>
          </a:p>
          <a:p>
            <a:pPr marL="342900" marR="0" lvl="0" indent="-342900">
              <a:spcBef>
                <a:spcPts val="6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Go-MTSS – a </a:t>
            </a:r>
            <a:r>
              <a:rPr lang="en-US" sz="1800" b="1" dirty="0">
                <a:effectLst/>
                <a:latin typeface="Calibri" panose="020F0502020204030204" pitchFamily="34" charset="0"/>
                <a:ea typeface="Times New Roman" panose="02020603050405020304" pitchFamily="18" charset="0"/>
              </a:rPr>
              <a:t>statewide data system </a:t>
            </a:r>
            <a:r>
              <a:rPr lang="en-US" sz="1800" dirty="0">
                <a:effectLst/>
                <a:latin typeface="Calibri" panose="020F0502020204030204" pitchFamily="34" charset="0"/>
                <a:ea typeface="Times New Roman" panose="02020603050405020304" pitchFamily="18" charset="0"/>
              </a:rPr>
              <a:t>developed in GA (Laura Brown) That might not be exactly the name but Laura will know. She talked about building the system, using the data, and expanding it to include fidelity data. </a:t>
            </a:r>
            <a:endParaRPr lang="en-US" sz="1800" dirty="0">
              <a:effectLst/>
              <a:latin typeface="Calibri" panose="020F0502020204030204" pitchFamily="34" charset="0"/>
              <a:ea typeface="Calibri" panose="020F0502020204030204" pitchFamily="34" charset="0"/>
            </a:endParaRPr>
          </a:p>
          <a:p>
            <a:pPr marL="342900" marR="0" lvl="0" indent="-342900">
              <a:spcBef>
                <a:spcPts val="600"/>
              </a:spcBef>
              <a:spcAft>
                <a:spcPts val="0"/>
              </a:spcAft>
              <a:buFont typeface="Symbol" panose="05050102010706020507" pitchFamily="18" charset="2"/>
              <a:buChar char=""/>
            </a:pPr>
            <a:r>
              <a:rPr lang="en-US" sz="1800" b="1" dirty="0">
                <a:effectLst/>
                <a:latin typeface="Calibri" panose="020F0502020204030204" pitchFamily="34" charset="0"/>
                <a:ea typeface="Times New Roman" panose="02020603050405020304" pitchFamily="18" charset="0"/>
              </a:rPr>
              <a:t>Identifying the essentials </a:t>
            </a:r>
            <a:r>
              <a:rPr lang="en-US" sz="1800" dirty="0">
                <a:effectLst/>
                <a:latin typeface="Calibri" panose="020F0502020204030204" pitchFamily="34" charset="0"/>
                <a:ea typeface="Times New Roman" panose="02020603050405020304" pitchFamily="18" charset="0"/>
              </a:rPr>
              <a:t>(and not everything) as you monitor fidelity. More pd or data may be added if you need to figure out what is not working</a:t>
            </a:r>
            <a:endParaRPr lang="en-US" sz="1800" dirty="0">
              <a:effectLst/>
              <a:latin typeface="Calibri" panose="020F0502020204030204" pitchFamily="34" charset="0"/>
              <a:ea typeface="Calibri" panose="020F0502020204030204" pitchFamily="34" charset="0"/>
            </a:endParaRPr>
          </a:p>
          <a:p>
            <a:pPr marL="342900" marR="0" lvl="0" indent="-342900">
              <a:spcBef>
                <a:spcPts val="600"/>
              </a:spcBef>
              <a:spcAft>
                <a:spcPts val="0"/>
              </a:spcAft>
              <a:buFont typeface="Symbol" panose="05050102010706020507" pitchFamily="18" charset="2"/>
              <a:buChar char=""/>
            </a:pPr>
            <a:r>
              <a:rPr lang="en-US" sz="1800" b="1" dirty="0">
                <a:effectLst/>
                <a:latin typeface="Calibri" panose="020F0502020204030204" pitchFamily="34" charset="0"/>
                <a:ea typeface="Times New Roman" panose="02020603050405020304" pitchFamily="18" charset="0"/>
              </a:rPr>
              <a:t>What to target </a:t>
            </a:r>
            <a:r>
              <a:rPr lang="en-US" sz="1800" dirty="0">
                <a:effectLst/>
                <a:latin typeface="Calibri" panose="020F0502020204030204" pitchFamily="34" charset="0"/>
                <a:ea typeface="Times New Roman" panose="02020603050405020304" pitchFamily="18" charset="0"/>
              </a:rPr>
              <a:t>(implementation at the student level, professional development, team, or state level)? How to prioritize if they cannot do it all? </a:t>
            </a:r>
            <a:endParaRPr lang="en-US" sz="1800" dirty="0">
              <a:effectLst/>
              <a:latin typeface="Calibri" panose="020F0502020204030204" pitchFamily="34" charset="0"/>
              <a:ea typeface="Calibri" panose="020F0502020204030204" pitchFamily="34" charset="0"/>
            </a:endParaRPr>
          </a:p>
          <a:p>
            <a:pPr marL="342900" marR="0" lvl="0" indent="-342900">
              <a:spcBef>
                <a:spcPts val="600"/>
              </a:spcBef>
              <a:spcAft>
                <a:spcPts val="0"/>
              </a:spcAft>
              <a:buFont typeface="Symbol" panose="05050102010706020507" pitchFamily="18" charset="2"/>
              <a:buChar char=""/>
            </a:pPr>
            <a:r>
              <a:rPr lang="en-US" sz="1800" b="1" dirty="0">
                <a:effectLst/>
                <a:latin typeface="Calibri" panose="020F0502020204030204" pitchFamily="34" charset="0"/>
                <a:ea typeface="Times New Roman" panose="02020603050405020304" pitchFamily="18" charset="0"/>
              </a:rPr>
              <a:t>How to monitor fidelity efficiently </a:t>
            </a:r>
            <a:r>
              <a:rPr lang="en-US" sz="1800" dirty="0">
                <a:effectLst/>
                <a:latin typeface="Calibri" panose="020F0502020204030204" pitchFamily="34" charset="0"/>
                <a:ea typeface="Times New Roman" panose="02020603050405020304" pitchFamily="18" charset="0"/>
              </a:rPr>
              <a:t>at the student level to be sure teachers are implementing the evidence-based practices as intended and getting student-level results.  </a:t>
            </a:r>
            <a:endParaRPr lang="en-US" sz="1800" dirty="0">
              <a:effectLst/>
              <a:latin typeface="Calibri" panose="020F0502020204030204" pitchFamily="34" charset="0"/>
              <a:ea typeface="Calibri" panose="020F0502020204030204" pitchFamily="34" charset="0"/>
            </a:endParaRPr>
          </a:p>
          <a:p>
            <a:pPr marL="342900" marR="0" lvl="0" indent="-342900">
              <a:spcBef>
                <a:spcPts val="600"/>
              </a:spcBef>
              <a:spcAft>
                <a:spcPts val="0"/>
              </a:spcAft>
              <a:buFont typeface="Symbol" panose="05050102010706020507" pitchFamily="18" charset="2"/>
              <a:buChar char=""/>
            </a:pPr>
            <a:r>
              <a:rPr lang="en-US" sz="1800" b="1" dirty="0">
                <a:effectLst/>
                <a:latin typeface="Calibri" panose="020F0502020204030204" pitchFamily="34" charset="0"/>
                <a:ea typeface="Times New Roman" panose="02020603050405020304" pitchFamily="18" charset="0"/>
              </a:rPr>
              <a:t>Sharing toolkits </a:t>
            </a:r>
            <a:r>
              <a:rPr lang="en-US" sz="1800" dirty="0">
                <a:effectLst/>
                <a:latin typeface="Calibri" panose="020F0502020204030204" pitchFamily="34" charset="0"/>
                <a:ea typeface="Times New Roman" panose="02020603050405020304" pitchFamily="18" charset="0"/>
              </a:rPr>
              <a:t>for teaching people about fidelity, how to collect and report data, and so on </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045974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72E701-A633-41C4-ABE6-80014B01C9FB}"/>
              </a:ext>
            </a:extLst>
          </p:cNvPr>
          <p:cNvSpPr>
            <a:spLocks noGrp="1"/>
          </p:cNvSpPr>
          <p:nvPr>
            <p:ph type="title"/>
          </p:nvPr>
        </p:nvSpPr>
        <p:spPr>
          <a:xfrm>
            <a:off x="1286933" y="609600"/>
            <a:ext cx="10197494" cy="1099457"/>
          </a:xfrm>
        </p:spPr>
        <p:txBody>
          <a:bodyPr>
            <a:normAutofit/>
          </a:bodyPr>
          <a:lstStyle/>
          <a:p>
            <a:r>
              <a:rPr lang="en-US" dirty="0"/>
              <a:t>Learning Targets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B6B8EE87-9AC4-4472-9F65-44AAAF1B2DC8}"/>
              </a:ext>
            </a:extLst>
          </p:cNvPr>
          <p:cNvGraphicFramePr>
            <a:graphicFrameLocks noGrp="1"/>
          </p:cNvGraphicFramePr>
          <p:nvPr>
            <p:ph idx="1"/>
            <p:extLst>
              <p:ext uri="{D42A27DB-BD31-4B8C-83A1-F6EECF244321}">
                <p14:modId xmlns:p14="http://schemas.microsoft.com/office/powerpoint/2010/main" val="143738647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6617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51" name="Rectangle 1030">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ater wave in close up photography">
            <a:extLst>
              <a:ext uri="{FF2B5EF4-FFF2-40B4-BE49-F238E27FC236}">
                <a16:creationId xmlns:a16="http://schemas.microsoft.com/office/drawing/2014/main" id="{E8AE629E-C59E-1B1A-C2A9-667EEF25C78B}"/>
              </a:ext>
            </a:extLst>
          </p:cNvPr>
          <p:cNvPicPr>
            <a:picLocks noChangeAspect="1" noChangeArrowheads="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b="25000"/>
          <a:stretch/>
        </p:blipFill>
        <p:spPr bwMode="auto">
          <a:xfrm>
            <a:off x="20" y="10"/>
            <a:ext cx="12191980" cy="6857990"/>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948ED2-4D3C-16DF-78D0-39FED7F37683}"/>
              </a:ext>
            </a:extLst>
          </p:cNvPr>
          <p:cNvSpPr>
            <a:spLocks noGrp="1"/>
          </p:cNvSpPr>
          <p:nvPr>
            <p:ph type="title"/>
          </p:nvPr>
        </p:nvSpPr>
        <p:spPr>
          <a:xfrm>
            <a:off x="677334" y="609600"/>
            <a:ext cx="8596668" cy="1320800"/>
          </a:xfrm>
        </p:spPr>
        <p:txBody>
          <a:bodyPr>
            <a:normAutofit/>
          </a:bodyPr>
          <a:lstStyle/>
          <a:p>
            <a:r>
              <a:rPr lang="en-US" dirty="0"/>
              <a:t>Deeper Dive</a:t>
            </a:r>
          </a:p>
        </p:txBody>
      </p:sp>
      <p:sp>
        <p:nvSpPr>
          <p:cNvPr id="3" name="Content Placeholder 2">
            <a:extLst>
              <a:ext uri="{FF2B5EF4-FFF2-40B4-BE49-F238E27FC236}">
                <a16:creationId xmlns:a16="http://schemas.microsoft.com/office/drawing/2014/main" id="{12C5AD88-42DF-384D-4916-B499FC51516D}"/>
              </a:ext>
            </a:extLst>
          </p:cNvPr>
          <p:cNvSpPr>
            <a:spLocks noGrp="1"/>
          </p:cNvSpPr>
          <p:nvPr>
            <p:ph idx="1"/>
          </p:nvPr>
        </p:nvSpPr>
        <p:spPr>
          <a:xfrm>
            <a:off x="677334" y="2160589"/>
            <a:ext cx="8596668" cy="3880773"/>
          </a:xfrm>
        </p:spPr>
        <p:txBody>
          <a:bodyPr>
            <a:normAutofit/>
          </a:bodyPr>
          <a:lstStyle/>
          <a:p>
            <a:r>
              <a:rPr lang="en-US" b="1" dirty="0">
                <a:solidFill>
                  <a:srgbClr val="FFFFFF"/>
                </a:solidFill>
                <a:effectLst/>
                <a:latin typeface="Calibri" panose="020F0502020204030204" pitchFamily="34" charset="0"/>
                <a:ea typeface="Times New Roman" panose="02020603050405020304" pitchFamily="18" charset="0"/>
              </a:rPr>
              <a:t>Question: What to target </a:t>
            </a:r>
            <a:r>
              <a:rPr lang="en-US" dirty="0">
                <a:solidFill>
                  <a:srgbClr val="FFFFFF"/>
                </a:solidFill>
                <a:effectLst/>
                <a:latin typeface="Calibri" panose="020F0502020204030204" pitchFamily="34" charset="0"/>
                <a:ea typeface="Times New Roman" panose="02020603050405020304" pitchFamily="18" charset="0"/>
              </a:rPr>
              <a:t>(implementation at the student level, professional development, team, or state level)? How to prioritize if they cannot do it all? </a:t>
            </a:r>
          </a:p>
          <a:p>
            <a:pPr lvl="1"/>
            <a:r>
              <a:rPr lang="en-US" b="1" dirty="0">
                <a:solidFill>
                  <a:srgbClr val="FFFFFF"/>
                </a:solidFill>
                <a:effectLst/>
                <a:latin typeface="Calibri" panose="020F0502020204030204" pitchFamily="34" charset="0"/>
                <a:ea typeface="Times New Roman" panose="02020603050405020304" pitchFamily="18" charset="0"/>
              </a:rPr>
              <a:t>Answer</a:t>
            </a:r>
            <a:r>
              <a:rPr lang="en-US" dirty="0">
                <a:solidFill>
                  <a:srgbClr val="FFFFFF"/>
                </a:solidFill>
                <a:effectLst/>
                <a:latin typeface="Calibri" panose="020F0502020204030204" pitchFamily="34" charset="0"/>
                <a:ea typeface="Times New Roman" panose="02020603050405020304" pitchFamily="18" charset="0"/>
              </a:rPr>
              <a:t>: Implementation at the student level</a:t>
            </a:r>
          </a:p>
          <a:p>
            <a:pPr lvl="1"/>
            <a:r>
              <a:rPr lang="en-US" dirty="0">
                <a:solidFill>
                  <a:srgbClr val="FFFFFF"/>
                </a:solidFill>
                <a:latin typeface="Calibri" panose="020F0502020204030204" pitchFamily="34" charset="0"/>
                <a:ea typeface="Times New Roman" panose="02020603050405020304" pitchFamily="18" charset="0"/>
              </a:rPr>
              <a:t>Consideration: Are there measures that could be taken off your plate?</a:t>
            </a:r>
            <a:endParaRPr lang="en-US" dirty="0">
              <a:solidFill>
                <a:srgbClr val="FFFFFF"/>
              </a:solidFill>
              <a:effectLst/>
              <a:latin typeface="Calibri" panose="020F0502020204030204" pitchFamily="34" charset="0"/>
              <a:ea typeface="Times New Roman" panose="02020603050405020304" pitchFamily="18" charset="0"/>
            </a:endParaRPr>
          </a:p>
          <a:p>
            <a:pPr marL="457200" lvl="1" indent="0">
              <a:buNone/>
            </a:pPr>
            <a:endParaRPr lang="en-US" dirty="0">
              <a:solidFill>
                <a:srgbClr val="FFFFFF"/>
              </a:solidFill>
              <a:effectLst/>
              <a:latin typeface="Calibri" panose="020F0502020204030204" pitchFamily="34" charset="0"/>
              <a:ea typeface="Times New Roman" panose="02020603050405020304" pitchFamily="18" charset="0"/>
            </a:endParaRPr>
          </a:p>
          <a:p>
            <a:r>
              <a:rPr lang="en-US" b="1" dirty="0">
                <a:solidFill>
                  <a:srgbClr val="FFFFFF"/>
                </a:solidFill>
                <a:effectLst/>
                <a:latin typeface="Calibri" panose="020F0502020204030204" pitchFamily="34" charset="0"/>
                <a:ea typeface="Times New Roman" panose="02020603050405020304" pitchFamily="18" charset="0"/>
              </a:rPr>
              <a:t>Idea: Sharing toolkits </a:t>
            </a:r>
            <a:r>
              <a:rPr lang="en-US" dirty="0">
                <a:solidFill>
                  <a:srgbClr val="FFFFFF"/>
                </a:solidFill>
                <a:effectLst/>
                <a:latin typeface="Calibri" panose="020F0502020204030204" pitchFamily="34" charset="0"/>
                <a:ea typeface="Times New Roman" panose="02020603050405020304" pitchFamily="18" charset="0"/>
              </a:rPr>
              <a:t>for teaching people about fidelity, how to collect and report data, and so on </a:t>
            </a:r>
          </a:p>
          <a:p>
            <a:pPr lvl="1"/>
            <a:r>
              <a:rPr lang="en-US" b="1" dirty="0">
                <a:solidFill>
                  <a:srgbClr val="FFFFFF"/>
                </a:solidFill>
                <a:latin typeface="Calibri" panose="020F0502020204030204" pitchFamily="34" charset="0"/>
                <a:ea typeface="Calibri" panose="020F0502020204030204" pitchFamily="34" charset="0"/>
              </a:rPr>
              <a:t>Question: </a:t>
            </a:r>
            <a:r>
              <a:rPr lang="en-US" dirty="0">
                <a:solidFill>
                  <a:srgbClr val="FFFFFF"/>
                </a:solidFill>
                <a:latin typeface="Calibri" panose="020F0502020204030204" pitchFamily="34" charset="0"/>
                <a:ea typeface="Calibri" panose="020F0502020204030204" pitchFamily="34" charset="0"/>
              </a:rPr>
              <a:t>What would a fidelity toolkit include?</a:t>
            </a:r>
          </a:p>
          <a:p>
            <a:pPr lvl="1"/>
            <a:r>
              <a:rPr lang="en-US" b="1" dirty="0">
                <a:solidFill>
                  <a:srgbClr val="FFFFFF"/>
                </a:solidFill>
                <a:effectLst/>
                <a:latin typeface="Calibri" panose="020F0502020204030204" pitchFamily="34" charset="0"/>
                <a:ea typeface="Calibri" panose="020F0502020204030204" pitchFamily="34" charset="0"/>
              </a:rPr>
              <a:t>Question: </a:t>
            </a:r>
            <a:r>
              <a:rPr lang="en-US" dirty="0">
                <a:solidFill>
                  <a:srgbClr val="FFFFFF"/>
                </a:solidFill>
                <a:effectLst/>
                <a:latin typeface="Calibri" panose="020F0502020204030204" pitchFamily="34" charset="0"/>
                <a:ea typeface="Calibri" panose="020F0502020204030204" pitchFamily="34" charset="0"/>
              </a:rPr>
              <a:t>Do we already have pieces of this toolkit?</a:t>
            </a:r>
          </a:p>
          <a:p>
            <a:pPr lvl="1"/>
            <a:r>
              <a:rPr lang="en-US" b="1" dirty="0">
                <a:solidFill>
                  <a:srgbClr val="FFFFFF"/>
                </a:solidFill>
                <a:latin typeface="Calibri" panose="020F0502020204030204" pitchFamily="34" charset="0"/>
                <a:ea typeface="Calibri" panose="020F0502020204030204" pitchFamily="34" charset="0"/>
              </a:rPr>
              <a:t>Question: </a:t>
            </a:r>
            <a:r>
              <a:rPr lang="en-US" dirty="0">
                <a:solidFill>
                  <a:srgbClr val="FFFFFF"/>
                </a:solidFill>
                <a:latin typeface="Calibri" panose="020F0502020204030204" pitchFamily="34" charset="0"/>
                <a:ea typeface="Calibri" panose="020F0502020204030204" pitchFamily="34" charset="0"/>
              </a:rPr>
              <a:t>Who would like to form a subgroup to put this toolkit together?</a:t>
            </a:r>
            <a:endParaRPr lang="en-US" dirty="0">
              <a:solidFill>
                <a:srgbClr val="FFFFFF"/>
              </a:solidFill>
              <a:effectLst/>
              <a:latin typeface="Calibri" panose="020F0502020204030204" pitchFamily="34" charset="0"/>
              <a:ea typeface="Calibri" panose="020F0502020204030204" pitchFamily="34" charset="0"/>
            </a:endParaRPr>
          </a:p>
          <a:p>
            <a:pPr marL="0" indent="0">
              <a:buNone/>
            </a:pPr>
            <a:endParaRPr lang="en-US" dirty="0">
              <a:solidFill>
                <a:srgbClr val="FFFFFF"/>
              </a:solidFill>
              <a:effectLst/>
              <a:latin typeface="Calibri" panose="020F0502020204030204" pitchFamily="34" charset="0"/>
              <a:ea typeface="Calibri" panose="020F0502020204030204" pitchFamily="34" charset="0"/>
            </a:endParaRPr>
          </a:p>
          <a:p>
            <a:endParaRPr lang="en-US" dirty="0">
              <a:solidFill>
                <a:srgbClr val="FFFFFF"/>
              </a:solidFill>
            </a:endParaRPr>
          </a:p>
        </p:txBody>
      </p:sp>
      <p:cxnSp>
        <p:nvCxnSpPr>
          <p:cNvPr id="1031" name="Straight Connector 103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5919148"/>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6" name="Straight Connector 2055">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8"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9"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0" name="Isosceles Triangle 2059">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1"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2"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3"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4" name="Isosceles Triangle 2063">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5" name="Isosceles Triangle 2064">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67" name="Rectangle 206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69" name="Rectangle 206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1" name="Straight Connector 207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73" name="Straight Connector 207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7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9" name="Isosceles Triangle 207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3" name="Isosceles Triangle 208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5" name="Freeform: Shape 208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4B66A51-13A0-29B4-FF22-EEA17A6F297B}"/>
              </a:ext>
            </a:extLst>
          </p:cNvPr>
          <p:cNvSpPr>
            <a:spLocks noGrp="1"/>
          </p:cNvSpPr>
          <p:nvPr>
            <p:ph type="title"/>
          </p:nvPr>
        </p:nvSpPr>
        <p:spPr>
          <a:xfrm>
            <a:off x="7181723" y="609600"/>
            <a:ext cx="4512989" cy="2227730"/>
          </a:xfrm>
        </p:spPr>
        <p:txBody>
          <a:bodyPr vert="horz" lIns="91440" tIns="45720" rIns="91440" bIns="45720" rtlCol="0" anchor="ctr">
            <a:normAutofit/>
          </a:bodyPr>
          <a:lstStyle/>
          <a:p>
            <a:pPr>
              <a:lnSpc>
                <a:spcPct val="90000"/>
              </a:lnSpc>
            </a:pPr>
            <a:r>
              <a:rPr lang="en-US" sz="3600" dirty="0">
                <a:solidFill>
                  <a:srgbClr val="FFFFFF"/>
                </a:solidFill>
              </a:rPr>
              <a:t>Fidelity Fridays</a:t>
            </a:r>
            <a:br>
              <a:rPr lang="en-US" sz="3600" dirty="0">
                <a:solidFill>
                  <a:srgbClr val="FFFFFF"/>
                </a:solidFill>
              </a:rPr>
            </a:br>
            <a:r>
              <a:rPr lang="en-US" sz="2000" dirty="0">
                <a:solidFill>
                  <a:srgbClr val="FFFFFF"/>
                </a:solidFill>
              </a:rPr>
              <a:t>TGIFF: Thank Goodness It’s Fidelity Friday</a:t>
            </a:r>
          </a:p>
        </p:txBody>
      </p:sp>
      <p:pic>
        <p:nvPicPr>
          <p:cNvPr id="2050" name="Picture 2" descr="Friyay scrabble pieces on white surface">
            <a:extLst>
              <a:ext uri="{FF2B5EF4-FFF2-40B4-BE49-F238E27FC236}">
                <a16:creationId xmlns:a16="http://schemas.microsoft.com/office/drawing/2014/main" id="{47ECBE40-FCAA-FBD7-5174-95CC997E39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251" y="2027159"/>
            <a:ext cx="3856774" cy="289258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98032109-3A9B-1728-1A07-844E20115F2D}"/>
              </a:ext>
            </a:extLst>
          </p:cNvPr>
          <p:cNvSpPr>
            <a:spLocks noGrp="1"/>
          </p:cNvSpPr>
          <p:nvPr>
            <p:ph type="body" idx="1"/>
          </p:nvPr>
        </p:nvSpPr>
        <p:spPr>
          <a:xfrm>
            <a:off x="7181725" y="2837329"/>
            <a:ext cx="4512988" cy="3317938"/>
          </a:xfrm>
        </p:spPr>
        <p:txBody>
          <a:bodyPr vert="horz" lIns="91440" tIns="45720" rIns="91440" bIns="45720" rtlCol="0" anchor="t">
            <a:normAutofit/>
          </a:bodyPr>
          <a:lstStyle/>
          <a:p>
            <a:pPr marL="285750" indent="-285750">
              <a:buFont typeface="Wingdings 3" charset="2"/>
              <a:buChar char=""/>
            </a:pPr>
            <a:r>
              <a:rPr lang="en-US" b="1" dirty="0">
                <a:solidFill>
                  <a:srgbClr val="FFFFFF"/>
                </a:solidFill>
              </a:rPr>
              <a:t>What should the next topic be?  </a:t>
            </a:r>
          </a:p>
          <a:p>
            <a:pPr marL="285750" indent="-285750">
              <a:buFont typeface="Wingdings 3" charset="2"/>
              <a:buChar char=""/>
            </a:pPr>
            <a:r>
              <a:rPr lang="en-US" b="1" dirty="0">
                <a:solidFill>
                  <a:srgbClr val="FFFFFF"/>
                </a:solidFill>
              </a:rPr>
              <a:t>Pop it in the chat, please.</a:t>
            </a:r>
          </a:p>
        </p:txBody>
      </p:sp>
    </p:spTree>
    <p:extLst>
      <p:ext uri="{BB962C8B-B14F-4D97-AF65-F5344CB8AC3E}">
        <p14:creationId xmlns:p14="http://schemas.microsoft.com/office/powerpoint/2010/main" val="387418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1D8-90B0-46BA-8130-3580CF0D65E7}"/>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kern="1200" dirty="0">
                <a:solidFill>
                  <a:schemeClr val="accent1"/>
                </a:solidFill>
                <a:latin typeface="+mj-lt"/>
                <a:ea typeface="+mj-ea"/>
                <a:cs typeface="+mj-cs"/>
              </a:rPr>
              <a:t>Questions about Program Measure </a:t>
            </a:r>
            <a:r>
              <a:rPr lang="en-US" sz="4400" dirty="0"/>
              <a:t>2</a:t>
            </a:r>
            <a:r>
              <a:rPr lang="en-US" sz="4400" kern="1200" dirty="0">
                <a:solidFill>
                  <a:schemeClr val="accent1"/>
                </a:solidFill>
                <a:latin typeface="+mj-lt"/>
                <a:ea typeface="+mj-ea"/>
                <a:cs typeface="+mj-cs"/>
              </a:rPr>
              <a:t>?</a:t>
            </a:r>
          </a:p>
        </p:txBody>
      </p:sp>
      <p:sp>
        <p:nvSpPr>
          <p:cNvPr id="3" name="Text Placeholder 2">
            <a:extLst>
              <a:ext uri="{FF2B5EF4-FFF2-40B4-BE49-F238E27FC236}">
                <a16:creationId xmlns:a16="http://schemas.microsoft.com/office/drawing/2014/main" id="{8C02C44B-7984-431E-8350-AC001E584C93}"/>
              </a:ext>
            </a:extLst>
          </p:cNvPr>
          <p:cNvSpPr>
            <a:spLocks noGrp="1"/>
          </p:cNvSpPr>
          <p:nvPr>
            <p:ph type="body" idx="1"/>
          </p:nvPr>
        </p:nvSpPr>
        <p:spPr>
          <a:xfrm>
            <a:off x="6094374" y="4263992"/>
            <a:ext cx="3498045" cy="1325857"/>
          </a:xfrm>
        </p:spPr>
        <p:txBody>
          <a:bodyPr vert="horz" lIns="91440" tIns="45720" rIns="91440" bIns="45720" rtlCol="0" anchor="t">
            <a:normAutofit/>
          </a:bodyPr>
          <a:lstStyle/>
          <a:p>
            <a:endParaRPr lang="en-US" sz="1800"/>
          </a:p>
        </p:txBody>
      </p:sp>
      <p:pic>
        <p:nvPicPr>
          <p:cNvPr id="8194" name="Picture 2" descr="Picture of puzzle pictures with 4 pieces together and a question mark on these pieces.">
            <a:extLst>
              <a:ext uri="{FF2B5EF4-FFF2-40B4-BE49-F238E27FC236}">
                <a16:creationId xmlns:a16="http://schemas.microsoft.com/office/drawing/2014/main" id="{7E16A923-454F-4CCC-8D52-59E7A64F63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603" y="1802844"/>
            <a:ext cx="4887354" cy="325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856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5292-BE1C-4F55-84B0-D654395A70F0}"/>
              </a:ext>
            </a:extLst>
          </p:cNvPr>
          <p:cNvSpPr>
            <a:spLocks noGrp="1"/>
          </p:cNvSpPr>
          <p:nvPr>
            <p:ph type="ctrTitle"/>
          </p:nvPr>
        </p:nvSpPr>
        <p:spPr>
          <a:xfrm>
            <a:off x="985969" y="4473227"/>
            <a:ext cx="8288032" cy="1096648"/>
          </a:xfrm>
        </p:spPr>
        <p:txBody>
          <a:bodyPr>
            <a:normAutofit/>
          </a:bodyPr>
          <a:lstStyle/>
          <a:p>
            <a:pPr algn="l"/>
            <a:r>
              <a:rPr lang="en-US" sz="4800"/>
              <a:t>Program Measure 3</a:t>
            </a:r>
          </a:p>
        </p:txBody>
      </p:sp>
      <p:sp>
        <p:nvSpPr>
          <p:cNvPr id="3" name="Subtitle 2">
            <a:extLst>
              <a:ext uri="{FF2B5EF4-FFF2-40B4-BE49-F238E27FC236}">
                <a16:creationId xmlns:a16="http://schemas.microsoft.com/office/drawing/2014/main" id="{C47317F1-8C94-4788-8964-50E2BA43D0D4}"/>
              </a:ext>
            </a:extLst>
          </p:cNvPr>
          <p:cNvSpPr>
            <a:spLocks noGrp="1"/>
          </p:cNvSpPr>
          <p:nvPr>
            <p:ph type="subTitle" idx="1"/>
          </p:nvPr>
        </p:nvSpPr>
        <p:spPr>
          <a:xfrm>
            <a:off x="985969" y="5569874"/>
            <a:ext cx="8288032" cy="701677"/>
          </a:xfrm>
        </p:spPr>
        <p:txBody>
          <a:bodyPr>
            <a:normAutofit/>
          </a:bodyPr>
          <a:lstStyle/>
          <a:p>
            <a:pPr algn="l"/>
            <a:r>
              <a:rPr lang="en-US" sz="2000" dirty="0">
                <a:effectLst/>
                <a:latin typeface="Times New Roman" panose="02020603050405020304" pitchFamily="18" charset="0"/>
                <a:ea typeface="Times New Roman" panose="02020603050405020304" pitchFamily="18" charset="0"/>
              </a:rPr>
              <a:t>The percentage of Special Education State Personnel Grant-funded initiatives that meet targets for the use of funds to sustain SPDG-supported practices.   </a:t>
            </a:r>
            <a:endParaRPr lang="en-US" sz="2000" dirty="0"/>
          </a:p>
        </p:txBody>
      </p:sp>
      <p:pic>
        <p:nvPicPr>
          <p:cNvPr id="3074" name="Picture 2" descr="Image with the word coaching and futuristic shapes and graphs around it.">
            <a:extLst>
              <a:ext uri="{FF2B5EF4-FFF2-40B4-BE49-F238E27FC236}">
                <a16:creationId xmlns:a16="http://schemas.microsoft.com/office/drawing/2014/main" id="{F294C2E6-EC2A-4757-BFCF-66FD75BB29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79" r="-1" b="15292"/>
          <a:stretch/>
        </p:blipFill>
        <p:spPr bwMode="auto">
          <a:xfrm>
            <a:off x="985968" y="609600"/>
            <a:ext cx="8288033" cy="363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532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Isosceles Triangle 4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0" name="Rectangle 4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568CB2A6-AB36-1DF8-94F5-BF6CF9FDDEA1}"/>
              </a:ext>
            </a:extLst>
          </p:cNvPr>
          <p:cNvGraphicFramePr>
            <a:graphicFrameLocks noGrp="1"/>
          </p:cNvGraphicFramePr>
          <p:nvPr>
            <p:extLst>
              <p:ext uri="{D42A27DB-BD31-4B8C-83A1-F6EECF244321}">
                <p14:modId xmlns:p14="http://schemas.microsoft.com/office/powerpoint/2010/main" val="1768200515"/>
              </p:ext>
            </p:extLst>
          </p:nvPr>
        </p:nvGraphicFramePr>
        <p:xfrm>
          <a:off x="975797" y="642600"/>
          <a:ext cx="9733617" cy="5409920"/>
        </p:xfrm>
        <a:graphic>
          <a:graphicData uri="http://schemas.openxmlformats.org/drawingml/2006/table">
            <a:tbl>
              <a:tblPr firstRow="1" firstCol="1" bandRow="1">
                <a:noFill/>
                <a:tableStyleId>{5C22544A-7EE6-4342-B048-85BDC9FD1C3A}</a:tableStyleId>
              </a:tblPr>
              <a:tblGrid>
                <a:gridCol w="1384266">
                  <a:extLst>
                    <a:ext uri="{9D8B030D-6E8A-4147-A177-3AD203B41FA5}">
                      <a16:colId xmlns:a16="http://schemas.microsoft.com/office/drawing/2014/main" val="2215388966"/>
                    </a:ext>
                  </a:extLst>
                </a:gridCol>
                <a:gridCol w="2191814">
                  <a:extLst>
                    <a:ext uri="{9D8B030D-6E8A-4147-A177-3AD203B41FA5}">
                      <a16:colId xmlns:a16="http://schemas.microsoft.com/office/drawing/2014/main" val="3530579703"/>
                    </a:ext>
                  </a:extLst>
                </a:gridCol>
                <a:gridCol w="2344397">
                  <a:extLst>
                    <a:ext uri="{9D8B030D-6E8A-4147-A177-3AD203B41FA5}">
                      <a16:colId xmlns:a16="http://schemas.microsoft.com/office/drawing/2014/main" val="971031379"/>
                    </a:ext>
                  </a:extLst>
                </a:gridCol>
                <a:gridCol w="3813140">
                  <a:extLst>
                    <a:ext uri="{9D8B030D-6E8A-4147-A177-3AD203B41FA5}">
                      <a16:colId xmlns:a16="http://schemas.microsoft.com/office/drawing/2014/main" val="2800976038"/>
                    </a:ext>
                  </a:extLst>
                </a:gridCol>
              </a:tblGrid>
              <a:tr h="516621">
                <a:tc>
                  <a:txBody>
                    <a:bodyPr/>
                    <a:lstStyle/>
                    <a:p>
                      <a:pPr marL="0" marR="0" algn="ctr">
                        <a:spcBef>
                          <a:spcPts val="0"/>
                        </a:spcBef>
                        <a:spcAft>
                          <a:spcPts val="0"/>
                        </a:spcAft>
                      </a:pPr>
                      <a:r>
                        <a:rPr lang="en-US" sz="1600" b="1" cap="all" spc="60" dirty="0">
                          <a:solidFill>
                            <a:schemeClr val="tx1"/>
                          </a:solidFill>
                          <a:effectLst/>
                        </a:rPr>
                        <a:t>Year </a:t>
                      </a:r>
                      <a:endParaRPr lang="en-US" sz="1600" b="1" cap="all" spc="60" dirty="0">
                        <a:solidFill>
                          <a:schemeClr val="tx1"/>
                        </a:solidFill>
                        <a:effectLst/>
                        <a:latin typeface="Times New Roman" panose="02020603050405020304" pitchFamily="18" charset="0"/>
                        <a:ea typeface="Times New Roman" panose="02020603050405020304" pitchFamily="18" charset="0"/>
                      </a:endParaRPr>
                    </a:p>
                  </a:txBody>
                  <a:tcPr marL="67268" marR="67268" marT="80722" marB="80722" anchor="b">
                    <a:lnL w="12700" cmpd="sng">
                      <a:noFill/>
                    </a:lnL>
                    <a:lnR w="12700" cmpd="sng">
                      <a:noFill/>
                    </a:lnR>
                    <a:lnT w="12700" cmpd="sng">
                      <a:noFill/>
                    </a:lnT>
                    <a:lnB w="38100" cmpd="sng">
                      <a:noFill/>
                    </a:lnB>
                    <a:noFill/>
                  </a:tcPr>
                </a:tc>
                <a:tc>
                  <a:txBody>
                    <a:bodyPr/>
                    <a:lstStyle/>
                    <a:p>
                      <a:pPr marL="0" marR="0" algn="ctr">
                        <a:spcBef>
                          <a:spcPts val="0"/>
                        </a:spcBef>
                        <a:spcAft>
                          <a:spcPts val="0"/>
                        </a:spcAft>
                      </a:pPr>
                      <a:r>
                        <a:rPr lang="en-US" sz="1600" b="1" cap="all" spc="60" dirty="0">
                          <a:solidFill>
                            <a:schemeClr val="tx1"/>
                          </a:solidFill>
                          <a:effectLst/>
                        </a:rPr>
                        <a:t>Target </a:t>
                      </a:r>
                      <a:endParaRPr lang="en-US" sz="1600" b="1" cap="all" spc="60" dirty="0">
                        <a:solidFill>
                          <a:schemeClr val="tx1"/>
                        </a:solidFill>
                        <a:effectLst/>
                        <a:latin typeface="Times New Roman" panose="02020603050405020304" pitchFamily="18" charset="0"/>
                        <a:ea typeface="Times New Roman" panose="02020603050405020304" pitchFamily="18" charset="0"/>
                      </a:endParaRPr>
                    </a:p>
                  </a:txBody>
                  <a:tcPr marL="67268" marR="67268" marT="80722" marB="80722" anchor="b">
                    <a:lnL w="12700" cmpd="sng">
                      <a:noFill/>
                    </a:lnL>
                    <a:lnR w="12700" cmpd="sng">
                      <a:noFill/>
                    </a:lnR>
                    <a:lnT w="12700" cmpd="sng">
                      <a:noFill/>
                    </a:lnT>
                    <a:lnB w="38100" cmpd="sng">
                      <a:noFill/>
                    </a:lnB>
                    <a:noFill/>
                  </a:tcPr>
                </a:tc>
                <a:tc>
                  <a:txBody>
                    <a:bodyPr/>
                    <a:lstStyle/>
                    <a:p>
                      <a:pPr marL="0" marR="0" algn="ctr">
                        <a:spcBef>
                          <a:spcPts val="0"/>
                        </a:spcBef>
                        <a:spcAft>
                          <a:spcPts val="0"/>
                        </a:spcAft>
                      </a:pPr>
                      <a:r>
                        <a:rPr lang="en-US" sz="1600" b="1" cap="all" spc="60" dirty="0">
                          <a:solidFill>
                            <a:schemeClr val="tx1"/>
                          </a:solidFill>
                          <a:effectLst/>
                        </a:rPr>
                        <a:t>Actual</a:t>
                      </a:r>
                      <a:br>
                        <a:rPr lang="en-US" sz="1600" b="1" cap="all" spc="60" dirty="0">
                          <a:solidFill>
                            <a:schemeClr val="tx1"/>
                          </a:solidFill>
                          <a:effectLst/>
                        </a:rPr>
                      </a:br>
                      <a:r>
                        <a:rPr lang="en-US" sz="1600" b="1" cap="all" spc="60" dirty="0">
                          <a:solidFill>
                            <a:schemeClr val="tx1"/>
                          </a:solidFill>
                          <a:effectLst/>
                        </a:rPr>
                        <a:t>(or date expected) </a:t>
                      </a:r>
                      <a:endParaRPr lang="en-US" sz="1600" b="1" cap="all" spc="60" dirty="0">
                        <a:solidFill>
                          <a:schemeClr val="tx1"/>
                        </a:solidFill>
                        <a:effectLst/>
                        <a:latin typeface="Times New Roman" panose="02020603050405020304" pitchFamily="18" charset="0"/>
                        <a:ea typeface="Times New Roman" panose="02020603050405020304" pitchFamily="18" charset="0"/>
                      </a:endParaRPr>
                    </a:p>
                  </a:txBody>
                  <a:tcPr marL="67268" marR="67268" marT="80722" marB="80722" anchor="b">
                    <a:lnL w="12700" cmpd="sng">
                      <a:noFill/>
                    </a:lnL>
                    <a:lnR w="12700" cmpd="sng">
                      <a:noFill/>
                    </a:lnR>
                    <a:lnT w="12700" cmpd="sng">
                      <a:noFill/>
                    </a:lnT>
                    <a:lnB w="38100" cmpd="sng">
                      <a:noFill/>
                    </a:lnB>
                    <a:noFill/>
                  </a:tcPr>
                </a:tc>
                <a:tc>
                  <a:txBody>
                    <a:bodyPr/>
                    <a:lstStyle/>
                    <a:p>
                      <a:pPr marL="0" marR="0" algn="ctr">
                        <a:spcBef>
                          <a:spcPts val="0"/>
                        </a:spcBef>
                        <a:spcAft>
                          <a:spcPts val="0"/>
                        </a:spcAft>
                      </a:pPr>
                      <a:r>
                        <a:rPr lang="en-US" sz="1600" b="1" cap="all" spc="60" dirty="0">
                          <a:solidFill>
                            <a:schemeClr val="tx1"/>
                          </a:solidFill>
                          <a:effectLst/>
                        </a:rPr>
                        <a:t>Status </a:t>
                      </a:r>
                      <a:endParaRPr lang="en-US" sz="1600" b="1" cap="all" spc="60" dirty="0">
                        <a:solidFill>
                          <a:schemeClr val="tx1"/>
                        </a:solidFill>
                        <a:effectLst/>
                        <a:latin typeface="Times New Roman" panose="02020603050405020304" pitchFamily="18" charset="0"/>
                        <a:ea typeface="Times New Roman" panose="02020603050405020304" pitchFamily="18" charset="0"/>
                      </a:endParaRPr>
                    </a:p>
                  </a:txBody>
                  <a:tcPr marL="67268" marR="67268" marT="80722" marB="80722" anchor="b">
                    <a:lnL w="12700" cmpd="sng">
                      <a:noFill/>
                    </a:lnL>
                    <a:lnR w="12700" cmpd="sng">
                      <a:noFill/>
                    </a:lnR>
                    <a:lnT w="12700" cmpd="sng">
                      <a:noFill/>
                    </a:lnT>
                    <a:lnB w="38100" cmpd="sng">
                      <a:noFill/>
                    </a:lnB>
                    <a:noFill/>
                  </a:tcPr>
                </a:tc>
                <a:extLst>
                  <a:ext uri="{0D108BD9-81ED-4DB2-BD59-A6C34878D82A}">
                    <a16:rowId xmlns:a16="http://schemas.microsoft.com/office/drawing/2014/main" val="1531769236"/>
                  </a:ext>
                </a:extLst>
              </a:tr>
              <a:tr h="339481">
                <a:tc>
                  <a:txBody>
                    <a:bodyPr/>
                    <a:lstStyle/>
                    <a:p>
                      <a:pPr marL="0" marR="0">
                        <a:spcBef>
                          <a:spcPts val="0"/>
                        </a:spcBef>
                        <a:spcAft>
                          <a:spcPts val="0"/>
                        </a:spcAft>
                      </a:pPr>
                      <a:r>
                        <a:rPr lang="en-US" sz="2000" b="1" cap="none" spc="0">
                          <a:solidFill>
                            <a:schemeClr val="tx1"/>
                          </a:solidFill>
                          <a:effectLst/>
                        </a:rPr>
                        <a:t>2012 </a:t>
                      </a:r>
                      <a:endParaRPr lang="en-US" sz="2000" b="1"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ap="flat" cmpd="sng" algn="ctr">
                      <a:noFill/>
                      <a:prstDash val="solid"/>
                    </a:lnL>
                    <a:lnR w="12700" cmpd="sng">
                      <a:noFill/>
                      <a:prstDash val="solid"/>
                    </a:lnR>
                    <a:lnT w="38100" cmpd="sng">
                      <a:noFill/>
                    </a:lnT>
                    <a:lnB w="12700" cmpd="sng">
                      <a:noFill/>
                      <a:prstDash val="solid"/>
                    </a:lnB>
                    <a:noFill/>
                  </a:tcPr>
                </a:tc>
                <a:tc>
                  <a:txBody>
                    <a:bodyPr/>
                    <a:lstStyle/>
                    <a:p>
                      <a:pPr marL="0" marR="0">
                        <a:spcBef>
                          <a:spcPts val="0"/>
                        </a:spcBef>
                        <a:spcAft>
                          <a:spcPts val="0"/>
                        </a:spcAft>
                      </a:pPr>
                      <a:r>
                        <a:rPr lang="en-US" sz="2000" cap="none" spc="0">
                          <a:solidFill>
                            <a:schemeClr val="tx1"/>
                          </a:solidFill>
                          <a:effectLst/>
                        </a:rPr>
                        <a:t>Not available. </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38100" cmpd="sng">
                      <a:noFill/>
                    </a:lnT>
                    <a:lnB w="12700" cmpd="sng">
                      <a:noFill/>
                      <a:prstDash val="solid"/>
                    </a:lnB>
                    <a:noFill/>
                  </a:tcPr>
                </a:tc>
                <a:tc>
                  <a:txBody>
                    <a:bodyPr/>
                    <a:lstStyle/>
                    <a:p>
                      <a:pPr marL="0" marR="0">
                        <a:spcBef>
                          <a:spcPts val="0"/>
                        </a:spcBef>
                        <a:spcAft>
                          <a:spcPts val="0"/>
                        </a:spcAft>
                      </a:pPr>
                      <a:r>
                        <a:rPr lang="en-US" sz="2000" cap="none" spc="0">
                          <a:solidFill>
                            <a:schemeClr val="tx1"/>
                          </a:solidFill>
                          <a:effectLst/>
                        </a:rPr>
                        <a:t>32 </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38100" cmpd="sng">
                      <a:noFill/>
                    </a:lnT>
                    <a:lnB w="12700" cmpd="sng">
                      <a:noFill/>
                      <a:prstDash val="solid"/>
                    </a:lnB>
                    <a:noFill/>
                  </a:tcPr>
                </a:tc>
                <a:tc>
                  <a:txBody>
                    <a:bodyPr/>
                    <a:lstStyle/>
                    <a:p>
                      <a:pPr marL="0" marR="0">
                        <a:spcBef>
                          <a:spcPts val="0"/>
                        </a:spcBef>
                        <a:spcAft>
                          <a:spcPts val="0"/>
                        </a:spcAft>
                      </a:pPr>
                      <a:r>
                        <a:rPr lang="en-US" sz="2000" cap="none" spc="0" dirty="0">
                          <a:solidFill>
                            <a:schemeClr val="tx1"/>
                          </a:solidFill>
                          <a:effectLst/>
                        </a:rPr>
                        <a:t>Target Not In Place </a:t>
                      </a:r>
                      <a:endParaRPr lang="en-US" sz="2000" cap="none" spc="0" dirty="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982131247"/>
                  </a:ext>
                </a:extLst>
              </a:tr>
              <a:tr h="339481">
                <a:tc>
                  <a:txBody>
                    <a:bodyPr/>
                    <a:lstStyle/>
                    <a:p>
                      <a:pPr marL="0" marR="0">
                        <a:spcBef>
                          <a:spcPts val="0"/>
                        </a:spcBef>
                        <a:spcAft>
                          <a:spcPts val="0"/>
                        </a:spcAft>
                      </a:pPr>
                      <a:r>
                        <a:rPr lang="en-US" sz="2000" b="1" cap="none" spc="0">
                          <a:solidFill>
                            <a:schemeClr val="tx1"/>
                          </a:solidFill>
                          <a:effectLst/>
                        </a:rPr>
                        <a:t>2013 </a:t>
                      </a:r>
                      <a:endParaRPr lang="en-US" sz="2000" b="1"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rPr>
                        <a:t>Not available. </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rPr>
                        <a:t>88 </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rPr>
                        <a:t>Historical Actual </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779257583"/>
                  </a:ext>
                </a:extLst>
              </a:tr>
              <a:tr h="339481">
                <a:tc>
                  <a:txBody>
                    <a:bodyPr/>
                    <a:lstStyle/>
                    <a:p>
                      <a:pPr marL="0" marR="0">
                        <a:spcBef>
                          <a:spcPts val="0"/>
                        </a:spcBef>
                        <a:spcAft>
                          <a:spcPts val="0"/>
                        </a:spcAft>
                      </a:pPr>
                      <a:r>
                        <a:rPr lang="en-US" sz="2000" b="1" cap="none" spc="0">
                          <a:solidFill>
                            <a:schemeClr val="tx1"/>
                          </a:solidFill>
                          <a:effectLst/>
                        </a:rPr>
                        <a:t>2014 </a:t>
                      </a:r>
                      <a:endParaRPr lang="en-US" sz="2000" b="1"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2000" cap="none" spc="0">
                          <a:solidFill>
                            <a:schemeClr val="tx1"/>
                          </a:solidFill>
                          <a:effectLst/>
                        </a:rPr>
                        <a:t>Not available. </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2000" cap="none" spc="0">
                          <a:solidFill>
                            <a:schemeClr val="tx1"/>
                          </a:solidFill>
                          <a:effectLst/>
                        </a:rPr>
                        <a:t>63 </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2000" cap="none" spc="0">
                          <a:solidFill>
                            <a:schemeClr val="tx1"/>
                          </a:solidFill>
                          <a:effectLst/>
                        </a:rPr>
                        <a:t>Historical Actual </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64741460"/>
                  </a:ext>
                </a:extLst>
              </a:tr>
              <a:tr h="339481">
                <a:tc>
                  <a:txBody>
                    <a:bodyPr/>
                    <a:lstStyle/>
                    <a:p>
                      <a:pPr marL="0" marR="0">
                        <a:spcBef>
                          <a:spcPts val="0"/>
                        </a:spcBef>
                        <a:spcAft>
                          <a:spcPts val="0"/>
                        </a:spcAft>
                      </a:pPr>
                      <a:r>
                        <a:rPr lang="en-US" sz="2000" b="1" cap="none" spc="0">
                          <a:solidFill>
                            <a:schemeClr val="tx1"/>
                          </a:solidFill>
                          <a:effectLst/>
                        </a:rPr>
                        <a:t>2015</a:t>
                      </a:r>
                      <a:endParaRPr lang="en-US" sz="2000" b="1"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rPr>
                        <a:t>Not available.</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rPr>
                        <a:t>90</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rPr>
                        <a:t>Historical Actual</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071044716"/>
                  </a:ext>
                </a:extLst>
              </a:tr>
              <a:tr h="339481">
                <a:tc>
                  <a:txBody>
                    <a:bodyPr/>
                    <a:lstStyle/>
                    <a:p>
                      <a:pPr marL="0" marR="0">
                        <a:spcBef>
                          <a:spcPts val="0"/>
                        </a:spcBef>
                        <a:spcAft>
                          <a:spcPts val="0"/>
                        </a:spcAft>
                      </a:pPr>
                      <a:r>
                        <a:rPr lang="en-US" sz="2000" b="1" cap="none" spc="0">
                          <a:solidFill>
                            <a:schemeClr val="tx1"/>
                          </a:solidFill>
                          <a:effectLst/>
                        </a:rPr>
                        <a:t>2016</a:t>
                      </a:r>
                      <a:endParaRPr lang="en-US" sz="2000" b="1"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2000" cap="none" spc="0" dirty="0">
                          <a:solidFill>
                            <a:schemeClr val="tx1"/>
                          </a:solidFill>
                          <a:effectLst/>
                        </a:rPr>
                        <a:t>85.0</a:t>
                      </a:r>
                      <a:endParaRPr lang="en-US" sz="2000" cap="none" spc="0" dirty="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2000" cap="none" spc="0">
                          <a:solidFill>
                            <a:schemeClr val="tx1"/>
                          </a:solidFill>
                          <a:effectLst/>
                        </a:rPr>
                        <a:t>78</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2000" cap="none" spc="0">
                          <a:solidFill>
                            <a:schemeClr val="tx1"/>
                          </a:solidFill>
                          <a:effectLst/>
                        </a:rPr>
                        <a:t>Target Not Met</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92464427"/>
                  </a:ext>
                </a:extLst>
              </a:tr>
              <a:tr h="339481">
                <a:tc>
                  <a:txBody>
                    <a:bodyPr/>
                    <a:lstStyle/>
                    <a:p>
                      <a:pPr marL="0" marR="0">
                        <a:spcBef>
                          <a:spcPts val="0"/>
                        </a:spcBef>
                        <a:spcAft>
                          <a:spcPts val="0"/>
                        </a:spcAft>
                      </a:pPr>
                      <a:r>
                        <a:rPr lang="en-US" sz="2000" b="1" cap="none" spc="0">
                          <a:solidFill>
                            <a:schemeClr val="tx1"/>
                          </a:solidFill>
                          <a:effectLst/>
                        </a:rPr>
                        <a:t>2017</a:t>
                      </a:r>
                      <a:endParaRPr lang="en-US" sz="2000" b="1"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rPr>
                        <a:t>85.0</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rPr>
                        <a:t>83</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rPr>
                        <a:t>Target Not Met </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672967372"/>
                  </a:ext>
                </a:extLst>
              </a:tr>
              <a:tr h="339481">
                <a:tc>
                  <a:txBody>
                    <a:bodyPr/>
                    <a:lstStyle/>
                    <a:p>
                      <a:pPr marL="0" marR="0">
                        <a:spcBef>
                          <a:spcPts val="0"/>
                        </a:spcBef>
                        <a:spcAft>
                          <a:spcPts val="0"/>
                        </a:spcAft>
                      </a:pPr>
                      <a:r>
                        <a:rPr lang="en-US" sz="2000" b="1" cap="none" spc="0" dirty="0">
                          <a:solidFill>
                            <a:schemeClr val="tx1"/>
                          </a:solidFill>
                          <a:effectLst/>
                        </a:rPr>
                        <a:t>2018</a:t>
                      </a:r>
                      <a:endParaRPr lang="en-US" sz="2000" b="1" cap="none" spc="0" dirty="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2000" cap="none" spc="0">
                          <a:solidFill>
                            <a:schemeClr val="tx1"/>
                          </a:solidFill>
                          <a:effectLst/>
                        </a:rPr>
                        <a:t>85.0</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2000" cap="none" spc="0">
                          <a:solidFill>
                            <a:schemeClr val="tx1"/>
                          </a:solidFill>
                          <a:effectLst/>
                        </a:rPr>
                        <a:t>89.7</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2000" cap="none" spc="0">
                          <a:solidFill>
                            <a:schemeClr val="tx1"/>
                          </a:solidFill>
                          <a:effectLst/>
                        </a:rPr>
                        <a:t>Target Exceeded</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365309393"/>
                  </a:ext>
                </a:extLst>
              </a:tr>
              <a:tr h="339481">
                <a:tc>
                  <a:txBody>
                    <a:bodyPr/>
                    <a:lstStyle/>
                    <a:p>
                      <a:pPr marL="0" marR="0">
                        <a:spcBef>
                          <a:spcPts val="0"/>
                        </a:spcBef>
                        <a:spcAft>
                          <a:spcPts val="0"/>
                        </a:spcAft>
                      </a:pPr>
                      <a:r>
                        <a:rPr lang="en-US" sz="2000" b="1" cap="none" spc="0">
                          <a:solidFill>
                            <a:schemeClr val="tx1"/>
                          </a:solidFill>
                          <a:effectLst/>
                        </a:rPr>
                        <a:t>2019</a:t>
                      </a:r>
                      <a:endParaRPr lang="en-US" sz="2000" b="1"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rPr>
                        <a:t>85.0</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rPr>
                        <a:t>100.0</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rPr>
                        <a:t>Target Exceeded</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697863509"/>
                  </a:ext>
                </a:extLst>
              </a:tr>
              <a:tr h="339481">
                <a:tc>
                  <a:txBody>
                    <a:bodyPr/>
                    <a:lstStyle/>
                    <a:p>
                      <a:pPr marL="0" marR="0">
                        <a:spcBef>
                          <a:spcPts val="0"/>
                        </a:spcBef>
                        <a:spcAft>
                          <a:spcPts val="0"/>
                        </a:spcAft>
                      </a:pPr>
                      <a:r>
                        <a:rPr lang="en-US" sz="2000" b="1" cap="none" spc="0">
                          <a:solidFill>
                            <a:schemeClr val="tx1"/>
                          </a:solidFill>
                          <a:effectLst/>
                        </a:rPr>
                        <a:t>2020</a:t>
                      </a:r>
                      <a:endParaRPr lang="en-US" sz="2000" b="1"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2000" cap="none" spc="0">
                          <a:solidFill>
                            <a:schemeClr val="tx1"/>
                          </a:solidFill>
                          <a:effectLst/>
                        </a:rPr>
                        <a:t>85.0</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2000" cap="none" spc="0">
                          <a:solidFill>
                            <a:schemeClr val="tx1"/>
                          </a:solidFill>
                          <a:effectLst/>
                        </a:rPr>
                        <a:t>93.8</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2000" cap="none" spc="0">
                          <a:solidFill>
                            <a:schemeClr val="tx1"/>
                          </a:solidFill>
                          <a:effectLst/>
                        </a:rPr>
                        <a:t>Target Exceeded</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26840061"/>
                  </a:ext>
                </a:extLst>
              </a:tr>
              <a:tr h="339481">
                <a:tc>
                  <a:txBody>
                    <a:bodyPr/>
                    <a:lstStyle/>
                    <a:p>
                      <a:pPr marL="0" marR="0">
                        <a:spcBef>
                          <a:spcPts val="0"/>
                        </a:spcBef>
                        <a:spcAft>
                          <a:spcPts val="0"/>
                        </a:spcAft>
                      </a:pPr>
                      <a:r>
                        <a:rPr lang="en-US" sz="2000" b="1" cap="none" spc="0">
                          <a:solidFill>
                            <a:schemeClr val="tx1"/>
                          </a:solidFill>
                          <a:effectLst/>
                        </a:rPr>
                        <a:t>2021</a:t>
                      </a:r>
                      <a:endParaRPr lang="en-US" sz="2000" b="1"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rPr>
                        <a:t>85.0</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rPr>
                        <a:t>81.5</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rPr>
                        <a:t>Target Not Met</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773679589"/>
                  </a:ext>
                </a:extLst>
              </a:tr>
              <a:tr h="339481">
                <a:tc>
                  <a:txBody>
                    <a:bodyPr/>
                    <a:lstStyle/>
                    <a:p>
                      <a:pPr marL="0" marR="0">
                        <a:spcBef>
                          <a:spcPts val="0"/>
                        </a:spcBef>
                        <a:spcAft>
                          <a:spcPts val="0"/>
                        </a:spcAft>
                      </a:pPr>
                      <a:r>
                        <a:rPr lang="en-US" sz="2000" b="1" cap="none" spc="0" dirty="0">
                          <a:solidFill>
                            <a:schemeClr val="tx1"/>
                          </a:solidFill>
                          <a:effectLst/>
                        </a:rPr>
                        <a:t>2022</a:t>
                      </a:r>
                      <a:endParaRPr lang="en-US" sz="2000" b="1" cap="none" spc="0" dirty="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2000" b="0" cap="none" spc="0">
                          <a:solidFill>
                            <a:schemeClr val="tx1"/>
                          </a:solidFill>
                          <a:effectLst/>
                        </a:rPr>
                        <a:t>85.0</a:t>
                      </a:r>
                      <a:endParaRPr lang="en-US" sz="2000" b="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2000" b="0" cap="none" spc="0">
                          <a:solidFill>
                            <a:schemeClr val="tx1"/>
                          </a:solidFill>
                          <a:effectLst/>
                        </a:rPr>
                        <a:t>88.5</a:t>
                      </a:r>
                      <a:endParaRPr lang="en-US" sz="2000" b="0" cap="none" spc="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2000" b="0" cap="none" spc="0" dirty="0">
                          <a:solidFill>
                            <a:schemeClr val="tx1"/>
                          </a:solidFill>
                          <a:effectLst/>
                        </a:rPr>
                        <a:t>Target Exceeded</a:t>
                      </a:r>
                      <a:endParaRPr lang="en-US" sz="2000" b="0" cap="none" spc="0" dirty="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544119066"/>
                  </a:ext>
                </a:extLst>
              </a:tr>
              <a:tr h="339481">
                <a:tc>
                  <a:txBody>
                    <a:bodyPr/>
                    <a:lstStyle/>
                    <a:p>
                      <a:pPr marL="0" marR="0">
                        <a:spcBef>
                          <a:spcPts val="0"/>
                        </a:spcBef>
                        <a:spcAft>
                          <a:spcPts val="0"/>
                        </a:spcAft>
                      </a:pPr>
                      <a:r>
                        <a:rPr lang="en-US" sz="2000" b="1" cap="none" spc="0" dirty="0">
                          <a:solidFill>
                            <a:schemeClr val="tx1"/>
                          </a:solidFill>
                          <a:effectLst/>
                        </a:rPr>
                        <a:t>2023</a:t>
                      </a:r>
                      <a:endParaRPr lang="en-US" sz="2000" b="1" cap="none" spc="0" dirty="0">
                        <a:solidFill>
                          <a:schemeClr val="tx1"/>
                        </a:solidFill>
                        <a:effectLst/>
                        <a:latin typeface="Times New Roman" panose="02020603050405020304" pitchFamily="18" charset="0"/>
                        <a:ea typeface="Times New Roman" panose="02020603050405020304" pitchFamily="18" charset="0"/>
                      </a:endParaRPr>
                    </a:p>
                  </a:txBody>
                  <a:tcPr marL="67268" marR="67268" marT="11211" marB="807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b="1" dirty="0">
                          <a:effectLst/>
                          <a:latin typeface="Arial" panose="020B0604020202020204" pitchFamily="34" charset="0"/>
                          <a:ea typeface="Times New Roman" panose="02020603050405020304" pitchFamily="18" charset="0"/>
                        </a:rPr>
                        <a:t>85.0</a:t>
                      </a:r>
                      <a:endParaRPr lang="en-US" sz="2000" b="1" dirty="0">
                        <a:effectLst/>
                        <a:latin typeface="Times New Roman" panose="02020603050405020304" pitchFamily="18" charset="0"/>
                        <a:ea typeface="Times New Roman" panose="02020603050405020304" pitchFamily="18" charset="0"/>
                      </a:endParaRPr>
                    </a:p>
                  </a:txBody>
                  <a:tcPr marL="76200" marR="76200" marT="12700" marB="12700"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b="1" dirty="0">
                          <a:effectLst/>
                          <a:latin typeface="Arial" panose="020B0604020202020204" pitchFamily="34" charset="0"/>
                          <a:ea typeface="Times New Roman" panose="02020603050405020304" pitchFamily="18" charset="0"/>
                        </a:rPr>
                        <a:t>84.0</a:t>
                      </a:r>
                      <a:endParaRPr lang="en-US" sz="2000" b="1" dirty="0">
                        <a:effectLst/>
                        <a:latin typeface="Times New Roman" panose="02020603050405020304" pitchFamily="18" charset="0"/>
                        <a:ea typeface="Times New Roman" panose="02020603050405020304" pitchFamily="18" charset="0"/>
                      </a:endParaRPr>
                    </a:p>
                  </a:txBody>
                  <a:tcPr marL="76200" marR="76200" marT="12700" marB="12700"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b="1" dirty="0">
                          <a:effectLst/>
                          <a:latin typeface="Arial" panose="020B0604020202020204" pitchFamily="34" charset="0"/>
                          <a:ea typeface="Times New Roman" panose="02020603050405020304" pitchFamily="18" charset="0"/>
                        </a:rPr>
                        <a:t>Target Not Met</a:t>
                      </a:r>
                      <a:endParaRPr lang="en-US" sz="2000" b="1" dirty="0">
                        <a:effectLst/>
                        <a:latin typeface="Times New Roman" panose="02020603050405020304" pitchFamily="18" charset="0"/>
                        <a:ea typeface="Times New Roman" panose="02020603050405020304" pitchFamily="18" charset="0"/>
                      </a:endParaRPr>
                    </a:p>
                  </a:txBody>
                  <a:tcPr marL="76200" marR="76200" marT="12700" marB="12700"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994317880"/>
                  </a:ext>
                </a:extLst>
              </a:tr>
            </a:tbl>
          </a:graphicData>
        </a:graphic>
      </p:graphicFrame>
    </p:spTree>
    <p:extLst>
      <p:ext uri="{BB962C8B-B14F-4D97-AF65-F5344CB8AC3E}">
        <p14:creationId xmlns:p14="http://schemas.microsoft.com/office/powerpoint/2010/main" val="2920435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4"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3DC159E-564E-1E93-7238-61054743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EA87D57-6B0F-311E-C2C0-4E940509CEC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 name="Straight Connector 4">
              <a:extLst>
                <a:ext uri="{FF2B5EF4-FFF2-40B4-BE49-F238E27FC236}">
                  <a16:creationId xmlns:a16="http://schemas.microsoft.com/office/drawing/2014/main" id="{ABE0A3BF-BED3-2681-74D9-EB0325E31C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 name="Rectangle 23">
              <a:extLst>
                <a:ext uri="{FF2B5EF4-FFF2-40B4-BE49-F238E27FC236}">
                  <a16:creationId xmlns:a16="http://schemas.microsoft.com/office/drawing/2014/main" id="{D4A16B84-4BB2-432A-4E74-A60852EA9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Rectangle 25">
              <a:extLst>
                <a:ext uri="{FF2B5EF4-FFF2-40B4-BE49-F238E27FC236}">
                  <a16:creationId xmlns:a16="http://schemas.microsoft.com/office/drawing/2014/main" id="{BF5B7575-94B8-3F62-81C5-9268074EB4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Isosceles Triangle 7">
              <a:extLst>
                <a:ext uri="{FF2B5EF4-FFF2-40B4-BE49-F238E27FC236}">
                  <a16:creationId xmlns:a16="http://schemas.microsoft.com/office/drawing/2014/main" id="{51580C23-DECE-619C-5D57-32DD222B9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27">
              <a:extLst>
                <a:ext uri="{FF2B5EF4-FFF2-40B4-BE49-F238E27FC236}">
                  <a16:creationId xmlns:a16="http://schemas.microsoft.com/office/drawing/2014/main" id="{36EBBE1E-CB69-E84F-D6BE-16337B4EA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AB05BF7D-09E2-688D-0B38-EDF102A3C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647D1372-1568-66E3-C5E9-A0234CED42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9A6962D1-6788-E7B1-E477-B7EF342144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57B7C87-1CCA-5D5E-0E34-40E87BB4E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6" name="Rectangle 25">
            <a:extLst>
              <a:ext uri="{FF2B5EF4-FFF2-40B4-BE49-F238E27FC236}">
                <a16:creationId xmlns:a16="http://schemas.microsoft.com/office/drawing/2014/main" id="{C86504F0-6E86-928F-BB2F-5FC4A31A6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able 26">
            <a:extLst>
              <a:ext uri="{FF2B5EF4-FFF2-40B4-BE49-F238E27FC236}">
                <a16:creationId xmlns:a16="http://schemas.microsoft.com/office/drawing/2014/main" id="{A7DFC54E-BDF0-54ED-6D29-3DE3850B11B2}"/>
              </a:ext>
            </a:extLst>
          </p:cNvPr>
          <p:cNvGraphicFramePr>
            <a:graphicFrameLocks noGrp="1"/>
          </p:cNvGraphicFramePr>
          <p:nvPr>
            <p:extLst>
              <p:ext uri="{D42A27DB-BD31-4B8C-83A1-F6EECF244321}">
                <p14:modId xmlns:p14="http://schemas.microsoft.com/office/powerpoint/2010/main" val="1898956016"/>
              </p:ext>
            </p:extLst>
          </p:nvPr>
        </p:nvGraphicFramePr>
        <p:xfrm>
          <a:off x="1126309" y="1540543"/>
          <a:ext cx="9941260" cy="3796663"/>
        </p:xfrm>
        <a:graphic>
          <a:graphicData uri="http://schemas.openxmlformats.org/drawingml/2006/table">
            <a:tbl>
              <a:tblPr firstRow="1" firstCol="1" bandRow="1"/>
              <a:tblGrid>
                <a:gridCol w="6498296">
                  <a:extLst>
                    <a:ext uri="{9D8B030D-6E8A-4147-A177-3AD203B41FA5}">
                      <a16:colId xmlns:a16="http://schemas.microsoft.com/office/drawing/2014/main" val="709933828"/>
                    </a:ext>
                  </a:extLst>
                </a:gridCol>
                <a:gridCol w="1721481">
                  <a:extLst>
                    <a:ext uri="{9D8B030D-6E8A-4147-A177-3AD203B41FA5}">
                      <a16:colId xmlns:a16="http://schemas.microsoft.com/office/drawing/2014/main" val="2450262397"/>
                    </a:ext>
                  </a:extLst>
                </a:gridCol>
                <a:gridCol w="1721483">
                  <a:extLst>
                    <a:ext uri="{9D8B030D-6E8A-4147-A177-3AD203B41FA5}">
                      <a16:colId xmlns:a16="http://schemas.microsoft.com/office/drawing/2014/main" val="1493827700"/>
                    </a:ext>
                  </a:extLst>
                </a:gridCol>
              </a:tblGrid>
              <a:tr h="499037">
                <a:tc rowSpan="2">
                  <a:txBody>
                    <a:bodyPr/>
                    <a:lstStyle/>
                    <a:p>
                      <a:pPr marL="0" marR="0" algn="ctr" fontAlgn="t">
                        <a:spcBef>
                          <a:spcPts val="0"/>
                        </a:spcBef>
                        <a:spcAft>
                          <a:spcPts val="0"/>
                        </a:spcAft>
                      </a:pPr>
                      <a:r>
                        <a:rPr lang="en-US" sz="1800" b="1" i="0" u="none" strike="noStrike" dirty="0">
                          <a:effectLst/>
                          <a:latin typeface="Arial" panose="020B0604020202020204" pitchFamily="34" charset="0"/>
                          <a:ea typeface="Times New Roman" panose="02020603050405020304" pitchFamily="18" charset="0"/>
                        </a:rPr>
                        <a:t>Initiative</a:t>
                      </a:r>
                      <a:endParaRPr lang="en-US" sz="3200" b="0" i="0" u="none" strike="noStrike" dirty="0">
                        <a:effectLst/>
                        <a:latin typeface="Arial" panose="020B0604020202020204" pitchFamily="34" charset="0"/>
                      </a:endParaRPr>
                    </a:p>
                    <a:p>
                      <a:pPr marL="0" marR="0" algn="ctr" fontAlgn="t">
                        <a:spcBef>
                          <a:spcPts val="0"/>
                        </a:spcBef>
                        <a:spcAft>
                          <a:spcPts val="0"/>
                        </a:spcAft>
                      </a:pPr>
                      <a:r>
                        <a:rPr lang="en-US" sz="1800" b="1" i="0" u="none" strike="noStrike" dirty="0">
                          <a:effectLst/>
                          <a:latin typeface="Arial" panose="020B0604020202020204" pitchFamily="34" charset="0"/>
                          <a:ea typeface="Times New Roman" panose="02020603050405020304" pitchFamily="18" charset="0"/>
                        </a:rPr>
                        <a:t> </a:t>
                      </a:r>
                      <a:endParaRPr lang="en-US" sz="3200" b="0" i="0" u="none" strike="noStrike" dirty="0">
                        <a:effectLst/>
                        <a:latin typeface="Arial" panose="020B0604020202020204" pitchFamily="34" charset="0"/>
                      </a:endParaRPr>
                    </a:p>
                  </a:txBody>
                  <a:tcPr marL="162729" marR="162729" marT="81365" marB="81365">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t">
                        <a:spcBef>
                          <a:spcPts val="0"/>
                        </a:spcBef>
                        <a:spcAft>
                          <a:spcPts val="0"/>
                        </a:spcAft>
                      </a:pPr>
                      <a:r>
                        <a:rPr lang="en-US" sz="1800" b="1" i="0" u="none" strike="noStrike">
                          <a:effectLst/>
                          <a:latin typeface="Arial" panose="020B0604020202020204" pitchFamily="34" charset="0"/>
                          <a:ea typeface="Times New Roman" panose="02020603050405020304" pitchFamily="18" charset="0"/>
                        </a:rPr>
                        <a:t>Met Target</a:t>
                      </a:r>
                      <a:endParaRPr lang="en-US" sz="3200" b="0" i="0" u="none" strike="noStrike">
                        <a:effectLst/>
                        <a:latin typeface="Arial" panose="020B0604020202020204" pitchFamily="34" charset="0"/>
                      </a:endParaRPr>
                    </a:p>
                  </a:txBody>
                  <a:tcPr marL="162729" marR="162729" marT="81365" marB="81365">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9629254"/>
                  </a:ext>
                </a:extLst>
              </a:tr>
              <a:tr h="353259">
                <a:tc vMerge="1">
                  <a:txBody>
                    <a:bodyPr/>
                    <a:lstStyle/>
                    <a:p>
                      <a:endParaRPr lang="en-US"/>
                    </a:p>
                  </a:txBody>
                  <a:tcPr/>
                </a:tc>
                <a:tc>
                  <a:txBody>
                    <a:bodyPr/>
                    <a:lstStyle/>
                    <a:p>
                      <a:pPr marL="0" marR="0" algn="ctr" fontAlgn="t">
                        <a:spcBef>
                          <a:spcPts val="0"/>
                        </a:spcBef>
                        <a:spcAft>
                          <a:spcPts val="0"/>
                        </a:spcAft>
                      </a:pPr>
                      <a:r>
                        <a:rPr lang="en-US" sz="1800" b="1" i="0" u="none" strike="noStrike">
                          <a:effectLst/>
                          <a:latin typeface="Arial" panose="020B0604020202020204" pitchFamily="34" charset="0"/>
                          <a:ea typeface="Times New Roman" panose="02020603050405020304" pitchFamily="18" charset="0"/>
                        </a:rPr>
                        <a:t>Yes</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800" b="1" i="0" u="none" strike="noStrike">
                          <a:effectLst/>
                          <a:latin typeface="Arial" panose="020B0604020202020204" pitchFamily="34" charset="0"/>
                          <a:ea typeface="Times New Roman" panose="02020603050405020304" pitchFamily="18" charset="0"/>
                        </a:rPr>
                        <a:t>No</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342802"/>
                  </a:ext>
                </a:extLst>
              </a:tr>
              <a:tr h="372244">
                <a:tc>
                  <a:txBody>
                    <a:bodyPr/>
                    <a:lstStyle/>
                    <a:p>
                      <a:pPr marL="0" marR="0" algn="l" fontAlgn="t">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Implementation Year 2 (8 initiatives)</a:t>
                      </a:r>
                      <a:endParaRPr lang="en-US" sz="3200" b="0" i="0" u="none" strike="noStrike">
                        <a:effectLst/>
                        <a:latin typeface="Arial" panose="020B0604020202020204" pitchFamily="34" charset="0"/>
                      </a:endParaRPr>
                    </a:p>
                  </a:txBody>
                  <a:tcPr marL="122047" marR="122047" marT="16951"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6</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2</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453469"/>
                  </a:ext>
                </a:extLst>
              </a:tr>
              <a:tr h="372244">
                <a:tc>
                  <a:txBody>
                    <a:bodyPr/>
                    <a:lstStyle/>
                    <a:p>
                      <a:pPr marL="0" marR="0" algn="l" fontAlgn="t">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Implementation Year 3 (2 initiatives)</a:t>
                      </a:r>
                      <a:endParaRPr lang="en-US" sz="3200" b="0" i="0" u="none" strike="noStrike">
                        <a:effectLst/>
                        <a:latin typeface="Arial" panose="020B0604020202020204" pitchFamily="34" charset="0"/>
                      </a:endParaRPr>
                    </a:p>
                  </a:txBody>
                  <a:tcPr marL="122047" marR="122047" marT="16951"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2</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0</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494592"/>
                  </a:ext>
                </a:extLst>
              </a:tr>
              <a:tr h="372244">
                <a:tc>
                  <a:txBody>
                    <a:bodyPr/>
                    <a:lstStyle/>
                    <a:p>
                      <a:pPr marL="0" marR="0" algn="l" fontAlgn="t">
                        <a:spcBef>
                          <a:spcPts val="0"/>
                        </a:spcBef>
                        <a:spcAft>
                          <a:spcPts val="0"/>
                        </a:spcAft>
                      </a:pPr>
                      <a:r>
                        <a:rPr lang="en-US" sz="1800" b="0" i="0" u="none" strike="noStrike" dirty="0">
                          <a:effectLst/>
                          <a:latin typeface="Arial" panose="020B0604020202020204" pitchFamily="34" charset="0"/>
                          <a:ea typeface="Times New Roman" panose="02020603050405020304" pitchFamily="18" charset="0"/>
                        </a:rPr>
                        <a:t>Implementation Year 4 (1 initiative)</a:t>
                      </a:r>
                      <a:endParaRPr lang="en-US" sz="3200" b="0" i="0" u="none" strike="noStrike" dirty="0">
                        <a:effectLst/>
                        <a:latin typeface="Arial" panose="020B0604020202020204" pitchFamily="34" charset="0"/>
                      </a:endParaRPr>
                    </a:p>
                  </a:txBody>
                  <a:tcPr marL="122047" marR="122047" marT="16951"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1</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0</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966972"/>
                  </a:ext>
                </a:extLst>
              </a:tr>
              <a:tr h="376629">
                <a:tc>
                  <a:txBody>
                    <a:bodyPr/>
                    <a:lstStyle/>
                    <a:p>
                      <a:pPr marL="0" marR="0" algn="l" fontAlgn="t">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Implementation Year 5 (3 initiatives)</a:t>
                      </a:r>
                      <a:endParaRPr lang="en-US" sz="3200" b="0" i="0" u="none" strike="noStrike">
                        <a:effectLst/>
                        <a:latin typeface="Arial" panose="020B0604020202020204" pitchFamily="34" charset="0"/>
                      </a:endParaRPr>
                    </a:p>
                  </a:txBody>
                  <a:tcPr marL="122047" marR="122047" marT="16951"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3</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0</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351510"/>
                  </a:ext>
                </a:extLst>
              </a:tr>
              <a:tr h="372244">
                <a:tc>
                  <a:txBody>
                    <a:bodyPr/>
                    <a:lstStyle/>
                    <a:p>
                      <a:pPr marL="0" marR="0" algn="l" fontAlgn="t">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Implementation Year 6 (6 initiatives)</a:t>
                      </a:r>
                      <a:endParaRPr lang="en-US" sz="3200" b="0" i="0" u="none" strike="noStrike">
                        <a:effectLst/>
                        <a:latin typeface="Arial" panose="020B0604020202020204" pitchFamily="34" charset="0"/>
                      </a:endParaRPr>
                    </a:p>
                  </a:txBody>
                  <a:tcPr marL="122047" marR="122047" marT="16951"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4</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2</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488799"/>
                  </a:ext>
                </a:extLst>
              </a:tr>
              <a:tr h="353259">
                <a:tc>
                  <a:txBody>
                    <a:bodyPr/>
                    <a:lstStyle/>
                    <a:p>
                      <a:pPr marL="0" marR="0" algn="l" fontAlgn="t">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Implementation Year 7 (5 initiatives)</a:t>
                      </a:r>
                      <a:endParaRPr lang="en-US" sz="3200" b="0" i="0" u="none" strike="noStrike">
                        <a:effectLst/>
                        <a:latin typeface="Arial" panose="020B0604020202020204" pitchFamily="34" charset="0"/>
                      </a:endParaRPr>
                    </a:p>
                  </a:txBody>
                  <a:tcPr marL="122047" marR="122047" marT="16951"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5</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800" b="0" i="0" u="none" strike="noStrike">
                          <a:effectLst/>
                          <a:latin typeface="Arial" panose="020B0604020202020204" pitchFamily="34" charset="0"/>
                          <a:ea typeface="Times New Roman" panose="02020603050405020304" pitchFamily="18" charset="0"/>
                        </a:rPr>
                        <a:t>0</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67524"/>
                  </a:ext>
                </a:extLst>
              </a:tr>
              <a:tr h="372244">
                <a:tc>
                  <a:txBody>
                    <a:bodyPr/>
                    <a:lstStyle/>
                    <a:p>
                      <a:pPr marL="0" marR="0" algn="l" fontAlgn="t">
                        <a:spcBef>
                          <a:spcPts val="0"/>
                        </a:spcBef>
                        <a:spcAft>
                          <a:spcPts val="0"/>
                        </a:spcAft>
                      </a:pPr>
                      <a:r>
                        <a:rPr lang="en-US" sz="1800" b="1" i="0" u="none" strike="noStrike">
                          <a:effectLst/>
                          <a:latin typeface="Arial" panose="020B0604020202020204" pitchFamily="34" charset="0"/>
                          <a:ea typeface="Times New Roman" panose="02020603050405020304" pitchFamily="18" charset="0"/>
                        </a:rPr>
                        <a:t>Total (25 initiatives)</a:t>
                      </a:r>
                      <a:endParaRPr lang="en-US" sz="3200" b="0" i="0" u="none" strike="noStrike">
                        <a:effectLst/>
                        <a:latin typeface="Arial" panose="020B0604020202020204" pitchFamily="34" charset="0"/>
                      </a:endParaRPr>
                    </a:p>
                  </a:txBody>
                  <a:tcPr marL="122047" marR="122047" marT="16951"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1" i="0" u="none" strike="noStrike">
                          <a:effectLst/>
                          <a:latin typeface="Arial" panose="020B0604020202020204" pitchFamily="34" charset="0"/>
                          <a:ea typeface="Times New Roman" panose="02020603050405020304" pitchFamily="18" charset="0"/>
                        </a:rPr>
                        <a:t>21</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800" b="1" i="0" u="none" strike="noStrike">
                          <a:effectLst/>
                          <a:latin typeface="Arial" panose="020B0604020202020204" pitchFamily="34" charset="0"/>
                          <a:ea typeface="Times New Roman" panose="02020603050405020304" pitchFamily="18" charset="0"/>
                        </a:rPr>
                        <a:t>4</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830117"/>
                  </a:ext>
                </a:extLst>
              </a:tr>
              <a:tr h="353259">
                <a:tc>
                  <a:txBody>
                    <a:bodyPr/>
                    <a:lstStyle/>
                    <a:p>
                      <a:pPr marL="0" marR="0" algn="l" fontAlgn="t">
                        <a:spcBef>
                          <a:spcPts val="0"/>
                        </a:spcBef>
                        <a:spcAft>
                          <a:spcPts val="0"/>
                        </a:spcAft>
                      </a:pPr>
                      <a:r>
                        <a:rPr lang="en-US" sz="1800" b="1" i="0" u="none" strike="noStrike">
                          <a:effectLst/>
                          <a:latin typeface="Arial" panose="020B0604020202020204" pitchFamily="34" charset="0"/>
                          <a:ea typeface="Times New Roman" panose="02020603050405020304" pitchFamily="18" charset="0"/>
                        </a:rPr>
                        <a:t>%</a:t>
                      </a:r>
                      <a:endParaRPr lang="en-US" sz="3200" b="0" i="0" u="none" strike="noStrike">
                        <a:effectLst/>
                        <a:latin typeface="Arial" panose="020B0604020202020204" pitchFamily="34" charset="0"/>
                      </a:endParaRPr>
                    </a:p>
                  </a:txBody>
                  <a:tcPr marL="122047" marR="122047" marT="16951"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800" b="1" i="0" u="none" strike="noStrike">
                          <a:effectLst/>
                          <a:latin typeface="Arial" panose="020B0604020202020204" pitchFamily="34" charset="0"/>
                          <a:ea typeface="Times New Roman" panose="02020603050405020304" pitchFamily="18" charset="0"/>
                        </a:rPr>
                        <a:t>84.0%</a:t>
                      </a:r>
                      <a:endParaRPr lang="en-US" sz="3200" b="0" i="0" u="none" strike="noStrike">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800" b="1" i="0" u="none" strike="noStrike" dirty="0">
                          <a:effectLst/>
                          <a:latin typeface="Arial" panose="020B0604020202020204" pitchFamily="34" charset="0"/>
                          <a:ea typeface="Times New Roman" panose="02020603050405020304" pitchFamily="18" charset="0"/>
                        </a:rPr>
                        <a:t>16.0%</a:t>
                      </a:r>
                      <a:endParaRPr lang="en-US" sz="3200" b="0" i="0" u="none" strike="noStrike" dirty="0">
                        <a:effectLst/>
                        <a:latin typeface="Arial" panose="020B0604020202020204" pitchFamily="34" charset="0"/>
                      </a:endParaRPr>
                    </a:p>
                  </a:txBody>
                  <a:tcPr marL="122047" marR="122047" marT="16951"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018996"/>
                  </a:ext>
                </a:extLst>
              </a:tr>
            </a:tbl>
          </a:graphicData>
        </a:graphic>
      </p:graphicFrame>
    </p:spTree>
    <p:extLst>
      <p:ext uri="{BB962C8B-B14F-4D97-AF65-F5344CB8AC3E}">
        <p14:creationId xmlns:p14="http://schemas.microsoft.com/office/powerpoint/2010/main" val="530581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Child in blue long sleeve shirt holding white round analog wall clock.">
            <a:extLst>
              <a:ext uri="{FF2B5EF4-FFF2-40B4-BE49-F238E27FC236}">
                <a16:creationId xmlns:a16="http://schemas.microsoft.com/office/drawing/2014/main" id="{E22123B9-5DC6-AC56-84A9-D2A9F18D9E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88" t="9091" r="29776"/>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C5292-BE1C-4F55-84B0-D654395A70F0}"/>
              </a:ext>
            </a:extLst>
          </p:cNvPr>
          <p:cNvSpPr>
            <a:spLocks noGrp="1"/>
          </p:cNvSpPr>
          <p:nvPr>
            <p:ph type="ctrTitle"/>
          </p:nvPr>
        </p:nvSpPr>
        <p:spPr>
          <a:xfrm>
            <a:off x="5380563" y="1678665"/>
            <a:ext cx="3887839" cy="2372168"/>
          </a:xfrm>
        </p:spPr>
        <p:txBody>
          <a:bodyPr>
            <a:normAutofit/>
          </a:bodyPr>
          <a:lstStyle/>
          <a:p>
            <a:r>
              <a:rPr lang="en-US"/>
              <a:t>Program Measure 4</a:t>
            </a:r>
          </a:p>
        </p:txBody>
      </p:sp>
      <p:sp>
        <p:nvSpPr>
          <p:cNvPr id="3" name="Subtitle 2">
            <a:extLst>
              <a:ext uri="{FF2B5EF4-FFF2-40B4-BE49-F238E27FC236}">
                <a16:creationId xmlns:a16="http://schemas.microsoft.com/office/drawing/2014/main" id="{C47317F1-8C94-4788-8964-50E2BA43D0D4}"/>
              </a:ext>
            </a:extLst>
          </p:cNvPr>
          <p:cNvSpPr>
            <a:spLocks noGrp="1"/>
          </p:cNvSpPr>
          <p:nvPr>
            <p:ph type="subTitle" idx="1"/>
          </p:nvPr>
        </p:nvSpPr>
        <p:spPr>
          <a:xfrm>
            <a:off x="5380563" y="4050833"/>
            <a:ext cx="3893440" cy="1096899"/>
          </a:xfrm>
        </p:spPr>
        <p:txBody>
          <a:bodyPr>
            <a:normAutofit/>
          </a:bodyPr>
          <a:lstStyle/>
          <a:p>
            <a:pPr algn="l">
              <a:lnSpc>
                <a:spcPct val="90000"/>
              </a:lnSpc>
            </a:pPr>
            <a:r>
              <a:rPr lang="en-US" sz="1800" dirty="0">
                <a:effectLst/>
                <a:latin typeface="Times New Roman" panose="02020603050405020304" pitchFamily="18" charset="0"/>
                <a:ea typeface="Times New Roman" panose="02020603050405020304" pitchFamily="18" charset="0"/>
              </a:rPr>
              <a:t>The percentage of State Personnel Development Grant-funded initiatives that meet their child outcome targets. </a:t>
            </a:r>
            <a:r>
              <a:rPr lang="en-US" dirty="0">
                <a:effectLst/>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1906977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439E-8C42-522B-418E-EC26EA568099}"/>
              </a:ext>
            </a:extLst>
          </p:cNvPr>
          <p:cNvSpPr>
            <a:spLocks noGrp="1"/>
          </p:cNvSpPr>
          <p:nvPr>
            <p:ph type="title"/>
          </p:nvPr>
        </p:nvSpPr>
        <p:spPr>
          <a:xfrm>
            <a:off x="5536734" y="609600"/>
            <a:ext cx="3737268" cy="1320800"/>
          </a:xfrm>
        </p:spPr>
        <p:txBody>
          <a:bodyPr>
            <a:normAutofit/>
          </a:bodyPr>
          <a:lstStyle/>
          <a:p>
            <a:pPr>
              <a:lnSpc>
                <a:spcPct val="90000"/>
              </a:lnSpc>
            </a:pPr>
            <a:r>
              <a:rPr lang="en-US" sz="3100" dirty="0"/>
              <a:t>Steps for Program Measure 4</a:t>
            </a:r>
          </a:p>
        </p:txBody>
      </p:sp>
      <p:sp>
        <p:nvSpPr>
          <p:cNvPr id="22" name="Content Placeholder 21">
            <a:extLst>
              <a:ext uri="{FF2B5EF4-FFF2-40B4-BE49-F238E27FC236}">
                <a16:creationId xmlns:a16="http://schemas.microsoft.com/office/drawing/2014/main" id="{402A8A5E-F802-2137-C1D0-9B9B8FC7F6B1}"/>
              </a:ext>
            </a:extLst>
          </p:cNvPr>
          <p:cNvSpPr>
            <a:spLocks noGrp="1"/>
          </p:cNvSpPr>
          <p:nvPr>
            <p:ph idx="1"/>
          </p:nvPr>
        </p:nvSpPr>
        <p:spPr>
          <a:xfrm>
            <a:off x="5209563" y="2160589"/>
            <a:ext cx="4064439" cy="3880773"/>
          </a:xfrm>
        </p:spPr>
        <p:txBody>
          <a:bodyPr>
            <a:normAutofit lnSpcReduction="10000"/>
          </a:bodyPr>
          <a:lstStyle/>
          <a:p>
            <a:r>
              <a:rPr lang="en-US" dirty="0"/>
              <a:t>If you have not already, determine a child outcome measure that is a direct result of your intervention.</a:t>
            </a:r>
          </a:p>
          <a:p>
            <a:r>
              <a:rPr lang="en-US" dirty="0"/>
              <a:t>Collect baseline/ongoing data.</a:t>
            </a:r>
          </a:p>
          <a:p>
            <a:pPr lvl="1"/>
            <a:r>
              <a:rPr lang="en-US" dirty="0"/>
              <a:t>Set initial targets for each year.</a:t>
            </a:r>
          </a:p>
          <a:p>
            <a:pPr lvl="1"/>
            <a:r>
              <a:rPr lang="en-US" dirty="0"/>
              <a:t>Each year, determine if the targets still seem reasonable.</a:t>
            </a:r>
          </a:p>
          <a:p>
            <a:r>
              <a:rPr lang="en-US" dirty="0"/>
              <a:t>CIPP, our GPRA contractor, will collect your Program Measure 4 data in Year 5 of your initiative.</a:t>
            </a:r>
          </a:p>
          <a:p>
            <a:r>
              <a:rPr lang="en-US" dirty="0"/>
              <a:t>Questions or ideas?</a:t>
            </a:r>
          </a:p>
        </p:txBody>
      </p:sp>
      <p:pic>
        <p:nvPicPr>
          <p:cNvPr id="5" name="Content Placeholder 4" descr="Person playing hopscotch">
            <a:extLst>
              <a:ext uri="{FF2B5EF4-FFF2-40B4-BE49-F238E27FC236}">
                <a16:creationId xmlns:a16="http://schemas.microsoft.com/office/drawing/2014/main" id="{D60512DD-9D59-784B-BA6D-743DFF22CE75}"/>
              </a:ext>
            </a:extLst>
          </p:cNvPr>
          <p:cNvPicPr>
            <a:picLocks noChangeAspect="1"/>
          </p:cNvPicPr>
          <p:nvPr/>
        </p:nvPicPr>
        <p:blipFill rotWithShape="1">
          <a:blip r:embed="rId2">
            <a:extLst>
              <a:ext uri="{28A0092B-C50C-407E-A947-70E740481C1C}">
                <a14:useLocalDpi xmlns:a14="http://schemas.microsoft.com/office/drawing/2010/main" val="0"/>
              </a:ext>
            </a:extLst>
          </a:blip>
          <a:srcRect l="25276" r="22213"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5" name="Isosceles Triangle 2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53464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FFB6-ECD9-4033-C9E6-3AE17266F271}"/>
              </a:ext>
            </a:extLst>
          </p:cNvPr>
          <p:cNvSpPr>
            <a:spLocks noGrp="1"/>
          </p:cNvSpPr>
          <p:nvPr>
            <p:ph type="title"/>
          </p:nvPr>
        </p:nvSpPr>
        <p:spPr/>
        <p:txBody>
          <a:bodyPr/>
          <a:lstStyle/>
          <a:p>
            <a:r>
              <a:rPr lang="en-US" dirty="0"/>
              <a:t>(simplified) SPDG Theory of Action</a:t>
            </a:r>
          </a:p>
        </p:txBody>
      </p:sp>
      <p:graphicFrame>
        <p:nvGraphicFramePr>
          <p:cNvPr id="4" name="Content Placeholder 3">
            <a:extLst>
              <a:ext uri="{FF2B5EF4-FFF2-40B4-BE49-F238E27FC236}">
                <a16:creationId xmlns:a16="http://schemas.microsoft.com/office/drawing/2014/main" id="{9F9304E9-C3FE-AD23-21A2-A76273D00CF4}"/>
              </a:ext>
            </a:extLst>
          </p:cNvPr>
          <p:cNvGraphicFramePr>
            <a:graphicFrameLocks noGrp="1"/>
          </p:cNvGraphicFramePr>
          <p:nvPr>
            <p:ph idx="1"/>
            <p:extLst>
              <p:ext uri="{D42A27DB-BD31-4B8C-83A1-F6EECF244321}">
                <p14:modId xmlns:p14="http://schemas.microsoft.com/office/powerpoint/2010/main" val="3117255307"/>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7372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100420C7-62CC-454D-A401-A959EE5A8654}"/>
              </a:ext>
            </a:extLst>
          </p:cNvPr>
          <p:cNvSpPr>
            <a:spLocks noGrp="1"/>
          </p:cNvSpPr>
          <p:nvPr>
            <p:ph type="title"/>
          </p:nvPr>
        </p:nvSpPr>
        <p:spPr>
          <a:xfrm>
            <a:off x="985969" y="4473227"/>
            <a:ext cx="8288032" cy="1096648"/>
          </a:xfrm>
        </p:spPr>
        <p:txBody>
          <a:bodyPr vert="horz" lIns="91440" tIns="45720" rIns="91440" bIns="45720" rtlCol="0" anchor="b">
            <a:normAutofit fontScale="90000"/>
          </a:bodyPr>
          <a:lstStyle/>
          <a:p>
            <a:pPr>
              <a:lnSpc>
                <a:spcPct val="90000"/>
              </a:lnSpc>
            </a:pPr>
            <a:r>
              <a:rPr lang="en-US" sz="3700" dirty="0"/>
              <a:t>Considerations, Resources, &amp; Your Questions</a:t>
            </a:r>
          </a:p>
        </p:txBody>
      </p:sp>
      <p:sp>
        <p:nvSpPr>
          <p:cNvPr id="3" name="Text Placeholder 2">
            <a:extLst>
              <a:ext uri="{FF2B5EF4-FFF2-40B4-BE49-F238E27FC236}">
                <a16:creationId xmlns:a16="http://schemas.microsoft.com/office/drawing/2014/main" id="{53C21726-B8B5-428A-98AD-A22BF648345B}"/>
              </a:ext>
            </a:extLst>
          </p:cNvPr>
          <p:cNvSpPr>
            <a:spLocks noGrp="1"/>
          </p:cNvSpPr>
          <p:nvPr>
            <p:ph type="body" idx="1"/>
          </p:nvPr>
        </p:nvSpPr>
        <p:spPr>
          <a:xfrm>
            <a:off x="985969" y="5569874"/>
            <a:ext cx="8288032" cy="701677"/>
          </a:xfrm>
        </p:spPr>
        <p:txBody>
          <a:bodyPr vert="horz" lIns="91440" tIns="45720" rIns="91440" bIns="45720" rtlCol="0" anchor="t">
            <a:normAutofit/>
          </a:bodyPr>
          <a:lstStyle/>
          <a:p>
            <a:endParaRPr lang="en-US" sz="1800"/>
          </a:p>
        </p:txBody>
      </p:sp>
      <p:pic>
        <p:nvPicPr>
          <p:cNvPr id="4098" name="Picture 2" descr="White paper airplanes moving in a circle with an orange airplane moving in a straight line away from the circle.">
            <a:extLst>
              <a:ext uri="{FF2B5EF4-FFF2-40B4-BE49-F238E27FC236}">
                <a16:creationId xmlns:a16="http://schemas.microsoft.com/office/drawing/2014/main" id="{9A3750FD-C652-424C-878E-17D37478D4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893"/>
          <a:stretch/>
        </p:blipFill>
        <p:spPr bwMode="auto">
          <a:xfrm>
            <a:off x="677334" y="468621"/>
            <a:ext cx="8274669" cy="3635025"/>
          </a:xfrm>
          <a:custGeom>
            <a:avLst/>
            <a:gdLst/>
            <a:ahLst/>
            <a:cxnLst/>
            <a:rect l="l" t="t" r="r" b="b"/>
            <a:pathLst>
              <a:path w="8274669" h="3635025">
                <a:moveTo>
                  <a:pt x="540554" y="0"/>
                </a:moveTo>
                <a:lnTo>
                  <a:pt x="8274669" y="0"/>
                </a:lnTo>
                <a:lnTo>
                  <a:pt x="8274669" y="3635025"/>
                </a:lnTo>
                <a:lnTo>
                  <a:pt x="0" y="363502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79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5" name="Group 104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8" name="Isosceles Triangle 104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2" name="Isosceles Triangle 105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3" name="Isosceles Triangle 105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Title 3">
            <a:extLst>
              <a:ext uri="{FF2B5EF4-FFF2-40B4-BE49-F238E27FC236}">
                <a16:creationId xmlns:a16="http://schemas.microsoft.com/office/drawing/2014/main" id="{D605B8FA-F1E5-408C-5BB7-96717B4AFBDA}"/>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My Intention</a:t>
            </a:r>
          </a:p>
        </p:txBody>
      </p:sp>
      <p:sp>
        <p:nvSpPr>
          <p:cNvPr id="5" name="Text Placeholder 4">
            <a:extLst>
              <a:ext uri="{FF2B5EF4-FFF2-40B4-BE49-F238E27FC236}">
                <a16:creationId xmlns:a16="http://schemas.microsoft.com/office/drawing/2014/main" id="{35AB8681-ACC4-7496-5CD7-48912C5D7CB0}"/>
              </a:ext>
            </a:extLst>
          </p:cNvPr>
          <p:cNvSpPr>
            <a:spLocks noGrp="1"/>
          </p:cNvSpPr>
          <p:nvPr>
            <p:ph type="body" idx="1"/>
          </p:nvPr>
        </p:nvSpPr>
        <p:spPr>
          <a:xfrm>
            <a:off x="4974336" y="4514446"/>
            <a:ext cx="4299666" cy="871042"/>
          </a:xfrm>
        </p:spPr>
        <p:txBody>
          <a:bodyPr vert="horz" lIns="91440" tIns="45720" rIns="91440" bIns="45720" rtlCol="0" anchor="t">
            <a:normAutofit/>
          </a:bodyPr>
          <a:lstStyle/>
          <a:p>
            <a:pPr>
              <a:lnSpc>
                <a:spcPct val="90000"/>
              </a:lnSpc>
            </a:pPr>
            <a:r>
              <a:rPr lang="en-US" sz="1800"/>
              <a:t>You will have a better sense of APR expectations and the resources that will help you meet those expectations.	</a:t>
            </a:r>
          </a:p>
        </p:txBody>
      </p:sp>
      <p:sp>
        <p:nvSpPr>
          <p:cNvPr id="1054" name="Isosceles Triangle 1053">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6" name="Picture 2" descr="From intentions to actions (phrase) over a picture of a brain, a forward slash and a finger pointing upward.">
            <a:extLst>
              <a:ext uri="{FF2B5EF4-FFF2-40B4-BE49-F238E27FC236}">
                <a16:creationId xmlns:a16="http://schemas.microsoft.com/office/drawing/2014/main" id="{765F8FA8-1FC1-D760-3BC9-B7AE106261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604" y="2378591"/>
            <a:ext cx="3765692" cy="210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09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07" name="Isosceles Triangle 410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B8FECDD2-6B92-4FFE-A4B7-7ACCB9FA5517}"/>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Rubric B &amp; APR Fillable Form</a:t>
            </a:r>
          </a:p>
        </p:txBody>
      </p:sp>
      <p:sp>
        <p:nvSpPr>
          <p:cNvPr id="5" name="Content Placeholder 4">
            <a:extLst>
              <a:ext uri="{FF2B5EF4-FFF2-40B4-BE49-F238E27FC236}">
                <a16:creationId xmlns:a16="http://schemas.microsoft.com/office/drawing/2014/main" id="{B53E08A6-BC4F-4891-84BB-5E579BB6AC81}"/>
              </a:ext>
            </a:extLst>
          </p:cNvPr>
          <p:cNvSpPr>
            <a:spLocks noGrp="1"/>
          </p:cNvSpPr>
          <p:nvPr>
            <p:ph idx="1"/>
          </p:nvPr>
        </p:nvSpPr>
        <p:spPr>
          <a:xfrm>
            <a:off x="673754" y="2160590"/>
            <a:ext cx="3973943" cy="3440110"/>
          </a:xfrm>
        </p:spPr>
        <p:txBody>
          <a:bodyPr>
            <a:normAutofit/>
          </a:bodyPr>
          <a:lstStyle/>
          <a:p>
            <a:pPr marL="0" indent="0">
              <a:buNone/>
            </a:pPr>
            <a:r>
              <a:rPr lang="en-US">
                <a:solidFill>
                  <a:schemeClr val="bg1"/>
                </a:solidFill>
                <a:hlinkClick r:id="rId2"/>
              </a:rPr>
              <a:t>https://signetwork.org/program-measures/</a:t>
            </a:r>
          </a:p>
          <a:p>
            <a:pPr marL="0" indent="0">
              <a:buNone/>
            </a:pPr>
            <a:endParaRPr lang="en-US">
              <a:solidFill>
                <a:schemeClr val="bg1"/>
              </a:solidFill>
              <a:hlinkClick r:id="rId2"/>
            </a:endParaRPr>
          </a:p>
          <a:p>
            <a:r>
              <a:rPr lang="en-US" b="0" i="0" u="sng">
                <a:solidFill>
                  <a:schemeClr val="bg1"/>
                </a:solidFill>
                <a:effectLst/>
                <a:latin typeface="Roboto" panose="02000000000000000000" pitchFamily="2" charset="0"/>
                <a:hlinkClick r:id="rId3"/>
              </a:rPr>
              <a:t>Rubric B (DOC)</a:t>
            </a:r>
            <a:endParaRPr lang="en-US" b="0" i="0" u="sng">
              <a:solidFill>
                <a:schemeClr val="bg1"/>
              </a:solidFill>
              <a:effectLst/>
              <a:latin typeface="Roboto" panose="02000000000000000000" pitchFamily="2" charset="0"/>
            </a:endParaRPr>
          </a:p>
          <a:p>
            <a:r>
              <a:rPr lang="en-US" b="0" i="0" u="sng">
                <a:solidFill>
                  <a:schemeClr val="bg1"/>
                </a:solidFill>
                <a:effectLst/>
                <a:latin typeface="Roboto" panose="02000000000000000000" pitchFamily="2" charset="0"/>
                <a:hlinkClick r:id="rId4"/>
              </a:rPr>
              <a:t>APR Fillable Form (PDF)</a:t>
            </a:r>
            <a:endParaRPr lang="en-US" dirty="0">
              <a:solidFill>
                <a:schemeClr val="bg1"/>
              </a:solidFill>
            </a:endParaRPr>
          </a:p>
        </p:txBody>
      </p:sp>
      <p:pic>
        <p:nvPicPr>
          <p:cNvPr id="4098" name="Picture 2" descr="Cartoon picture of a clipboard with an agenda attached and checkmarks for each item.">
            <a:extLst>
              <a:ext uri="{FF2B5EF4-FFF2-40B4-BE49-F238E27FC236}">
                <a16:creationId xmlns:a16="http://schemas.microsoft.com/office/drawing/2014/main" id="{D10622A8-2DF4-4CAD-BA7D-7B023672499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6001" y="2053369"/>
            <a:ext cx="5143500" cy="2738746"/>
          </a:xfrm>
          <a:prstGeom prst="rect">
            <a:avLst/>
          </a:prstGeom>
          <a:noFill/>
          <a:extLst>
            <a:ext uri="{909E8E84-426E-40DD-AFC4-6F175D3DCCD1}">
              <a14:hiddenFill xmlns:a14="http://schemas.microsoft.com/office/drawing/2010/main">
                <a:solidFill>
                  <a:srgbClr val="FFFFFF"/>
                </a:solidFill>
              </a14:hiddenFill>
            </a:ext>
          </a:extLst>
        </p:spPr>
      </p:pic>
      <p:sp>
        <p:nvSpPr>
          <p:cNvPr id="4109" name="Isosceles Triangle 410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412334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6" name="Straight Connector 135">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9"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0" name="Isosceles Triangle 139">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1"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4" name="Isosceles Triangle 143">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5" name="Isosceles Triangle 144">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855F2DFC-D6CD-4A23-AAE9-42E345770019}"/>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kern="1200" dirty="0">
                <a:solidFill>
                  <a:schemeClr val="accent1"/>
                </a:solidFill>
                <a:latin typeface="+mj-lt"/>
                <a:ea typeface="+mj-ea"/>
                <a:cs typeface="+mj-cs"/>
              </a:rPr>
              <a:t>Subgroup to build out a fidelity toolkit</a:t>
            </a:r>
          </a:p>
        </p:txBody>
      </p:sp>
      <p:sp>
        <p:nvSpPr>
          <p:cNvPr id="3" name="Text Placeholder 2">
            <a:extLst>
              <a:ext uri="{FF2B5EF4-FFF2-40B4-BE49-F238E27FC236}">
                <a16:creationId xmlns:a16="http://schemas.microsoft.com/office/drawing/2014/main" id="{B3AC1410-471E-4A58-8606-363744E6786F}"/>
              </a:ext>
            </a:extLst>
          </p:cNvPr>
          <p:cNvSpPr>
            <a:spLocks noGrp="1"/>
          </p:cNvSpPr>
          <p:nvPr>
            <p:ph type="body" idx="1"/>
          </p:nvPr>
        </p:nvSpPr>
        <p:spPr>
          <a:xfrm>
            <a:off x="6094374" y="4263992"/>
            <a:ext cx="3498045" cy="1325857"/>
          </a:xfrm>
        </p:spPr>
        <p:txBody>
          <a:bodyPr vert="horz" lIns="91440" tIns="45720" rIns="91440" bIns="45720" rtlCol="0" anchor="t">
            <a:normAutofit/>
          </a:bodyPr>
          <a:lstStyle/>
          <a:p>
            <a:endParaRPr lang="en-US" sz="1800" dirty="0"/>
          </a:p>
        </p:txBody>
      </p:sp>
      <p:sp>
        <p:nvSpPr>
          <p:cNvPr id="147" name="Isosceles Triangle 146">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266" name="Picture 2" descr="Words - Volunteers Needed! with pictures of colorfully drawn raised hands.">
            <a:extLst>
              <a:ext uri="{FF2B5EF4-FFF2-40B4-BE49-F238E27FC236}">
                <a16:creationId xmlns:a16="http://schemas.microsoft.com/office/drawing/2014/main" id="{8A452581-9EAF-4334-8236-A008FC1F51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603" y="1802844"/>
            <a:ext cx="4887354" cy="325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199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7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Isosceles Triangle 7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Isosceles Triangle 7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Title 3"/>
          <p:cNvSpPr>
            <a:spLocks noGrp="1"/>
          </p:cNvSpPr>
          <p:nvPr>
            <p:ph type="title"/>
          </p:nvPr>
        </p:nvSpPr>
        <p:spPr>
          <a:xfrm>
            <a:off x="6094855" y="1261331"/>
            <a:ext cx="3497565" cy="3002662"/>
          </a:xfrm>
        </p:spPr>
        <p:txBody>
          <a:bodyPr vert="horz" lIns="91440" tIns="45720" rIns="91440" bIns="45720" rtlCol="0" anchor="b">
            <a:normAutofit/>
          </a:bodyPr>
          <a:lstStyle/>
          <a:p>
            <a:r>
              <a:rPr lang="en-US" sz="3700" kern="1200" dirty="0">
                <a:solidFill>
                  <a:schemeClr val="accent1"/>
                </a:solidFill>
                <a:latin typeface="+mj-lt"/>
                <a:ea typeface="+mj-ea"/>
                <a:cs typeface="+mj-cs"/>
              </a:rPr>
              <a:t>Overall APR Considerations</a:t>
            </a:r>
          </a:p>
        </p:txBody>
      </p:sp>
      <p:sp>
        <p:nvSpPr>
          <p:cNvPr id="5" name="Text Placeholder 4"/>
          <p:cNvSpPr>
            <a:spLocks noGrp="1"/>
          </p:cNvSpPr>
          <p:nvPr>
            <p:ph type="body" idx="1"/>
          </p:nvPr>
        </p:nvSpPr>
        <p:spPr>
          <a:xfrm>
            <a:off x="6094374" y="4263992"/>
            <a:ext cx="3498045" cy="1325857"/>
          </a:xfrm>
        </p:spPr>
        <p:txBody>
          <a:bodyPr vert="horz" lIns="91440" tIns="45720" rIns="91440" bIns="45720" rtlCol="0" anchor="t">
            <a:normAutofit/>
          </a:bodyPr>
          <a:lstStyle/>
          <a:p>
            <a:endParaRPr lang="en-US" sz="1800"/>
          </a:p>
        </p:txBody>
      </p:sp>
      <p:sp>
        <p:nvSpPr>
          <p:cNvPr id="83" name="Isosceles Triangle 82">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194" name="Picture 2" descr="Picture of speech bubbles.">
            <a:extLst>
              <a:ext uri="{FF2B5EF4-FFF2-40B4-BE49-F238E27FC236}">
                <a16:creationId xmlns:a16="http://schemas.microsoft.com/office/drawing/2014/main" id="{02F389DD-ACA2-4563-AAF6-0620ED6416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603" y="1802844"/>
            <a:ext cx="4887354" cy="325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093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640B815-825D-49CD-820D-71BD19BF88D5}"/>
              </a:ext>
            </a:extLst>
          </p:cNvPr>
          <p:cNvSpPr>
            <a:spLocks noGrp="1"/>
          </p:cNvSpPr>
          <p:nvPr>
            <p:ph type="title"/>
          </p:nvPr>
        </p:nvSpPr>
        <p:spPr>
          <a:xfrm>
            <a:off x="677334" y="609600"/>
            <a:ext cx="3843375" cy="5175624"/>
          </a:xfrm>
        </p:spPr>
        <p:txBody>
          <a:bodyPr anchor="ctr">
            <a:normAutofit/>
          </a:bodyPr>
          <a:lstStyle/>
          <a:p>
            <a:r>
              <a:rPr lang="en-US" dirty="0">
                <a:solidFill>
                  <a:schemeClr val="tx1">
                    <a:lumMod val="85000"/>
                    <a:lumOff val="15000"/>
                  </a:schemeClr>
                </a:solidFill>
              </a:rPr>
              <a:t>Submitting your Program Measures</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B81EA52-8B69-4501-B54A-27696D349E71}"/>
              </a:ext>
            </a:extLst>
          </p:cNvPr>
          <p:cNvSpPr>
            <a:spLocks noGrp="1"/>
          </p:cNvSpPr>
          <p:nvPr>
            <p:ph idx="1"/>
          </p:nvPr>
        </p:nvSpPr>
        <p:spPr>
          <a:xfrm>
            <a:off x="6116084" y="609601"/>
            <a:ext cx="5511296" cy="5175624"/>
          </a:xfrm>
        </p:spPr>
        <p:txBody>
          <a:bodyPr anchor="ctr">
            <a:normAutofit/>
          </a:bodyPr>
          <a:lstStyle/>
          <a:p>
            <a:r>
              <a:rPr lang="en-US" sz="2400" dirty="0">
                <a:solidFill>
                  <a:srgbClr val="FFFFFF"/>
                </a:solidFill>
              </a:rPr>
              <a:t>Please submit your draft </a:t>
            </a:r>
            <a:r>
              <a:rPr lang="en-US" sz="2400" b="1" dirty="0">
                <a:solidFill>
                  <a:srgbClr val="FFFFFF"/>
                </a:solidFill>
              </a:rPr>
              <a:t>Program Measures</a:t>
            </a:r>
            <a:r>
              <a:rPr lang="en-US" sz="2400" dirty="0">
                <a:solidFill>
                  <a:srgbClr val="FFFFFF"/>
                </a:solidFill>
              </a:rPr>
              <a:t> to your Project Officer by April 15</a:t>
            </a:r>
            <a:r>
              <a:rPr lang="en-US" sz="2400" baseline="30000" dirty="0">
                <a:solidFill>
                  <a:srgbClr val="FFFFFF"/>
                </a:solidFill>
              </a:rPr>
              <a:t>th</a:t>
            </a:r>
            <a:r>
              <a:rPr lang="en-US" sz="2400" dirty="0">
                <a:solidFill>
                  <a:srgbClr val="FFFFFF"/>
                </a:solidFill>
              </a:rPr>
              <a:t>, 2024 for review.  You do </a:t>
            </a:r>
            <a:r>
              <a:rPr lang="en-US" sz="2400" b="1" dirty="0">
                <a:solidFill>
                  <a:srgbClr val="FFFFFF"/>
                </a:solidFill>
              </a:rPr>
              <a:t>not</a:t>
            </a:r>
            <a:r>
              <a:rPr lang="en-US" sz="2400" dirty="0">
                <a:solidFill>
                  <a:srgbClr val="FFFFFF"/>
                </a:solidFill>
              </a:rPr>
              <a:t> need to submit your Project Measures, only your Program Measures.</a:t>
            </a:r>
          </a:p>
          <a:p>
            <a:r>
              <a:rPr lang="en-US" sz="2400" u="sng" dirty="0">
                <a:solidFill>
                  <a:srgbClr val="FFFFFF"/>
                </a:solidFill>
              </a:rPr>
              <a:t>Reminder</a:t>
            </a:r>
            <a:r>
              <a:rPr lang="en-US" sz="2400" dirty="0">
                <a:solidFill>
                  <a:srgbClr val="FFFFFF"/>
                </a:solidFill>
              </a:rPr>
              <a:t>: If it is your first year please give a draft of all of your measures to your Project Officer.</a:t>
            </a:r>
          </a:p>
          <a:p>
            <a:endParaRPr lang="en-US" dirty="0">
              <a:solidFill>
                <a:srgbClr val="FFFFFF"/>
              </a:solidFill>
            </a:endParaRPr>
          </a:p>
        </p:txBody>
      </p:sp>
    </p:spTree>
    <p:extLst>
      <p:ext uri="{BB962C8B-B14F-4D97-AF65-F5344CB8AC3E}">
        <p14:creationId xmlns:p14="http://schemas.microsoft.com/office/powerpoint/2010/main" val="2243893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286933" y="609600"/>
            <a:ext cx="10197494" cy="1099457"/>
          </a:xfrm>
        </p:spPr>
        <p:txBody>
          <a:bodyPr>
            <a:normAutofit/>
          </a:bodyPr>
          <a:lstStyle/>
          <a:p>
            <a:r>
              <a:rPr lang="en-US" dirty="0"/>
              <a:t>Large Available Balances (LAB)</a:t>
            </a:r>
          </a:p>
        </p:txBody>
      </p:sp>
      <p:sp>
        <p:nvSpPr>
          <p:cNvPr id="27"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8" name="Content Placeholder 4">
            <a:extLst>
              <a:ext uri="{FF2B5EF4-FFF2-40B4-BE49-F238E27FC236}">
                <a16:creationId xmlns:a16="http://schemas.microsoft.com/office/drawing/2014/main" id="{1E27D52B-19AD-4B32-9607-414F58B699E3}"/>
              </a:ext>
            </a:extLst>
          </p:cNvPr>
          <p:cNvGraphicFramePr>
            <a:graphicFrameLocks noGrp="1"/>
          </p:cNvGraphicFramePr>
          <p:nvPr>
            <p:ph idx="1"/>
            <p:extLst>
              <p:ext uri="{D42A27DB-BD31-4B8C-83A1-F6EECF244321}">
                <p14:modId xmlns:p14="http://schemas.microsoft.com/office/powerpoint/2010/main" val="428288230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4907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20" name="Rectangle 4"/>
          <p:cNvSpPr>
            <a:spLocks noGrp="1" noChangeArrowheads="1"/>
          </p:cNvSpPr>
          <p:nvPr>
            <p:ph type="title"/>
          </p:nvPr>
        </p:nvSpPr>
        <p:spPr>
          <a:solidFill>
            <a:schemeClr val="accent1">
              <a:lumMod val="50000"/>
            </a:schemeClr>
          </a:solidFill>
        </p:spPr>
        <p:txBody>
          <a:bodyPr>
            <a:normAutofit/>
          </a:bodyPr>
          <a:lstStyle/>
          <a:p>
            <a:pPr>
              <a:defRPr/>
            </a:pPr>
            <a:r>
              <a:rPr lang="en-US" dirty="0">
                <a:solidFill>
                  <a:schemeClr val="bg1">
                    <a:lumMod val="95000"/>
                  </a:schemeClr>
                </a:solidFill>
              </a:rPr>
              <a:t>GRANTEE REPORTING REQUIREMENTS</a:t>
            </a:r>
            <a:endParaRPr lang="en-US" dirty="0">
              <a:effectLst/>
            </a:endParaRPr>
          </a:p>
        </p:txBody>
      </p:sp>
      <p:sp>
        <p:nvSpPr>
          <p:cNvPr id="5" name="Slide Number Placeholder 4"/>
          <p:cNvSpPr>
            <a:spLocks noGrp="1"/>
          </p:cNvSpPr>
          <p:nvPr>
            <p:ph type="sldNum" sz="quarter" idx="12"/>
          </p:nvPr>
        </p:nvSpPr>
        <p:spPr>
          <a:xfrm>
            <a:off x="8534400" y="6492876"/>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45</a:t>
            </a:fld>
            <a:endParaRPr lang="en-US" b="1" dirty="0">
              <a:solidFill>
                <a:prstClr val="black">
                  <a:tint val="75000"/>
                </a:prstClr>
              </a:solidFill>
              <a:latin typeface="CG Omega" pitchFamily="34" charset="0"/>
            </a:endParaRPr>
          </a:p>
        </p:txBody>
      </p:sp>
      <p:sp>
        <p:nvSpPr>
          <p:cNvPr id="7" name="TextBox 6"/>
          <p:cNvSpPr txBox="1"/>
          <p:nvPr/>
        </p:nvSpPr>
        <p:spPr>
          <a:xfrm>
            <a:off x="2057400" y="2209801"/>
            <a:ext cx="8153400" cy="584775"/>
          </a:xfrm>
          <a:prstGeom prst="rect">
            <a:avLst/>
          </a:prstGeom>
          <a:noFill/>
        </p:spPr>
        <p:txBody>
          <a:bodyPr wrap="square" rtlCol="0" anchor="ctr">
            <a:spAutoFit/>
          </a:bodyPr>
          <a:lstStyle/>
          <a:p>
            <a:pPr marL="457200" indent="-457200" defTabSz="914400" fontAlgn="base">
              <a:spcAft>
                <a:spcPct val="0"/>
              </a:spcAft>
              <a:buClr>
                <a:srgbClr val="1F497D">
                  <a:lumMod val="50000"/>
                </a:srgbClr>
              </a:buClr>
              <a:buFont typeface="Arial" panose="020B0604020202020204" pitchFamily="34" charset="0"/>
              <a:buChar char="•"/>
              <a:defRPr/>
            </a:pPr>
            <a:r>
              <a:rPr lang="en-US" sz="3200" dirty="0">
                <a:solidFill>
                  <a:prstClr val="white">
                    <a:lumMod val="50000"/>
                  </a:prstClr>
                </a:solidFill>
                <a:latin typeface="CG Omega" pitchFamily="34" charset="0"/>
              </a:rPr>
              <a:t>Annual Performance Report</a:t>
            </a:r>
          </a:p>
        </p:txBody>
      </p:sp>
      <p:sp>
        <p:nvSpPr>
          <p:cNvPr id="6" name="TextBox 5"/>
          <p:cNvSpPr txBox="1"/>
          <p:nvPr/>
        </p:nvSpPr>
        <p:spPr>
          <a:xfrm>
            <a:off x="2057400" y="4102897"/>
            <a:ext cx="8153400" cy="584775"/>
          </a:xfrm>
          <a:prstGeom prst="rect">
            <a:avLst/>
          </a:prstGeom>
          <a:noFill/>
        </p:spPr>
        <p:txBody>
          <a:bodyPr wrap="square" rtlCol="0" anchor="ctr">
            <a:spAutoFit/>
          </a:bodyPr>
          <a:lstStyle/>
          <a:p>
            <a:pPr marL="457200" indent="-457200" defTabSz="914400" fontAlgn="base">
              <a:spcAft>
                <a:spcPct val="0"/>
              </a:spcAft>
              <a:buClr>
                <a:srgbClr val="1F497D">
                  <a:lumMod val="50000"/>
                </a:srgbClr>
              </a:buClr>
              <a:buFont typeface="Arial" panose="020B0604020202020204" pitchFamily="34" charset="0"/>
              <a:buChar char="•"/>
              <a:defRPr/>
            </a:pPr>
            <a:r>
              <a:rPr lang="en-US" sz="3200" dirty="0">
                <a:solidFill>
                  <a:prstClr val="white">
                    <a:lumMod val="50000"/>
                  </a:prstClr>
                </a:solidFill>
                <a:latin typeface="CG Omega" pitchFamily="34" charset="0"/>
              </a:rPr>
              <a:t>Final Performance Report</a:t>
            </a:r>
          </a:p>
        </p:txBody>
      </p:sp>
    </p:spTree>
    <p:extLst>
      <p:ext uri="{BB962C8B-B14F-4D97-AF65-F5344CB8AC3E}">
        <p14:creationId xmlns:p14="http://schemas.microsoft.com/office/powerpoint/2010/main" val="3718206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46</a:t>
            </a:fld>
            <a:endParaRPr lang="en-US" b="1" dirty="0">
              <a:solidFill>
                <a:prstClr val="black">
                  <a:tint val="75000"/>
                </a:prstClr>
              </a:solidFill>
              <a:latin typeface="CG Omega" pitchFamily="34" charset="0"/>
            </a:endParaRPr>
          </a:p>
        </p:txBody>
      </p:sp>
      <p:pic>
        <p:nvPicPr>
          <p:cNvPr id="5" name="Picture 2"/>
          <p:cNvPicPr>
            <a:picLocks noChangeAspect="1" noChangeArrowheads="1"/>
          </p:cNvPicPr>
          <p:nvPr/>
        </p:nvPicPr>
        <p:blipFill>
          <a:blip r:embed="rId2" cstate="print">
            <a:clrChange>
              <a:clrFrom>
                <a:srgbClr val="FF0000"/>
              </a:clrFrom>
              <a:clrTo>
                <a:srgbClr val="FF0000">
                  <a:alpha val="0"/>
                </a:srgbClr>
              </a:clrTo>
            </a:clrChange>
          </a:blip>
          <a:srcRect/>
          <a:stretch>
            <a:fillRect/>
          </a:stretch>
        </p:blipFill>
        <p:spPr bwMode="auto">
          <a:xfrm>
            <a:off x="3532667" y="42533"/>
            <a:ext cx="5105400" cy="6757367"/>
          </a:xfrm>
          <a:prstGeom prst="rect">
            <a:avLst/>
          </a:prstGeom>
          <a:noFill/>
          <a:ln w="9525">
            <a:noFill/>
            <a:miter lim="800000"/>
            <a:headEnd/>
            <a:tailEnd/>
          </a:ln>
        </p:spPr>
      </p:pic>
      <p:cxnSp>
        <p:nvCxnSpPr>
          <p:cNvPr id="6" name="Straight Arrow Connector 5"/>
          <p:cNvCxnSpPr/>
          <p:nvPr/>
        </p:nvCxnSpPr>
        <p:spPr bwMode="auto">
          <a:xfrm flipV="1">
            <a:off x="3048000" y="609600"/>
            <a:ext cx="1981200" cy="1371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 name="Multiply 6"/>
          <p:cNvSpPr/>
          <p:nvPr/>
        </p:nvSpPr>
        <p:spPr>
          <a:xfrm>
            <a:off x="4956793" y="460554"/>
            <a:ext cx="158971" cy="134415"/>
          </a:xfrm>
          <a:prstGeom prst="mathMultipl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endParaRPr lang="en-US" sz="2800" dirty="0">
              <a:solidFill>
                <a:prstClr val="white"/>
              </a:solidFill>
              <a:latin typeface="Calibri"/>
            </a:endParaRPr>
          </a:p>
        </p:txBody>
      </p:sp>
    </p:spTree>
    <p:extLst>
      <p:ext uri="{BB962C8B-B14F-4D97-AF65-F5344CB8AC3E}">
        <p14:creationId xmlns:p14="http://schemas.microsoft.com/office/powerpoint/2010/main" val="4016846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2" name="Rectangle 4"/>
          <p:cNvSpPr>
            <a:spLocks noGrp="1" noChangeArrowheads="1"/>
          </p:cNvSpPr>
          <p:nvPr>
            <p:ph type="title"/>
          </p:nvPr>
        </p:nvSpPr>
        <p:spPr>
          <a:solidFill>
            <a:schemeClr val="tx2">
              <a:lumMod val="75000"/>
            </a:schemeClr>
          </a:solidFill>
        </p:spPr>
        <p:txBody>
          <a:bodyPr/>
          <a:lstStyle/>
          <a:p>
            <a:pPr>
              <a:defRPr/>
            </a:pPr>
            <a:r>
              <a:rPr lang="en-US" dirty="0">
                <a:solidFill>
                  <a:schemeClr val="bg1">
                    <a:lumMod val="85000"/>
                  </a:schemeClr>
                </a:solidFill>
              </a:rPr>
              <a:t>ANNUAL PERFORMANCE REPORTS</a:t>
            </a:r>
          </a:p>
        </p:txBody>
      </p:sp>
      <p:sp>
        <p:nvSpPr>
          <p:cNvPr id="4" name="Slide Number Placeholder 3"/>
          <p:cNvSpPr>
            <a:spLocks noGrp="1"/>
          </p:cNvSpPr>
          <p:nvPr>
            <p:ph type="sldNum" sz="quarter" idx="12"/>
          </p:nvPr>
        </p:nvSpPr>
        <p:spPr>
          <a:xfrm>
            <a:off x="8534400" y="6484734"/>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47</a:t>
            </a:fld>
            <a:endParaRPr lang="en-US" b="1" dirty="0">
              <a:solidFill>
                <a:prstClr val="black">
                  <a:tint val="75000"/>
                </a:prstClr>
              </a:solidFill>
              <a:latin typeface="CG Omega" pitchFamily="34" charset="0"/>
            </a:endParaRPr>
          </a:p>
        </p:txBody>
      </p:sp>
      <p:sp>
        <p:nvSpPr>
          <p:cNvPr id="7" name="TextBox 6"/>
          <p:cNvSpPr txBox="1"/>
          <p:nvPr/>
        </p:nvSpPr>
        <p:spPr>
          <a:xfrm>
            <a:off x="2018805" y="1618971"/>
            <a:ext cx="8185067" cy="2114829"/>
          </a:xfrm>
          <a:prstGeom prst="rect">
            <a:avLst/>
          </a:prstGeom>
          <a:solidFill>
            <a:schemeClr val="accent1">
              <a:lumMod val="20000"/>
              <a:lumOff val="80000"/>
            </a:schemeClr>
          </a:solidFill>
          <a:effectLst>
            <a:outerShdw sx="1000" sy="1000" algn="ctr" rotWithShape="0">
              <a:srgbClr val="000000"/>
            </a:outerShdw>
          </a:effectLst>
        </p:spPr>
        <p:txBody>
          <a:bodyPr wrap="square" rtlCol="0">
            <a:noAutofit/>
          </a:bodyPr>
          <a:lstStyle/>
          <a:p>
            <a:pPr defTabSz="914400" fontAlgn="base">
              <a:spcBef>
                <a:spcPct val="0"/>
              </a:spcBef>
              <a:spcAft>
                <a:spcPct val="0"/>
              </a:spcAft>
              <a:defRPr/>
            </a:pPr>
            <a:r>
              <a:rPr lang="en-US" b="1" dirty="0">
                <a:solidFill>
                  <a:prstClr val="white">
                    <a:lumMod val="50000"/>
                  </a:prstClr>
                </a:solidFill>
                <a:latin typeface="CG Omega" pitchFamily="34" charset="0"/>
              </a:rPr>
              <a:t>Reporting Period: </a:t>
            </a:r>
            <a:r>
              <a:rPr lang="en-US" dirty="0">
                <a:solidFill>
                  <a:prstClr val="white">
                    <a:lumMod val="50000"/>
                  </a:prstClr>
                </a:solidFill>
                <a:latin typeface="CG Omega" pitchFamily="34" charset="0"/>
              </a:rPr>
              <a:t> </a:t>
            </a:r>
            <a:br>
              <a:rPr lang="en-US" dirty="0">
                <a:solidFill>
                  <a:prstClr val="white">
                    <a:lumMod val="50000"/>
                  </a:prstClr>
                </a:solidFill>
                <a:latin typeface="CG Omega" pitchFamily="34" charset="0"/>
              </a:rPr>
            </a:br>
            <a:br>
              <a:rPr lang="en-US" dirty="0">
                <a:solidFill>
                  <a:prstClr val="white">
                    <a:lumMod val="50000"/>
                  </a:prstClr>
                </a:solidFill>
                <a:latin typeface="CG Omega" pitchFamily="34" charset="0"/>
              </a:rPr>
            </a:br>
            <a:r>
              <a:rPr lang="en-US" dirty="0">
                <a:solidFill>
                  <a:prstClr val="white">
                    <a:lumMod val="50000"/>
                  </a:prstClr>
                </a:solidFill>
                <a:latin typeface="CG Omega" pitchFamily="34" charset="0"/>
              </a:rPr>
              <a:t>For first year grants, the date is the beginning (i.e., start date) of the project though February 28th. </a:t>
            </a:r>
            <a:br>
              <a:rPr lang="en-US" dirty="0">
                <a:solidFill>
                  <a:prstClr val="white">
                    <a:lumMod val="50000"/>
                  </a:prstClr>
                </a:solidFill>
                <a:latin typeface="CG Omega" pitchFamily="34" charset="0"/>
              </a:rPr>
            </a:br>
            <a:br>
              <a:rPr lang="en-US" dirty="0">
                <a:solidFill>
                  <a:prstClr val="white">
                    <a:lumMod val="50000"/>
                  </a:prstClr>
                </a:solidFill>
                <a:latin typeface="CG Omega" pitchFamily="34" charset="0"/>
              </a:rPr>
            </a:br>
            <a:r>
              <a:rPr lang="en-US" dirty="0">
                <a:solidFill>
                  <a:prstClr val="white">
                    <a:lumMod val="50000"/>
                  </a:prstClr>
                </a:solidFill>
                <a:latin typeface="CG Omega" pitchFamily="34" charset="0"/>
              </a:rPr>
              <a:t>For grants in years 2-5, it is the date from the end of the previous reporting period (March 1st, 20--) through February 28th, 20--. </a:t>
            </a:r>
          </a:p>
        </p:txBody>
      </p:sp>
      <p:pic>
        <p:nvPicPr>
          <p:cNvPr id="8" name="Picture 7" descr="New Picture (1).bmp"/>
          <p:cNvPicPr>
            <a:picLocks noChangeAspect="1"/>
          </p:cNvPicPr>
          <p:nvPr/>
        </p:nvPicPr>
        <p:blipFill>
          <a:blip r:embed="rId3" cstate="print"/>
          <a:stretch>
            <a:fillRect/>
          </a:stretch>
        </p:blipFill>
        <p:spPr>
          <a:xfrm>
            <a:off x="1811079" y="4087478"/>
            <a:ext cx="8639342" cy="2333185"/>
          </a:xfrm>
          <a:prstGeom prst="rect">
            <a:avLst/>
          </a:prstGeom>
        </p:spPr>
      </p:pic>
    </p:spTree>
    <p:extLst>
      <p:ext uri="{BB962C8B-B14F-4D97-AF65-F5344CB8AC3E}">
        <p14:creationId xmlns:p14="http://schemas.microsoft.com/office/powerpoint/2010/main" val="2449460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2" name="Rectangle 4"/>
          <p:cNvSpPr>
            <a:spLocks noGrp="1" noChangeArrowheads="1"/>
          </p:cNvSpPr>
          <p:nvPr>
            <p:ph type="title"/>
          </p:nvPr>
        </p:nvSpPr>
        <p:spPr>
          <a:solidFill>
            <a:schemeClr val="tx2">
              <a:lumMod val="75000"/>
            </a:schemeClr>
          </a:solidFill>
        </p:spPr>
        <p:txBody>
          <a:bodyPr/>
          <a:lstStyle/>
          <a:p>
            <a:pPr>
              <a:defRPr/>
            </a:pPr>
            <a:r>
              <a:rPr lang="en-US" dirty="0">
                <a:solidFill>
                  <a:schemeClr val="bg1">
                    <a:lumMod val="85000"/>
                  </a:schemeClr>
                </a:solidFill>
              </a:rPr>
              <a:t>ANNUAL PERFORMANCE REPORTS</a:t>
            </a:r>
          </a:p>
        </p:txBody>
      </p:sp>
      <p:sp>
        <p:nvSpPr>
          <p:cNvPr id="4" name="Slide Number Placeholder 3"/>
          <p:cNvSpPr>
            <a:spLocks noGrp="1"/>
          </p:cNvSpPr>
          <p:nvPr>
            <p:ph type="sldNum" sz="quarter" idx="12"/>
          </p:nvPr>
        </p:nvSpPr>
        <p:spPr>
          <a:xfrm>
            <a:off x="8534400" y="6484734"/>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48</a:t>
            </a:fld>
            <a:endParaRPr lang="en-US" b="1" dirty="0">
              <a:solidFill>
                <a:prstClr val="black">
                  <a:tint val="75000"/>
                </a:prstClr>
              </a:solidFill>
              <a:latin typeface="CG Omega" pitchFamily="34" charset="0"/>
            </a:endParaRPr>
          </a:p>
        </p:txBody>
      </p:sp>
      <p:sp>
        <p:nvSpPr>
          <p:cNvPr id="7" name="TextBox 6"/>
          <p:cNvSpPr txBox="1"/>
          <p:nvPr/>
        </p:nvSpPr>
        <p:spPr>
          <a:xfrm>
            <a:off x="2018805" y="1618971"/>
            <a:ext cx="8185067" cy="2114829"/>
          </a:xfrm>
          <a:prstGeom prst="rect">
            <a:avLst/>
          </a:prstGeom>
          <a:solidFill>
            <a:schemeClr val="accent1">
              <a:lumMod val="20000"/>
              <a:lumOff val="80000"/>
            </a:schemeClr>
          </a:solidFill>
          <a:effectLst>
            <a:outerShdw sx="1000" sy="1000" algn="ctr" rotWithShape="0">
              <a:srgbClr val="000000"/>
            </a:outerShdw>
          </a:effectLst>
        </p:spPr>
        <p:txBody>
          <a:bodyPr wrap="square" rtlCol="0">
            <a:noAutofit/>
          </a:bodyPr>
          <a:lstStyle/>
          <a:p>
            <a:pPr defTabSz="914400" fontAlgn="base">
              <a:spcBef>
                <a:spcPct val="0"/>
              </a:spcBef>
              <a:spcAft>
                <a:spcPct val="0"/>
              </a:spcAft>
              <a:defRPr/>
            </a:pPr>
            <a:r>
              <a:rPr lang="en-US" b="1" dirty="0">
                <a:solidFill>
                  <a:prstClr val="white">
                    <a:lumMod val="50000"/>
                  </a:prstClr>
                </a:solidFill>
                <a:latin typeface="CG Omega" pitchFamily="34" charset="0"/>
              </a:rPr>
              <a:t>Budget Expenditures:</a:t>
            </a:r>
          </a:p>
          <a:p>
            <a:pPr defTabSz="914400" fontAlgn="base">
              <a:spcBef>
                <a:spcPct val="0"/>
              </a:spcBef>
              <a:spcAft>
                <a:spcPct val="0"/>
              </a:spcAft>
              <a:defRPr/>
            </a:pPr>
            <a:endParaRPr lang="en-US" dirty="0">
              <a:solidFill>
                <a:prstClr val="white">
                  <a:lumMod val="50000"/>
                </a:prstClr>
              </a:solidFill>
              <a:latin typeface="CG Omega" pitchFamily="34" charset="0"/>
            </a:endParaRPr>
          </a:p>
          <a:p>
            <a:pPr defTabSz="914400" fontAlgn="base">
              <a:spcBef>
                <a:spcPct val="0"/>
              </a:spcBef>
              <a:spcAft>
                <a:spcPct val="0"/>
              </a:spcAft>
              <a:defRPr/>
            </a:pPr>
            <a:r>
              <a:rPr lang="en-US" i="1" dirty="0">
                <a:solidFill>
                  <a:prstClr val="white">
                    <a:lumMod val="50000"/>
                  </a:prstClr>
                </a:solidFill>
                <a:latin typeface="CG Omega" pitchFamily="34" charset="0"/>
              </a:rPr>
              <a:t>Must be data or information from the business or grants office. </a:t>
            </a:r>
          </a:p>
          <a:p>
            <a:pPr defTabSz="914400" fontAlgn="base">
              <a:spcBef>
                <a:spcPct val="0"/>
              </a:spcBef>
              <a:spcAft>
                <a:spcPct val="0"/>
              </a:spcAft>
              <a:defRPr/>
            </a:pPr>
            <a:endParaRPr lang="en-US" dirty="0">
              <a:solidFill>
                <a:prstClr val="white">
                  <a:lumMod val="50000"/>
                </a:prstClr>
              </a:solidFill>
              <a:latin typeface="CG Omega" pitchFamily="34" charset="0"/>
            </a:endParaRPr>
          </a:p>
          <a:p>
            <a:pPr defTabSz="914400" fontAlgn="base">
              <a:spcBef>
                <a:spcPct val="0"/>
              </a:spcBef>
              <a:spcAft>
                <a:spcPct val="0"/>
              </a:spcAft>
              <a:defRPr/>
            </a:pPr>
            <a:r>
              <a:rPr lang="en-US" dirty="0">
                <a:solidFill>
                  <a:prstClr val="white">
                    <a:lumMod val="50000"/>
                  </a:prstClr>
                </a:solidFill>
                <a:latin typeface="CG Omega" pitchFamily="34" charset="0"/>
              </a:rPr>
              <a:t>Report expenditures through the end of the “Reporting Period”.</a:t>
            </a:r>
          </a:p>
        </p:txBody>
      </p:sp>
      <p:pic>
        <p:nvPicPr>
          <p:cNvPr id="9" name="Picture 8" descr="New Picture (1).bmp"/>
          <p:cNvPicPr>
            <a:picLocks noChangeAspect="1"/>
          </p:cNvPicPr>
          <p:nvPr/>
        </p:nvPicPr>
        <p:blipFill>
          <a:blip r:embed="rId3" cstate="print"/>
          <a:stretch>
            <a:fillRect/>
          </a:stretch>
        </p:blipFill>
        <p:spPr>
          <a:xfrm>
            <a:off x="1785268" y="3996651"/>
            <a:ext cx="8654133" cy="2337179"/>
          </a:xfrm>
          <a:prstGeom prst="rect">
            <a:avLst/>
          </a:prstGeom>
        </p:spPr>
      </p:pic>
      <p:sp>
        <p:nvSpPr>
          <p:cNvPr id="10" name="Line 1031"/>
          <p:cNvSpPr>
            <a:spLocks noChangeShapeType="1"/>
          </p:cNvSpPr>
          <p:nvPr/>
        </p:nvSpPr>
        <p:spPr bwMode="auto">
          <a:xfrm>
            <a:off x="7017667" y="3794170"/>
            <a:ext cx="1677222" cy="1670964"/>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defTabSz="914400" fontAlgn="base">
              <a:spcBef>
                <a:spcPct val="0"/>
              </a:spcBef>
              <a:spcAft>
                <a:spcPct val="0"/>
              </a:spcAft>
              <a:defRPr/>
            </a:pPr>
            <a:endParaRPr lang="en-US" sz="2800" b="1" dirty="0">
              <a:solidFill>
                <a:prstClr val="black"/>
              </a:solidFill>
              <a:latin typeface="Calibri"/>
            </a:endParaRPr>
          </a:p>
        </p:txBody>
      </p:sp>
      <p:sp>
        <p:nvSpPr>
          <p:cNvPr id="11" name="Line 1031"/>
          <p:cNvSpPr>
            <a:spLocks noChangeShapeType="1"/>
          </p:cNvSpPr>
          <p:nvPr/>
        </p:nvSpPr>
        <p:spPr bwMode="auto">
          <a:xfrm>
            <a:off x="4452267" y="3793723"/>
            <a:ext cx="1677222" cy="1670964"/>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defTabSz="914400" fontAlgn="base">
              <a:spcBef>
                <a:spcPct val="0"/>
              </a:spcBef>
              <a:spcAft>
                <a:spcPct val="0"/>
              </a:spcAft>
              <a:defRPr/>
            </a:pPr>
            <a:endParaRPr lang="en-US" sz="2800" b="1" dirty="0">
              <a:solidFill>
                <a:prstClr val="black"/>
              </a:solidFill>
              <a:latin typeface="Calibri"/>
            </a:endParaRPr>
          </a:p>
        </p:txBody>
      </p:sp>
    </p:spTree>
    <p:extLst>
      <p:ext uri="{BB962C8B-B14F-4D97-AF65-F5344CB8AC3E}">
        <p14:creationId xmlns:p14="http://schemas.microsoft.com/office/powerpoint/2010/main" val="561663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2" name="Rectangle 4"/>
          <p:cNvSpPr>
            <a:spLocks noGrp="1" noChangeArrowheads="1"/>
          </p:cNvSpPr>
          <p:nvPr>
            <p:ph type="title"/>
          </p:nvPr>
        </p:nvSpPr>
        <p:spPr>
          <a:solidFill>
            <a:schemeClr val="tx2">
              <a:lumMod val="75000"/>
            </a:schemeClr>
          </a:solidFill>
        </p:spPr>
        <p:txBody>
          <a:bodyPr/>
          <a:lstStyle/>
          <a:p>
            <a:pPr>
              <a:defRPr/>
            </a:pPr>
            <a:r>
              <a:rPr lang="en-US" dirty="0">
                <a:solidFill>
                  <a:schemeClr val="bg1">
                    <a:lumMod val="85000"/>
                  </a:schemeClr>
                </a:solidFill>
              </a:rPr>
              <a:t>ANNUAL PERFORMANCE REPORTS</a:t>
            </a:r>
          </a:p>
        </p:txBody>
      </p:sp>
      <p:sp>
        <p:nvSpPr>
          <p:cNvPr id="4" name="Slide Number Placeholder 3"/>
          <p:cNvSpPr>
            <a:spLocks noGrp="1"/>
          </p:cNvSpPr>
          <p:nvPr>
            <p:ph type="sldNum" sz="quarter" idx="12"/>
          </p:nvPr>
        </p:nvSpPr>
        <p:spPr>
          <a:xfrm>
            <a:off x="8534400" y="6484734"/>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49</a:t>
            </a:fld>
            <a:endParaRPr lang="en-US" b="1" dirty="0">
              <a:solidFill>
                <a:prstClr val="black">
                  <a:tint val="75000"/>
                </a:prstClr>
              </a:solidFill>
              <a:latin typeface="CG Omega" pitchFamily="34" charset="0"/>
            </a:endParaRPr>
          </a:p>
        </p:txBody>
      </p:sp>
      <p:sp>
        <p:nvSpPr>
          <p:cNvPr id="7" name="TextBox 6"/>
          <p:cNvSpPr txBox="1"/>
          <p:nvPr/>
        </p:nvSpPr>
        <p:spPr>
          <a:xfrm>
            <a:off x="2018805" y="1618971"/>
            <a:ext cx="8185067" cy="2114829"/>
          </a:xfrm>
          <a:prstGeom prst="rect">
            <a:avLst/>
          </a:prstGeom>
          <a:solidFill>
            <a:schemeClr val="accent1">
              <a:lumMod val="20000"/>
              <a:lumOff val="80000"/>
            </a:schemeClr>
          </a:solidFill>
          <a:effectLst>
            <a:outerShdw sx="1000" sy="1000" algn="ctr" rotWithShape="0">
              <a:srgbClr val="000000"/>
            </a:outerShdw>
          </a:effectLst>
        </p:spPr>
        <p:txBody>
          <a:bodyPr wrap="square" rtlCol="0">
            <a:noAutofit/>
          </a:bodyPr>
          <a:lstStyle/>
          <a:p>
            <a:pPr defTabSz="914400" fontAlgn="base">
              <a:spcBef>
                <a:spcPct val="0"/>
              </a:spcBef>
              <a:spcAft>
                <a:spcPct val="0"/>
              </a:spcAft>
              <a:defRPr/>
            </a:pPr>
            <a:r>
              <a:rPr lang="en-US" sz="1600" b="1" dirty="0">
                <a:solidFill>
                  <a:prstClr val="white">
                    <a:lumMod val="50000"/>
                  </a:prstClr>
                </a:solidFill>
                <a:latin typeface="CG Omega" pitchFamily="34" charset="0"/>
              </a:rPr>
              <a:t>Performance Measure Status:</a:t>
            </a:r>
          </a:p>
          <a:p>
            <a:pPr marL="285750" indent="-285750" defTabSz="914400" fontAlgn="base">
              <a:spcBef>
                <a:spcPct val="0"/>
              </a:spcBef>
              <a:spcAft>
                <a:spcPct val="0"/>
              </a:spcAft>
              <a:buFont typeface="Arial" panose="020B0604020202020204" pitchFamily="34" charset="0"/>
              <a:buChar char="•"/>
              <a:defRPr/>
            </a:pPr>
            <a:r>
              <a:rPr lang="en-US" sz="1600" dirty="0">
                <a:solidFill>
                  <a:prstClr val="white">
                    <a:lumMod val="50000"/>
                  </a:prstClr>
                </a:solidFill>
                <a:latin typeface="CG Omega" pitchFamily="34" charset="0"/>
              </a:rPr>
              <a:t>This will be checked “</a:t>
            </a:r>
            <a:r>
              <a:rPr lang="en-US" sz="1600" b="1" dirty="0">
                <a:solidFill>
                  <a:prstClr val="white">
                    <a:lumMod val="50000"/>
                  </a:prstClr>
                </a:solidFill>
                <a:latin typeface="CG Omega" pitchFamily="34" charset="0"/>
              </a:rPr>
              <a:t>No</a:t>
            </a:r>
            <a:r>
              <a:rPr lang="en-US" sz="1600" dirty="0">
                <a:solidFill>
                  <a:prstClr val="white">
                    <a:lumMod val="50000"/>
                  </a:prstClr>
                </a:solidFill>
                <a:latin typeface="CG Omega" pitchFamily="34" charset="0"/>
              </a:rPr>
              <a:t>” for all performance reports.  The APR contains data for </a:t>
            </a:r>
            <a:r>
              <a:rPr lang="en-US" sz="1600" b="1" dirty="0">
                <a:solidFill>
                  <a:prstClr val="white">
                    <a:lumMod val="50000"/>
                  </a:prstClr>
                </a:solidFill>
                <a:latin typeface="CG Omega" pitchFamily="34" charset="0"/>
              </a:rPr>
              <a:t>the reporting period</a:t>
            </a:r>
            <a:r>
              <a:rPr lang="en-US" sz="1600" dirty="0">
                <a:solidFill>
                  <a:prstClr val="white">
                    <a:lumMod val="50000"/>
                  </a:prstClr>
                </a:solidFill>
                <a:latin typeface="CG Omega" pitchFamily="34" charset="0"/>
              </a:rPr>
              <a:t>.</a:t>
            </a:r>
          </a:p>
          <a:p>
            <a:pPr marL="285750" indent="-285750" defTabSz="914400" fontAlgn="base">
              <a:spcBef>
                <a:spcPct val="0"/>
              </a:spcBef>
              <a:spcAft>
                <a:spcPct val="0"/>
              </a:spcAft>
              <a:buFont typeface="Arial" panose="020B0604020202020204" pitchFamily="34" charset="0"/>
              <a:buChar char="•"/>
              <a:defRPr/>
            </a:pPr>
            <a:r>
              <a:rPr lang="en-US" sz="1600" dirty="0">
                <a:solidFill>
                  <a:prstClr val="white">
                    <a:lumMod val="50000"/>
                  </a:prstClr>
                </a:solidFill>
                <a:latin typeface="CG Omega" pitchFamily="34" charset="0"/>
              </a:rPr>
              <a:t>The date entered here will be the due date for your Final Performance Report, which is 90 days after the end of the grant.</a:t>
            </a:r>
          </a:p>
          <a:p>
            <a:pPr marL="285750" indent="-285750" defTabSz="914400" fontAlgn="base">
              <a:spcBef>
                <a:spcPct val="0"/>
              </a:spcBef>
              <a:spcAft>
                <a:spcPct val="0"/>
              </a:spcAft>
              <a:buFont typeface="Arial" panose="020B0604020202020204" pitchFamily="34" charset="0"/>
              <a:buChar char="•"/>
              <a:defRPr/>
            </a:pPr>
            <a:r>
              <a:rPr lang="en-US" sz="1600" dirty="0">
                <a:solidFill>
                  <a:prstClr val="white">
                    <a:lumMod val="50000"/>
                  </a:prstClr>
                </a:solidFill>
                <a:latin typeface="CG Omega" pitchFamily="34" charset="0"/>
              </a:rPr>
              <a:t>Signatory must have authority to sign on behalf of the institution since the grant is from the Department to the institution and not to an individual.  (This person is typically not the Project Director). </a:t>
            </a:r>
          </a:p>
        </p:txBody>
      </p:sp>
      <p:pic>
        <p:nvPicPr>
          <p:cNvPr id="8" name="Picture 7" descr="New Picture (4).bmp"/>
          <p:cNvPicPr>
            <a:picLocks noChangeAspect="1"/>
          </p:cNvPicPr>
          <p:nvPr/>
        </p:nvPicPr>
        <p:blipFill>
          <a:blip r:embed="rId3" cstate="print"/>
          <a:stretch>
            <a:fillRect/>
          </a:stretch>
        </p:blipFill>
        <p:spPr>
          <a:xfrm>
            <a:off x="2324545" y="4080742"/>
            <a:ext cx="7524307" cy="2699175"/>
          </a:xfrm>
          <a:prstGeom prst="rect">
            <a:avLst/>
          </a:prstGeom>
        </p:spPr>
      </p:pic>
      <p:sp>
        <p:nvSpPr>
          <p:cNvPr id="12" name="Line 1027"/>
          <p:cNvSpPr>
            <a:spLocks noChangeShapeType="1"/>
          </p:cNvSpPr>
          <p:nvPr/>
        </p:nvSpPr>
        <p:spPr bwMode="auto">
          <a:xfrm>
            <a:off x="4826762" y="3931592"/>
            <a:ext cx="189416" cy="2148685"/>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defTabSz="914400" fontAlgn="base">
              <a:spcBef>
                <a:spcPct val="0"/>
              </a:spcBef>
              <a:spcAft>
                <a:spcPct val="0"/>
              </a:spcAft>
              <a:defRPr/>
            </a:pPr>
            <a:endParaRPr lang="en-US" sz="2800" b="1" dirty="0">
              <a:solidFill>
                <a:prstClr val="black"/>
              </a:solidFill>
              <a:latin typeface="Calibri"/>
            </a:endParaRPr>
          </a:p>
        </p:txBody>
      </p:sp>
      <p:sp>
        <p:nvSpPr>
          <p:cNvPr id="13" name="Line 1032"/>
          <p:cNvSpPr>
            <a:spLocks noChangeShapeType="1"/>
          </p:cNvSpPr>
          <p:nvPr/>
        </p:nvSpPr>
        <p:spPr bwMode="auto">
          <a:xfrm>
            <a:off x="7484229" y="3817088"/>
            <a:ext cx="106914" cy="946188"/>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defTabSz="914400" fontAlgn="base">
              <a:spcBef>
                <a:spcPct val="0"/>
              </a:spcBef>
              <a:spcAft>
                <a:spcPct val="0"/>
              </a:spcAft>
              <a:defRPr/>
            </a:pPr>
            <a:endParaRPr lang="en-US" sz="2800" b="1" dirty="0">
              <a:solidFill>
                <a:prstClr val="black"/>
              </a:solidFill>
              <a:latin typeface="Calibri"/>
            </a:endParaRPr>
          </a:p>
        </p:txBody>
      </p:sp>
      <p:sp>
        <p:nvSpPr>
          <p:cNvPr id="14" name="Line 1030"/>
          <p:cNvSpPr>
            <a:spLocks noChangeShapeType="1"/>
          </p:cNvSpPr>
          <p:nvPr/>
        </p:nvSpPr>
        <p:spPr bwMode="auto">
          <a:xfrm>
            <a:off x="9200707" y="3825371"/>
            <a:ext cx="134866" cy="76424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defTabSz="914400" fontAlgn="base">
              <a:spcBef>
                <a:spcPct val="0"/>
              </a:spcBef>
              <a:spcAft>
                <a:spcPct val="0"/>
              </a:spcAft>
              <a:defRPr/>
            </a:pPr>
            <a:endParaRPr lang="en-US" sz="2800" b="1" dirty="0">
              <a:solidFill>
                <a:prstClr val="black"/>
              </a:solidFill>
              <a:latin typeface="Calibri"/>
            </a:endParaRPr>
          </a:p>
        </p:txBody>
      </p:sp>
    </p:spTree>
    <p:extLst>
      <p:ext uri="{BB962C8B-B14F-4D97-AF65-F5344CB8AC3E}">
        <p14:creationId xmlns:p14="http://schemas.microsoft.com/office/powerpoint/2010/main" val="27840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79889-B2DA-4C86-83F5-09DEB93A6659}"/>
              </a:ext>
            </a:extLst>
          </p:cNvPr>
          <p:cNvSpPr>
            <a:spLocks noGrp="1"/>
          </p:cNvSpPr>
          <p:nvPr>
            <p:ph type="title"/>
          </p:nvPr>
        </p:nvSpPr>
        <p:spPr>
          <a:xfrm>
            <a:off x="1286933" y="609600"/>
            <a:ext cx="10197494" cy="1099457"/>
          </a:xfrm>
        </p:spPr>
        <p:txBody>
          <a:bodyPr>
            <a:normAutofit/>
          </a:bodyPr>
          <a:lstStyle/>
          <a:p>
            <a:r>
              <a:rPr lang="en-US" dirty="0"/>
              <a:t>Your APR Calendar </a:t>
            </a:r>
            <a:r>
              <a:rPr lang="en-US" i="1" dirty="0"/>
              <a:t>(not for new grantees)</a:t>
            </a:r>
          </a:p>
        </p:txBody>
      </p:sp>
      <p:sp>
        <p:nvSpPr>
          <p:cNvPr id="33" name="Isosceles Triangle 3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7" name="Content Placeholder 3">
            <a:extLst>
              <a:ext uri="{FF2B5EF4-FFF2-40B4-BE49-F238E27FC236}">
                <a16:creationId xmlns:a16="http://schemas.microsoft.com/office/drawing/2014/main" id="{B0EE6812-5E8F-B7A6-09E4-CDBF49908603}"/>
              </a:ext>
            </a:extLst>
          </p:cNvPr>
          <p:cNvGraphicFramePr/>
          <p:nvPr>
            <p:extLst>
              <p:ext uri="{D42A27DB-BD31-4B8C-83A1-F6EECF244321}">
                <p14:modId xmlns:p14="http://schemas.microsoft.com/office/powerpoint/2010/main" val="199036680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8052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2" name="Rectangle 4"/>
          <p:cNvSpPr>
            <a:spLocks noGrp="1" noChangeArrowheads="1"/>
          </p:cNvSpPr>
          <p:nvPr>
            <p:ph type="title"/>
          </p:nvPr>
        </p:nvSpPr>
        <p:spPr>
          <a:solidFill>
            <a:schemeClr val="tx2">
              <a:lumMod val="75000"/>
            </a:schemeClr>
          </a:solidFill>
        </p:spPr>
        <p:txBody>
          <a:bodyPr/>
          <a:lstStyle/>
          <a:p>
            <a:pPr>
              <a:defRPr/>
            </a:pPr>
            <a:r>
              <a:rPr lang="en-US" dirty="0">
                <a:solidFill>
                  <a:schemeClr val="bg1">
                    <a:lumMod val="85000"/>
                  </a:schemeClr>
                </a:solidFill>
              </a:rPr>
              <a:t>EXECUTIVE SUMMARY SHEET</a:t>
            </a:r>
          </a:p>
        </p:txBody>
      </p:sp>
      <p:sp>
        <p:nvSpPr>
          <p:cNvPr id="4" name="Slide Number Placeholder 3"/>
          <p:cNvSpPr>
            <a:spLocks noGrp="1"/>
          </p:cNvSpPr>
          <p:nvPr>
            <p:ph type="sldNum" sz="quarter" idx="12"/>
          </p:nvPr>
        </p:nvSpPr>
        <p:spPr>
          <a:xfrm>
            <a:off x="8534400" y="6484734"/>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50</a:t>
            </a:fld>
            <a:endParaRPr lang="en-US" b="1" dirty="0">
              <a:solidFill>
                <a:prstClr val="black">
                  <a:tint val="75000"/>
                </a:prstClr>
              </a:solidFill>
              <a:latin typeface="CG Omega" pitchFamily="34" charset="0"/>
            </a:endParaRPr>
          </a:p>
        </p:txBody>
      </p:sp>
      <p:pic>
        <p:nvPicPr>
          <p:cNvPr id="11" name="Picture 2"/>
          <p:cNvPicPr>
            <a:picLocks noChangeAspect="1" noChangeArrowheads="1"/>
          </p:cNvPicPr>
          <p:nvPr/>
        </p:nvPicPr>
        <p:blipFill>
          <a:blip r:embed="rId3" cstate="print">
            <a:clrChange>
              <a:clrFrom>
                <a:srgbClr val="FF0000"/>
              </a:clrFrom>
              <a:clrTo>
                <a:srgbClr val="FF0000">
                  <a:alpha val="0"/>
                </a:srgbClr>
              </a:clrTo>
            </a:clrChange>
          </a:blip>
          <a:srcRect/>
          <a:stretch>
            <a:fillRect/>
          </a:stretch>
        </p:blipFill>
        <p:spPr bwMode="auto">
          <a:xfrm>
            <a:off x="781123" y="1860351"/>
            <a:ext cx="8389089" cy="4706670"/>
          </a:xfrm>
          <a:prstGeom prst="rect">
            <a:avLst/>
          </a:prstGeom>
          <a:noFill/>
          <a:ln w="9525">
            <a:noFill/>
            <a:miter lim="800000"/>
            <a:headEnd/>
            <a:tailEnd/>
          </a:ln>
        </p:spPr>
      </p:pic>
      <p:sp>
        <p:nvSpPr>
          <p:cNvPr id="15" name="Rectangle 10"/>
          <p:cNvSpPr>
            <a:spLocks noChangeArrowheads="1"/>
          </p:cNvSpPr>
          <p:nvPr/>
        </p:nvSpPr>
        <p:spPr bwMode="auto">
          <a:xfrm>
            <a:off x="1180229" y="3756272"/>
            <a:ext cx="7354171" cy="457414"/>
          </a:xfrm>
          <a:prstGeom prst="rect">
            <a:avLst/>
          </a:prstGeom>
          <a:solidFill>
            <a:schemeClr val="bg1"/>
          </a:solidFill>
          <a:ln w="9525">
            <a:noFill/>
            <a:miter lim="800000"/>
            <a:headEnd/>
            <a:tailEnd/>
          </a:ln>
        </p:spPr>
        <p:txBody>
          <a:bodyPr wrap="square" anchor="ctr">
            <a:spAutoFit/>
          </a:bodyPr>
          <a:lstStyle/>
          <a:p>
            <a:pPr defTabSz="914400" fontAlgn="base">
              <a:spcBef>
                <a:spcPct val="0"/>
              </a:spcBef>
              <a:spcAft>
                <a:spcPct val="0"/>
              </a:spcAft>
              <a:tabLst>
                <a:tab pos="457200" algn="r"/>
                <a:tab pos="2743200" algn="ctr"/>
                <a:tab pos="5486400" algn="r"/>
              </a:tabLst>
              <a:defRPr/>
            </a:pPr>
            <a:r>
              <a:rPr lang="en-US" sz="1200" dirty="0">
                <a:solidFill>
                  <a:prstClr val="black"/>
                </a:solidFill>
                <a:latin typeface="Times New Roman" pitchFamily="18" charset="0"/>
              </a:rPr>
              <a:t>*** Provide highlights of the project's activities and the extent to which the expected outcomes and performance measures were achieved during the reporting period.   Do NOT include the project abstract.</a:t>
            </a:r>
          </a:p>
        </p:txBody>
      </p:sp>
      <p:sp>
        <p:nvSpPr>
          <p:cNvPr id="16" name="TextBox 15"/>
          <p:cNvSpPr txBox="1"/>
          <p:nvPr/>
        </p:nvSpPr>
        <p:spPr>
          <a:xfrm>
            <a:off x="7694434" y="2375922"/>
            <a:ext cx="2059167" cy="518402"/>
          </a:xfrm>
          <a:prstGeom prst="rect">
            <a:avLst/>
          </a:prstGeom>
          <a:noFill/>
        </p:spPr>
        <p:txBody>
          <a:bodyPr wrap="square" rtlCol="0">
            <a:spAutoFit/>
          </a:bodyPr>
          <a:lstStyle/>
          <a:p>
            <a:pPr defTabSz="914400" fontAlgn="base">
              <a:spcBef>
                <a:spcPct val="0"/>
              </a:spcBef>
              <a:spcAft>
                <a:spcPct val="0"/>
              </a:spcAft>
              <a:defRPr/>
            </a:pPr>
            <a:r>
              <a:rPr lang="en-US" sz="2800" b="1" dirty="0">
                <a:solidFill>
                  <a:srgbClr val="0070C0"/>
                </a:solidFill>
                <a:latin typeface="CG Omega" pitchFamily="34" charset="0"/>
              </a:rPr>
              <a:t>  </a:t>
            </a:r>
            <a:r>
              <a:rPr lang="en-US" sz="1600" b="1" dirty="0">
                <a:solidFill>
                  <a:srgbClr val="0070C0"/>
                </a:solidFill>
                <a:latin typeface="CG Omega" pitchFamily="34" charset="0"/>
              </a:rPr>
              <a:t>H325 - - - - -</a:t>
            </a:r>
          </a:p>
        </p:txBody>
      </p:sp>
    </p:spTree>
    <p:extLst>
      <p:ext uri="{BB962C8B-B14F-4D97-AF65-F5344CB8AC3E}">
        <p14:creationId xmlns:p14="http://schemas.microsoft.com/office/powerpoint/2010/main" val="2962639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2" name="Rectangle 4"/>
          <p:cNvSpPr>
            <a:spLocks noGrp="1" noChangeArrowheads="1"/>
          </p:cNvSpPr>
          <p:nvPr>
            <p:ph type="title"/>
          </p:nvPr>
        </p:nvSpPr>
        <p:spPr>
          <a:solidFill>
            <a:schemeClr val="tx2">
              <a:lumMod val="75000"/>
            </a:schemeClr>
          </a:solidFill>
        </p:spPr>
        <p:txBody>
          <a:bodyPr/>
          <a:lstStyle/>
          <a:p>
            <a:pPr>
              <a:defRPr/>
            </a:pPr>
            <a:r>
              <a:rPr lang="en-US" dirty="0">
                <a:solidFill>
                  <a:schemeClr val="bg1">
                    <a:lumMod val="85000"/>
                  </a:schemeClr>
                </a:solidFill>
              </a:rPr>
              <a:t>PROJECT STATUS CHART</a:t>
            </a:r>
          </a:p>
        </p:txBody>
      </p:sp>
      <p:sp>
        <p:nvSpPr>
          <p:cNvPr id="4" name="Slide Number Placeholder 3"/>
          <p:cNvSpPr>
            <a:spLocks noGrp="1"/>
          </p:cNvSpPr>
          <p:nvPr>
            <p:ph type="sldNum" sz="quarter" idx="12"/>
          </p:nvPr>
        </p:nvSpPr>
        <p:spPr>
          <a:xfrm>
            <a:off x="8534400" y="6484734"/>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51</a:t>
            </a:fld>
            <a:endParaRPr lang="en-US" b="1" dirty="0">
              <a:solidFill>
                <a:prstClr val="black">
                  <a:tint val="75000"/>
                </a:prstClr>
              </a:solidFill>
              <a:latin typeface="CG Omega" pitchFamily="34" charset="0"/>
            </a:endParaRPr>
          </a:p>
        </p:txBody>
      </p:sp>
      <p:pic>
        <p:nvPicPr>
          <p:cNvPr id="7" name="Picture 2"/>
          <p:cNvPicPr>
            <a:picLocks noChangeAspect="1" noChangeArrowheads="1"/>
          </p:cNvPicPr>
          <p:nvPr/>
        </p:nvPicPr>
        <p:blipFill>
          <a:blip r:embed="rId3" cstate="print">
            <a:clrChange>
              <a:clrFrom>
                <a:srgbClr val="FF0000"/>
              </a:clrFrom>
              <a:clrTo>
                <a:srgbClr val="FF0000">
                  <a:alpha val="0"/>
                </a:srgbClr>
              </a:clrTo>
            </a:clrChange>
          </a:blip>
          <a:srcRect/>
          <a:stretch>
            <a:fillRect/>
          </a:stretch>
        </p:blipFill>
        <p:spPr bwMode="auto">
          <a:xfrm>
            <a:off x="677334" y="1979863"/>
            <a:ext cx="8530532" cy="4595036"/>
          </a:xfrm>
          <a:prstGeom prst="rect">
            <a:avLst/>
          </a:prstGeom>
          <a:noFill/>
          <a:ln w="9525">
            <a:noFill/>
            <a:miter lim="800000"/>
            <a:headEnd/>
            <a:tailEnd/>
          </a:ln>
        </p:spPr>
      </p:pic>
      <p:sp>
        <p:nvSpPr>
          <p:cNvPr id="8" name="TextBox 7"/>
          <p:cNvSpPr txBox="1"/>
          <p:nvPr/>
        </p:nvSpPr>
        <p:spPr>
          <a:xfrm>
            <a:off x="8458201" y="2057400"/>
            <a:ext cx="1981199" cy="523220"/>
          </a:xfrm>
          <a:prstGeom prst="rect">
            <a:avLst/>
          </a:prstGeom>
          <a:noFill/>
        </p:spPr>
        <p:txBody>
          <a:bodyPr wrap="square" rtlCol="0">
            <a:spAutoFit/>
          </a:bodyPr>
          <a:lstStyle/>
          <a:p>
            <a:pPr defTabSz="914400" fontAlgn="base">
              <a:spcBef>
                <a:spcPct val="0"/>
              </a:spcBef>
              <a:spcAft>
                <a:spcPct val="0"/>
              </a:spcAft>
              <a:defRPr/>
            </a:pPr>
            <a:r>
              <a:rPr lang="en-US" sz="2800" b="1" dirty="0">
                <a:solidFill>
                  <a:srgbClr val="0070C0"/>
                </a:solidFill>
                <a:latin typeface="CG Omega" pitchFamily="34" charset="0"/>
              </a:rPr>
              <a:t>  </a:t>
            </a:r>
            <a:r>
              <a:rPr lang="en-US" sz="1600" b="1" dirty="0">
                <a:solidFill>
                  <a:srgbClr val="0070C0"/>
                </a:solidFill>
                <a:latin typeface="CG Omega" pitchFamily="34" charset="0"/>
              </a:rPr>
              <a:t>H325 - - - - -</a:t>
            </a:r>
          </a:p>
        </p:txBody>
      </p:sp>
    </p:spTree>
    <p:extLst>
      <p:ext uri="{BB962C8B-B14F-4D97-AF65-F5344CB8AC3E}">
        <p14:creationId xmlns:p14="http://schemas.microsoft.com/office/powerpoint/2010/main" val="2881880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900126"/>
            <a:ext cx="8622632" cy="17703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7732" name="Rectangle 4"/>
          <p:cNvSpPr>
            <a:spLocks noGrp="1" noChangeArrowheads="1"/>
          </p:cNvSpPr>
          <p:nvPr>
            <p:ph type="title"/>
          </p:nvPr>
        </p:nvSpPr>
        <p:spPr>
          <a:solidFill>
            <a:schemeClr val="tx2">
              <a:lumMod val="75000"/>
            </a:schemeClr>
          </a:solidFill>
        </p:spPr>
        <p:txBody>
          <a:bodyPr/>
          <a:lstStyle/>
          <a:p>
            <a:pPr>
              <a:defRPr/>
            </a:pPr>
            <a:r>
              <a:rPr lang="en-US" dirty="0">
                <a:solidFill>
                  <a:schemeClr val="bg1">
                    <a:lumMod val="85000"/>
                  </a:schemeClr>
                </a:solidFill>
              </a:rPr>
              <a:t>PROJECT STATUS CHART</a:t>
            </a:r>
          </a:p>
        </p:txBody>
      </p:sp>
      <p:sp>
        <p:nvSpPr>
          <p:cNvPr id="4" name="Slide Number Placeholder 3"/>
          <p:cNvSpPr>
            <a:spLocks noGrp="1"/>
          </p:cNvSpPr>
          <p:nvPr>
            <p:ph type="sldNum" sz="quarter" idx="12"/>
          </p:nvPr>
        </p:nvSpPr>
        <p:spPr>
          <a:xfrm>
            <a:off x="8534400" y="6484734"/>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52</a:t>
            </a:fld>
            <a:endParaRPr lang="en-US" b="1" dirty="0">
              <a:solidFill>
                <a:prstClr val="black">
                  <a:tint val="75000"/>
                </a:prstClr>
              </a:solidFill>
              <a:latin typeface="CG Omega" pitchFamily="34" charset="0"/>
            </a:endParaRPr>
          </a:p>
        </p:txBody>
      </p:sp>
      <p:sp>
        <p:nvSpPr>
          <p:cNvPr id="7" name="TextBox 6"/>
          <p:cNvSpPr txBox="1"/>
          <p:nvPr/>
        </p:nvSpPr>
        <p:spPr>
          <a:xfrm>
            <a:off x="677334" y="4876800"/>
            <a:ext cx="8185067" cy="1681715"/>
          </a:xfrm>
          <a:prstGeom prst="rect">
            <a:avLst/>
          </a:prstGeom>
          <a:solidFill>
            <a:schemeClr val="accent1">
              <a:lumMod val="20000"/>
              <a:lumOff val="80000"/>
            </a:schemeClr>
          </a:solidFill>
          <a:effectLst>
            <a:outerShdw sx="1000" sy="1000" algn="ctr" rotWithShape="0">
              <a:srgbClr val="000000"/>
            </a:outerShdw>
          </a:effectLst>
        </p:spPr>
        <p:txBody>
          <a:bodyPr wrap="square" rtlCol="0" anchor="ctr">
            <a:noAutofit/>
          </a:bodyPr>
          <a:lstStyle/>
          <a:p>
            <a:pPr algn="ctr" defTabSz="914400" fontAlgn="base">
              <a:spcBef>
                <a:spcPct val="0"/>
              </a:spcBef>
              <a:spcAft>
                <a:spcPct val="0"/>
              </a:spcAft>
              <a:defRPr/>
            </a:pPr>
            <a:r>
              <a:rPr lang="en-US" dirty="0">
                <a:solidFill>
                  <a:prstClr val="white">
                    <a:lumMod val="50000"/>
                  </a:prstClr>
                </a:solidFill>
                <a:latin typeface="CG Omega" pitchFamily="34" charset="0"/>
              </a:rPr>
              <a:t>Enter one of the project’s objectives; on subsequent pages, you will enter additional project objectives as submitted in your grant application.</a:t>
            </a:r>
          </a:p>
        </p:txBody>
      </p:sp>
      <p:sp>
        <p:nvSpPr>
          <p:cNvPr id="10" name="Line 7"/>
          <p:cNvSpPr>
            <a:spLocks noChangeShapeType="1"/>
          </p:cNvSpPr>
          <p:nvPr/>
        </p:nvSpPr>
        <p:spPr bwMode="auto">
          <a:xfrm flipH="1" flipV="1">
            <a:off x="1901434" y="3429000"/>
            <a:ext cx="990600" cy="1447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defTabSz="914400" fontAlgn="base">
              <a:spcBef>
                <a:spcPct val="0"/>
              </a:spcBef>
              <a:spcAft>
                <a:spcPct val="0"/>
              </a:spcAft>
              <a:defRPr/>
            </a:pPr>
            <a:endParaRPr lang="en-US" sz="2800" b="1" dirty="0">
              <a:solidFill>
                <a:prstClr val="black"/>
              </a:solidFill>
              <a:latin typeface="Calibri"/>
            </a:endParaRPr>
          </a:p>
        </p:txBody>
      </p:sp>
      <p:sp>
        <p:nvSpPr>
          <p:cNvPr id="11" name="TextBox 10"/>
          <p:cNvSpPr txBox="1"/>
          <p:nvPr/>
        </p:nvSpPr>
        <p:spPr>
          <a:xfrm>
            <a:off x="8520699" y="2216384"/>
            <a:ext cx="1752599" cy="400110"/>
          </a:xfrm>
          <a:prstGeom prst="rect">
            <a:avLst/>
          </a:prstGeom>
          <a:noFill/>
        </p:spPr>
        <p:txBody>
          <a:bodyPr wrap="square" rtlCol="0">
            <a:spAutoFit/>
          </a:bodyPr>
          <a:lstStyle/>
          <a:p>
            <a:pPr defTabSz="914400" fontAlgn="base">
              <a:spcBef>
                <a:spcPct val="0"/>
              </a:spcBef>
              <a:spcAft>
                <a:spcPct val="0"/>
              </a:spcAft>
              <a:defRPr/>
            </a:pPr>
            <a:r>
              <a:rPr lang="en-US" sz="2000" b="1" dirty="0">
                <a:solidFill>
                  <a:srgbClr val="0070C0"/>
                </a:solidFill>
                <a:latin typeface="CG Omega" pitchFamily="34" charset="0"/>
              </a:rPr>
              <a:t>  </a:t>
            </a:r>
            <a:r>
              <a:rPr lang="en-US" sz="1600" b="1" dirty="0">
                <a:solidFill>
                  <a:srgbClr val="0070C0"/>
                </a:solidFill>
                <a:latin typeface="CG Omega" pitchFamily="34" charset="0"/>
              </a:rPr>
              <a:t>H325 - - - - -</a:t>
            </a:r>
          </a:p>
        </p:txBody>
      </p:sp>
    </p:spTree>
    <p:extLst>
      <p:ext uri="{BB962C8B-B14F-4D97-AF65-F5344CB8AC3E}">
        <p14:creationId xmlns:p14="http://schemas.microsoft.com/office/powerpoint/2010/main" val="420518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2" name="Rectangle 4"/>
          <p:cNvSpPr>
            <a:spLocks noGrp="1" noChangeArrowheads="1"/>
          </p:cNvSpPr>
          <p:nvPr>
            <p:ph type="title"/>
          </p:nvPr>
        </p:nvSpPr>
        <p:spPr>
          <a:solidFill>
            <a:schemeClr val="tx2">
              <a:lumMod val="75000"/>
            </a:schemeClr>
          </a:solidFill>
        </p:spPr>
        <p:txBody>
          <a:bodyPr/>
          <a:lstStyle/>
          <a:p>
            <a:pPr>
              <a:defRPr/>
            </a:pPr>
            <a:r>
              <a:rPr lang="en-US" dirty="0">
                <a:solidFill>
                  <a:schemeClr val="bg1">
                    <a:lumMod val="85000"/>
                  </a:schemeClr>
                </a:solidFill>
              </a:rPr>
              <a:t>PROJECT STATUS CHART</a:t>
            </a:r>
          </a:p>
        </p:txBody>
      </p:sp>
      <p:sp>
        <p:nvSpPr>
          <p:cNvPr id="4" name="Slide Number Placeholder 3"/>
          <p:cNvSpPr>
            <a:spLocks noGrp="1"/>
          </p:cNvSpPr>
          <p:nvPr>
            <p:ph type="sldNum" sz="quarter" idx="12"/>
          </p:nvPr>
        </p:nvSpPr>
        <p:spPr>
          <a:xfrm>
            <a:off x="8534400" y="6484734"/>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53</a:t>
            </a:fld>
            <a:endParaRPr lang="en-US" b="1" dirty="0">
              <a:solidFill>
                <a:prstClr val="black">
                  <a:tint val="75000"/>
                </a:prstClr>
              </a:solidFill>
              <a:latin typeface="CG Omega" pitchFamily="34" charset="0"/>
            </a:endParaRPr>
          </a:p>
        </p:txBody>
      </p:sp>
      <p:sp>
        <p:nvSpPr>
          <p:cNvPr id="7" name="TextBox 6"/>
          <p:cNvSpPr txBox="1"/>
          <p:nvPr/>
        </p:nvSpPr>
        <p:spPr>
          <a:xfrm>
            <a:off x="677334" y="2005789"/>
            <a:ext cx="8185067" cy="1681715"/>
          </a:xfrm>
          <a:prstGeom prst="rect">
            <a:avLst/>
          </a:prstGeom>
          <a:solidFill>
            <a:schemeClr val="accent1">
              <a:lumMod val="20000"/>
              <a:lumOff val="80000"/>
            </a:schemeClr>
          </a:solidFill>
          <a:effectLst>
            <a:outerShdw sx="1000" sy="1000" algn="ctr" rotWithShape="0">
              <a:srgbClr val="000000"/>
            </a:outerShdw>
          </a:effectLst>
        </p:spPr>
        <p:txBody>
          <a:bodyPr wrap="square" rtlCol="0" anchor="ctr">
            <a:noAutofit/>
          </a:bodyPr>
          <a:lstStyle/>
          <a:p>
            <a:pPr defTabSz="914400" fontAlgn="base">
              <a:spcBef>
                <a:spcPct val="0"/>
              </a:spcBef>
              <a:spcAft>
                <a:spcPct val="0"/>
              </a:spcAft>
              <a:defRPr/>
            </a:pPr>
            <a:r>
              <a:rPr lang="en-US" sz="1600" dirty="0">
                <a:solidFill>
                  <a:prstClr val="white">
                    <a:lumMod val="50000"/>
                  </a:prstClr>
                </a:solidFill>
                <a:latin typeface="CG Omega" pitchFamily="34" charset="0"/>
              </a:rPr>
              <a:t>Enter the </a:t>
            </a:r>
            <a:r>
              <a:rPr lang="en-US" sz="1600" b="1" dirty="0">
                <a:solidFill>
                  <a:prstClr val="white">
                    <a:lumMod val="50000"/>
                  </a:prstClr>
                </a:solidFill>
                <a:latin typeface="CG Omega" pitchFamily="34" charset="0"/>
              </a:rPr>
              <a:t>PROGRAM </a:t>
            </a:r>
            <a:r>
              <a:rPr lang="en-US" sz="1600" dirty="0">
                <a:solidFill>
                  <a:prstClr val="white">
                    <a:lumMod val="50000"/>
                  </a:prstClr>
                </a:solidFill>
                <a:latin typeface="CG Omega" pitchFamily="34" charset="0"/>
              </a:rPr>
              <a:t>performance measure(s) that align with the objective immediately followed by any </a:t>
            </a:r>
            <a:r>
              <a:rPr lang="en-US" sz="1600" b="1" dirty="0">
                <a:solidFill>
                  <a:prstClr val="white">
                    <a:lumMod val="50000"/>
                  </a:prstClr>
                </a:solidFill>
                <a:latin typeface="CG Omega" pitchFamily="34" charset="0"/>
              </a:rPr>
              <a:t>PROJECT </a:t>
            </a:r>
            <a:r>
              <a:rPr lang="en-US" sz="1600" dirty="0">
                <a:solidFill>
                  <a:prstClr val="white">
                    <a:lumMod val="50000"/>
                  </a:prstClr>
                </a:solidFill>
                <a:latin typeface="CG Omega" pitchFamily="34" charset="0"/>
              </a:rPr>
              <a:t>measure(s) developed to address that program measure.</a:t>
            </a:r>
          </a:p>
          <a:p>
            <a:pPr defTabSz="914400" fontAlgn="base">
              <a:spcBef>
                <a:spcPct val="0"/>
              </a:spcBef>
              <a:spcAft>
                <a:spcPct val="0"/>
              </a:spcAft>
              <a:defRPr/>
            </a:pPr>
            <a:endParaRPr lang="en-US" sz="1600" dirty="0">
              <a:solidFill>
                <a:prstClr val="white">
                  <a:lumMod val="50000"/>
                </a:prstClr>
              </a:solidFill>
              <a:latin typeface="CG Omega" pitchFamily="34" charset="0"/>
            </a:endParaRPr>
          </a:p>
          <a:p>
            <a:pPr defTabSz="914400" fontAlgn="base">
              <a:spcBef>
                <a:spcPct val="0"/>
              </a:spcBef>
              <a:spcAft>
                <a:spcPct val="0"/>
              </a:spcAft>
              <a:defRPr/>
            </a:pPr>
            <a:r>
              <a:rPr lang="en-US" sz="1600" dirty="0">
                <a:solidFill>
                  <a:prstClr val="white">
                    <a:lumMod val="50000"/>
                  </a:prstClr>
                </a:solidFill>
                <a:latin typeface="CG Omega" pitchFamily="34" charset="0"/>
              </a:rPr>
              <a:t>Enter any additional </a:t>
            </a:r>
            <a:r>
              <a:rPr lang="en-US" sz="1600" b="1" dirty="0">
                <a:solidFill>
                  <a:prstClr val="white">
                    <a:lumMod val="50000"/>
                  </a:prstClr>
                </a:solidFill>
                <a:latin typeface="CG Omega" pitchFamily="34" charset="0"/>
              </a:rPr>
              <a:t>PROJECT </a:t>
            </a:r>
            <a:r>
              <a:rPr lang="en-US" sz="1600" dirty="0">
                <a:solidFill>
                  <a:prstClr val="white">
                    <a:lumMod val="50000"/>
                  </a:prstClr>
                </a:solidFill>
                <a:latin typeface="CG Omega" pitchFamily="34" charset="0"/>
              </a:rPr>
              <a:t>performance measures that show you are measuring progress toward meeting the objective (e.g., 1c., 1d.,).</a:t>
            </a:r>
          </a:p>
        </p:txBody>
      </p:sp>
      <p:pic>
        <p:nvPicPr>
          <p:cNvPr id="8" name="Content Placeholder 6" descr="New Picture (6).bmp"/>
          <p:cNvPicPr>
            <a:picLocks noChangeAspect="1"/>
          </p:cNvPicPr>
          <p:nvPr/>
        </p:nvPicPr>
        <p:blipFill>
          <a:blip r:embed="rId3" cstate="print"/>
          <a:srcRect t="37097" b="8064"/>
          <a:stretch>
            <a:fillRect/>
          </a:stretch>
        </p:blipFill>
        <p:spPr>
          <a:xfrm>
            <a:off x="483042" y="3962918"/>
            <a:ext cx="8379359" cy="2590800"/>
          </a:xfrm>
          <a:prstGeom prst="rect">
            <a:avLst/>
          </a:prstGeom>
        </p:spPr>
      </p:pic>
      <p:cxnSp>
        <p:nvCxnSpPr>
          <p:cNvPr id="20" name="Straight Arrow Connector 19"/>
          <p:cNvCxnSpPr/>
          <p:nvPr/>
        </p:nvCxnSpPr>
        <p:spPr>
          <a:xfrm>
            <a:off x="3435434" y="4615416"/>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35434" y="6086475"/>
            <a:ext cx="838200" cy="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062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2" name="Rectangle 4"/>
          <p:cNvSpPr>
            <a:spLocks noGrp="1" noChangeArrowheads="1"/>
          </p:cNvSpPr>
          <p:nvPr>
            <p:ph type="title"/>
          </p:nvPr>
        </p:nvSpPr>
        <p:spPr>
          <a:solidFill>
            <a:schemeClr val="tx2">
              <a:lumMod val="75000"/>
            </a:schemeClr>
          </a:solidFill>
        </p:spPr>
        <p:txBody>
          <a:bodyPr/>
          <a:lstStyle/>
          <a:p>
            <a:pPr>
              <a:defRPr/>
            </a:pPr>
            <a:r>
              <a:rPr lang="en-US" dirty="0">
                <a:solidFill>
                  <a:schemeClr val="bg1">
                    <a:lumMod val="85000"/>
                  </a:schemeClr>
                </a:solidFill>
              </a:rPr>
              <a:t>PROJECT STATUS CHART</a:t>
            </a:r>
          </a:p>
        </p:txBody>
      </p:sp>
      <p:sp>
        <p:nvSpPr>
          <p:cNvPr id="4" name="Slide Number Placeholder 3"/>
          <p:cNvSpPr>
            <a:spLocks noGrp="1"/>
          </p:cNvSpPr>
          <p:nvPr>
            <p:ph type="sldNum" sz="quarter" idx="12"/>
          </p:nvPr>
        </p:nvSpPr>
        <p:spPr>
          <a:xfrm>
            <a:off x="8534400" y="6484734"/>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54</a:t>
            </a:fld>
            <a:endParaRPr lang="en-US" b="1" dirty="0">
              <a:solidFill>
                <a:prstClr val="black">
                  <a:tint val="75000"/>
                </a:prstClr>
              </a:solidFill>
              <a:latin typeface="CG Omega" pitchFamily="34" charset="0"/>
            </a:endParaRPr>
          </a:p>
        </p:txBody>
      </p:sp>
      <p:sp>
        <p:nvSpPr>
          <p:cNvPr id="7" name="TextBox 6"/>
          <p:cNvSpPr txBox="1"/>
          <p:nvPr/>
        </p:nvSpPr>
        <p:spPr>
          <a:xfrm>
            <a:off x="799171" y="2021912"/>
            <a:ext cx="8185067" cy="919715"/>
          </a:xfrm>
          <a:prstGeom prst="rect">
            <a:avLst/>
          </a:prstGeom>
          <a:solidFill>
            <a:schemeClr val="accent1">
              <a:lumMod val="20000"/>
              <a:lumOff val="80000"/>
            </a:schemeClr>
          </a:solidFill>
          <a:effectLst>
            <a:outerShdw sx="1000" sy="1000" algn="ctr" rotWithShape="0">
              <a:srgbClr val="000000"/>
            </a:outerShdw>
          </a:effectLst>
        </p:spPr>
        <p:txBody>
          <a:bodyPr wrap="square" rtlCol="0" anchor="ctr">
            <a:noAutofit/>
          </a:bodyPr>
          <a:lstStyle/>
          <a:p>
            <a:pPr defTabSz="914400" fontAlgn="base">
              <a:spcBef>
                <a:spcPct val="0"/>
              </a:spcBef>
              <a:spcAft>
                <a:spcPct val="0"/>
              </a:spcAft>
              <a:defRPr/>
            </a:pPr>
            <a:r>
              <a:rPr lang="en-US" dirty="0">
                <a:solidFill>
                  <a:prstClr val="white">
                    <a:lumMod val="50000"/>
                  </a:prstClr>
                </a:solidFill>
                <a:latin typeface="CG Omega" pitchFamily="34" charset="0"/>
              </a:rPr>
              <a:t>Here you identify if the performance measure is a PROGRAM measure,  “PRGM,” or a PROJECT measure, “PROJ.”</a:t>
            </a:r>
          </a:p>
        </p:txBody>
      </p:sp>
      <p:pic>
        <p:nvPicPr>
          <p:cNvPr id="10" name="Content Placeholder 6" descr="New Picture (6).bmp"/>
          <p:cNvPicPr>
            <a:picLocks noChangeAspect="1"/>
          </p:cNvPicPr>
          <p:nvPr/>
        </p:nvPicPr>
        <p:blipFill>
          <a:blip r:embed="rId3" cstate="print"/>
          <a:srcRect t="37097" b="8064"/>
          <a:stretch>
            <a:fillRect/>
          </a:stretch>
        </p:blipFill>
        <p:spPr>
          <a:xfrm>
            <a:off x="677334" y="2950578"/>
            <a:ext cx="8428743" cy="2514600"/>
          </a:xfrm>
          <a:prstGeom prst="rect">
            <a:avLst/>
          </a:prstGeom>
        </p:spPr>
      </p:pic>
      <p:sp>
        <p:nvSpPr>
          <p:cNvPr id="11" name="TextBox 10"/>
          <p:cNvSpPr txBox="1"/>
          <p:nvPr/>
        </p:nvSpPr>
        <p:spPr>
          <a:xfrm>
            <a:off x="5581092" y="3414823"/>
            <a:ext cx="726481" cy="338554"/>
          </a:xfrm>
          <a:prstGeom prst="rect">
            <a:avLst/>
          </a:prstGeom>
          <a:noFill/>
        </p:spPr>
        <p:txBody>
          <a:bodyPr wrap="none" rtlCol="0">
            <a:spAutoFit/>
          </a:bodyPr>
          <a:lstStyle/>
          <a:p>
            <a:pPr defTabSz="914400" fontAlgn="base">
              <a:spcBef>
                <a:spcPct val="0"/>
              </a:spcBef>
              <a:spcAft>
                <a:spcPct val="0"/>
              </a:spcAft>
              <a:defRPr/>
            </a:pPr>
            <a:r>
              <a:rPr lang="en-US" sz="1600" b="1" dirty="0">
                <a:solidFill>
                  <a:srgbClr val="0070C0"/>
                </a:solidFill>
                <a:latin typeface="CG Omega" pitchFamily="34" charset="0"/>
              </a:rPr>
              <a:t>PRGM</a:t>
            </a:r>
          </a:p>
        </p:txBody>
      </p:sp>
      <p:sp>
        <p:nvSpPr>
          <p:cNvPr id="13" name="TextBox 12"/>
          <p:cNvSpPr txBox="1"/>
          <p:nvPr/>
        </p:nvSpPr>
        <p:spPr>
          <a:xfrm>
            <a:off x="5581091" y="4724400"/>
            <a:ext cx="644728" cy="338554"/>
          </a:xfrm>
          <a:prstGeom prst="rect">
            <a:avLst/>
          </a:prstGeom>
          <a:noFill/>
        </p:spPr>
        <p:txBody>
          <a:bodyPr wrap="none" rtlCol="0">
            <a:spAutoFit/>
          </a:bodyPr>
          <a:lstStyle/>
          <a:p>
            <a:pPr defTabSz="914400" fontAlgn="base">
              <a:spcBef>
                <a:spcPct val="0"/>
              </a:spcBef>
              <a:spcAft>
                <a:spcPct val="0"/>
              </a:spcAft>
              <a:defRPr/>
            </a:pPr>
            <a:r>
              <a:rPr lang="en-US" sz="1600" b="1" dirty="0">
                <a:solidFill>
                  <a:srgbClr val="0070C0"/>
                </a:solidFill>
                <a:latin typeface="CG Omega" pitchFamily="34" charset="0"/>
              </a:rPr>
              <a:t>PROJ</a:t>
            </a:r>
          </a:p>
        </p:txBody>
      </p:sp>
      <p:sp>
        <p:nvSpPr>
          <p:cNvPr id="2" name="TextBox 1"/>
          <p:cNvSpPr txBox="1"/>
          <p:nvPr/>
        </p:nvSpPr>
        <p:spPr>
          <a:xfrm>
            <a:off x="1310304" y="5714213"/>
            <a:ext cx="7162800" cy="830997"/>
          </a:xfrm>
          <a:prstGeom prst="rect">
            <a:avLst/>
          </a:prstGeom>
          <a:noFill/>
        </p:spPr>
        <p:txBody>
          <a:bodyPr wrap="square" rtlCol="0">
            <a:spAutoFit/>
          </a:bodyPr>
          <a:lstStyle/>
          <a:p>
            <a:pPr defTabSz="914400" fontAlgn="base">
              <a:spcBef>
                <a:spcPct val="0"/>
              </a:spcBef>
              <a:spcAft>
                <a:spcPct val="0"/>
              </a:spcAft>
              <a:defRPr/>
            </a:pPr>
            <a:r>
              <a:rPr lang="en-US" sz="1600" dirty="0">
                <a:solidFill>
                  <a:prstClr val="white">
                    <a:lumMod val="50000"/>
                  </a:prstClr>
                </a:solidFill>
                <a:latin typeface="CG Omega" pitchFamily="34" charset="0"/>
              </a:rPr>
              <a:t>Note:  </a:t>
            </a:r>
            <a:r>
              <a:rPr lang="en-US" sz="1600" b="1" dirty="0">
                <a:solidFill>
                  <a:prstClr val="white">
                    <a:lumMod val="50000"/>
                  </a:prstClr>
                </a:solidFill>
                <a:latin typeface="CG Omega" pitchFamily="34" charset="0"/>
              </a:rPr>
              <a:t>Program </a:t>
            </a:r>
            <a:r>
              <a:rPr lang="en-US" sz="1600" dirty="0">
                <a:solidFill>
                  <a:prstClr val="white">
                    <a:lumMod val="50000"/>
                  </a:prstClr>
                </a:solidFill>
                <a:latin typeface="CG Omega" pitchFamily="34" charset="0"/>
              </a:rPr>
              <a:t>measure refers to one of the SPDG shared performance measures for the Professional Development Program. </a:t>
            </a:r>
            <a:r>
              <a:rPr lang="en-US" sz="1600" b="1" dirty="0">
                <a:solidFill>
                  <a:prstClr val="white">
                    <a:lumMod val="50000"/>
                  </a:prstClr>
                </a:solidFill>
                <a:latin typeface="CG Omega" pitchFamily="34" charset="0"/>
              </a:rPr>
              <a:t>Project </a:t>
            </a:r>
            <a:r>
              <a:rPr lang="en-US" sz="1600" dirty="0">
                <a:solidFill>
                  <a:prstClr val="white">
                    <a:lumMod val="50000"/>
                  </a:prstClr>
                </a:solidFill>
                <a:latin typeface="CG Omega" pitchFamily="34" charset="0"/>
              </a:rPr>
              <a:t>measures are unique to your grant. </a:t>
            </a:r>
          </a:p>
        </p:txBody>
      </p:sp>
      <p:cxnSp>
        <p:nvCxnSpPr>
          <p:cNvPr id="5" name="Straight Arrow Connector 4"/>
          <p:cNvCxnSpPr/>
          <p:nvPr/>
        </p:nvCxnSpPr>
        <p:spPr>
          <a:xfrm>
            <a:off x="5123893" y="2762690"/>
            <a:ext cx="457198" cy="648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33993" y="4075812"/>
            <a:ext cx="457198" cy="648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2859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2" name="Rectangle 4"/>
          <p:cNvSpPr>
            <a:spLocks noGrp="1" noChangeArrowheads="1"/>
          </p:cNvSpPr>
          <p:nvPr>
            <p:ph type="title"/>
          </p:nvPr>
        </p:nvSpPr>
        <p:spPr>
          <a:solidFill>
            <a:schemeClr val="tx2">
              <a:lumMod val="75000"/>
            </a:schemeClr>
          </a:solidFill>
        </p:spPr>
        <p:txBody>
          <a:bodyPr/>
          <a:lstStyle/>
          <a:p>
            <a:pPr>
              <a:defRPr/>
            </a:pPr>
            <a:r>
              <a:rPr lang="en-US" dirty="0">
                <a:solidFill>
                  <a:schemeClr val="bg1">
                    <a:lumMod val="85000"/>
                  </a:schemeClr>
                </a:solidFill>
              </a:rPr>
              <a:t>PROJECT STATUS CHART</a:t>
            </a:r>
          </a:p>
        </p:txBody>
      </p:sp>
      <p:sp>
        <p:nvSpPr>
          <p:cNvPr id="4" name="Slide Number Placeholder 3"/>
          <p:cNvSpPr>
            <a:spLocks noGrp="1"/>
          </p:cNvSpPr>
          <p:nvPr>
            <p:ph type="sldNum" sz="quarter" idx="12"/>
          </p:nvPr>
        </p:nvSpPr>
        <p:spPr>
          <a:xfrm>
            <a:off x="8534400" y="6484734"/>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55</a:t>
            </a:fld>
            <a:endParaRPr lang="en-US" b="1" dirty="0">
              <a:solidFill>
                <a:prstClr val="black">
                  <a:tint val="75000"/>
                </a:prstClr>
              </a:solidFill>
              <a:latin typeface="CG Omega" pitchFamily="34" charset="0"/>
            </a:endParaRPr>
          </a:p>
        </p:txBody>
      </p:sp>
      <p:sp>
        <p:nvSpPr>
          <p:cNvPr id="7" name="TextBox 6"/>
          <p:cNvSpPr txBox="1"/>
          <p:nvPr/>
        </p:nvSpPr>
        <p:spPr>
          <a:xfrm>
            <a:off x="677334" y="2019008"/>
            <a:ext cx="8413667" cy="1828799"/>
          </a:xfrm>
          <a:prstGeom prst="rect">
            <a:avLst/>
          </a:prstGeom>
          <a:solidFill>
            <a:schemeClr val="accent1">
              <a:lumMod val="20000"/>
              <a:lumOff val="80000"/>
            </a:schemeClr>
          </a:solidFill>
          <a:effectLst>
            <a:outerShdw sx="1000" sy="1000" algn="ctr" rotWithShape="0">
              <a:srgbClr val="000000"/>
            </a:outerShdw>
          </a:effectLst>
        </p:spPr>
        <p:txBody>
          <a:bodyPr wrap="square" rtlCol="0" anchor="ctr">
            <a:noAutofit/>
          </a:bodyPr>
          <a:lstStyle/>
          <a:p>
            <a:pPr defTabSz="914400" fontAlgn="base">
              <a:spcBef>
                <a:spcPct val="0"/>
              </a:spcBef>
              <a:spcAft>
                <a:spcPct val="0"/>
              </a:spcAft>
              <a:defRPr/>
            </a:pPr>
            <a:r>
              <a:rPr lang="en-US" b="1" dirty="0">
                <a:solidFill>
                  <a:prstClr val="white">
                    <a:lumMod val="50000"/>
                  </a:prstClr>
                </a:solidFill>
                <a:latin typeface="CG Omega" pitchFamily="34" charset="0"/>
              </a:rPr>
              <a:t>Quantitative data: </a:t>
            </a:r>
          </a:p>
          <a:p>
            <a:pPr defTabSz="914400" fontAlgn="base">
              <a:spcBef>
                <a:spcPct val="0"/>
              </a:spcBef>
              <a:spcAft>
                <a:spcPct val="0"/>
              </a:spcAft>
              <a:defRPr/>
            </a:pPr>
            <a:r>
              <a:rPr lang="en-US" dirty="0">
                <a:solidFill>
                  <a:prstClr val="white">
                    <a:lumMod val="50000"/>
                  </a:prstClr>
                </a:solidFill>
                <a:latin typeface="CG Omega" pitchFamily="34" charset="0"/>
              </a:rPr>
              <a:t>Depending on your measure, enter either a raw number </a:t>
            </a:r>
            <a:r>
              <a:rPr lang="en-US" b="1" u="sng" dirty="0">
                <a:solidFill>
                  <a:prstClr val="white">
                    <a:lumMod val="50000"/>
                  </a:prstClr>
                </a:solidFill>
                <a:latin typeface="CG Omega" pitchFamily="34" charset="0"/>
              </a:rPr>
              <a:t>or</a:t>
            </a:r>
            <a:r>
              <a:rPr lang="en-US" dirty="0">
                <a:solidFill>
                  <a:prstClr val="white">
                    <a:lumMod val="50000"/>
                  </a:prstClr>
                </a:solidFill>
                <a:latin typeface="CG Omega" pitchFamily="34" charset="0"/>
              </a:rPr>
              <a:t> a ratio and percentage.  Enter the target number identified in the performance measure and then the actual data for this year.  If complete data are not available for the measure, enter actual data for the reporting period and provide an explanation at the bottom of the page.</a:t>
            </a:r>
          </a:p>
        </p:txBody>
      </p:sp>
      <p:pic>
        <p:nvPicPr>
          <p:cNvPr id="12" name="Content Placeholder 6" descr="New Picture (6).bmp"/>
          <p:cNvPicPr>
            <a:picLocks noChangeAspect="1"/>
          </p:cNvPicPr>
          <p:nvPr/>
        </p:nvPicPr>
        <p:blipFill>
          <a:blip r:embed="rId3" cstate="print"/>
          <a:srcRect t="37097" b="8064"/>
          <a:stretch>
            <a:fillRect/>
          </a:stretch>
        </p:blipFill>
        <p:spPr>
          <a:xfrm>
            <a:off x="573918" y="3962399"/>
            <a:ext cx="8534400" cy="2590800"/>
          </a:xfrm>
          <a:prstGeom prst="rect">
            <a:avLst/>
          </a:prstGeom>
        </p:spPr>
      </p:pic>
      <p:sp>
        <p:nvSpPr>
          <p:cNvPr id="9" name="TextBox 8"/>
          <p:cNvSpPr txBox="1"/>
          <p:nvPr/>
        </p:nvSpPr>
        <p:spPr>
          <a:xfrm>
            <a:off x="6618767" y="4602692"/>
            <a:ext cx="284052" cy="307777"/>
          </a:xfrm>
          <a:prstGeom prst="rect">
            <a:avLst/>
          </a:prstGeom>
          <a:noFill/>
        </p:spPr>
        <p:txBody>
          <a:bodyPr wrap="none" rtlCol="0">
            <a:spAutoFit/>
          </a:bodyPr>
          <a:lstStyle/>
          <a:p>
            <a:pPr defTabSz="914400" fontAlgn="base">
              <a:spcBef>
                <a:spcPct val="0"/>
              </a:spcBef>
              <a:spcAft>
                <a:spcPct val="0"/>
              </a:spcAft>
              <a:defRPr/>
            </a:pPr>
            <a:r>
              <a:rPr lang="en-US" sz="1400" b="1" dirty="0">
                <a:solidFill>
                  <a:srgbClr val="0070C0"/>
                </a:solidFill>
                <a:latin typeface="CG Omega" pitchFamily="34" charset="0"/>
              </a:rPr>
              <a:t>8</a:t>
            </a:r>
          </a:p>
        </p:txBody>
      </p:sp>
      <p:sp>
        <p:nvSpPr>
          <p:cNvPr id="10" name="TextBox 9"/>
          <p:cNvSpPr txBox="1"/>
          <p:nvPr/>
        </p:nvSpPr>
        <p:spPr>
          <a:xfrm>
            <a:off x="8445280" y="4601203"/>
            <a:ext cx="284052" cy="307777"/>
          </a:xfrm>
          <a:prstGeom prst="rect">
            <a:avLst/>
          </a:prstGeom>
          <a:noFill/>
        </p:spPr>
        <p:txBody>
          <a:bodyPr wrap="none" rtlCol="0">
            <a:spAutoFit/>
          </a:bodyPr>
          <a:lstStyle/>
          <a:p>
            <a:pPr defTabSz="914400" fontAlgn="base">
              <a:spcBef>
                <a:spcPct val="0"/>
              </a:spcBef>
              <a:spcAft>
                <a:spcPct val="0"/>
              </a:spcAft>
              <a:defRPr/>
            </a:pPr>
            <a:r>
              <a:rPr lang="en-US" sz="1400" b="1" dirty="0">
                <a:solidFill>
                  <a:srgbClr val="0070C0"/>
                </a:solidFill>
                <a:latin typeface="CG Omega" pitchFamily="34" charset="0"/>
              </a:rPr>
              <a:t>6</a:t>
            </a:r>
          </a:p>
        </p:txBody>
      </p:sp>
      <p:sp>
        <p:nvSpPr>
          <p:cNvPr id="11" name="TextBox 10"/>
          <p:cNvSpPr txBox="1"/>
          <p:nvPr/>
        </p:nvSpPr>
        <p:spPr>
          <a:xfrm>
            <a:off x="7086600" y="5867401"/>
            <a:ext cx="340158" cy="307777"/>
          </a:xfrm>
          <a:prstGeom prst="rect">
            <a:avLst/>
          </a:prstGeom>
          <a:noFill/>
        </p:spPr>
        <p:txBody>
          <a:bodyPr wrap="none" rtlCol="0">
            <a:spAutoFit/>
          </a:bodyPr>
          <a:lstStyle/>
          <a:p>
            <a:pPr defTabSz="914400" fontAlgn="base">
              <a:spcBef>
                <a:spcPct val="0"/>
              </a:spcBef>
              <a:spcAft>
                <a:spcPct val="0"/>
              </a:spcAft>
              <a:defRPr/>
            </a:pPr>
            <a:r>
              <a:rPr lang="en-US" sz="1400" b="1" dirty="0">
                <a:solidFill>
                  <a:srgbClr val="0070C0"/>
                </a:solidFill>
                <a:latin typeface="CG Omega" pitchFamily="34" charset="0"/>
              </a:rPr>
              <a:t>10</a:t>
            </a:r>
          </a:p>
        </p:txBody>
      </p:sp>
      <p:sp>
        <p:nvSpPr>
          <p:cNvPr id="13" name="TextBox 12"/>
          <p:cNvSpPr txBox="1"/>
          <p:nvPr/>
        </p:nvSpPr>
        <p:spPr>
          <a:xfrm>
            <a:off x="7470038" y="5879806"/>
            <a:ext cx="340158" cy="307777"/>
          </a:xfrm>
          <a:prstGeom prst="rect">
            <a:avLst/>
          </a:prstGeom>
          <a:noFill/>
        </p:spPr>
        <p:txBody>
          <a:bodyPr wrap="none" rtlCol="0">
            <a:spAutoFit/>
          </a:bodyPr>
          <a:lstStyle/>
          <a:p>
            <a:pPr defTabSz="914400" fontAlgn="base">
              <a:spcBef>
                <a:spcPct val="0"/>
              </a:spcBef>
              <a:spcAft>
                <a:spcPct val="0"/>
              </a:spcAft>
              <a:defRPr/>
            </a:pPr>
            <a:r>
              <a:rPr lang="en-US" sz="1400" b="1" dirty="0">
                <a:solidFill>
                  <a:srgbClr val="0070C0"/>
                </a:solidFill>
                <a:latin typeface="CG Omega" pitchFamily="34" charset="0"/>
              </a:rPr>
              <a:t>10</a:t>
            </a:r>
          </a:p>
        </p:txBody>
      </p:sp>
      <p:sp>
        <p:nvSpPr>
          <p:cNvPr id="14" name="TextBox 13"/>
          <p:cNvSpPr txBox="1"/>
          <p:nvPr/>
        </p:nvSpPr>
        <p:spPr>
          <a:xfrm>
            <a:off x="9258082" y="5867401"/>
            <a:ext cx="340158" cy="307777"/>
          </a:xfrm>
          <a:prstGeom prst="rect">
            <a:avLst/>
          </a:prstGeom>
          <a:noFill/>
        </p:spPr>
        <p:txBody>
          <a:bodyPr wrap="none" rtlCol="0">
            <a:spAutoFit/>
          </a:bodyPr>
          <a:lstStyle/>
          <a:p>
            <a:pPr defTabSz="914400" fontAlgn="base">
              <a:spcBef>
                <a:spcPct val="0"/>
              </a:spcBef>
              <a:spcAft>
                <a:spcPct val="0"/>
              </a:spcAft>
              <a:defRPr/>
            </a:pPr>
            <a:r>
              <a:rPr lang="en-US" sz="1400" b="1" dirty="0">
                <a:solidFill>
                  <a:srgbClr val="0070C0"/>
                </a:solidFill>
                <a:latin typeface="CG Omega" pitchFamily="34" charset="0"/>
              </a:rPr>
              <a:t>10</a:t>
            </a:r>
          </a:p>
        </p:txBody>
      </p:sp>
      <p:sp>
        <p:nvSpPr>
          <p:cNvPr id="15" name="TextBox 14"/>
          <p:cNvSpPr txBox="1"/>
          <p:nvPr/>
        </p:nvSpPr>
        <p:spPr>
          <a:xfrm>
            <a:off x="8936229" y="5859746"/>
            <a:ext cx="269626" cy="307777"/>
          </a:xfrm>
          <a:prstGeom prst="rect">
            <a:avLst/>
          </a:prstGeom>
          <a:noFill/>
        </p:spPr>
        <p:txBody>
          <a:bodyPr wrap="none" rtlCol="0">
            <a:spAutoFit/>
          </a:bodyPr>
          <a:lstStyle/>
          <a:p>
            <a:pPr defTabSz="914400" fontAlgn="base">
              <a:spcBef>
                <a:spcPct val="0"/>
              </a:spcBef>
              <a:spcAft>
                <a:spcPct val="0"/>
              </a:spcAft>
              <a:defRPr/>
            </a:pPr>
            <a:r>
              <a:rPr lang="en-US" sz="1400" b="1" dirty="0">
                <a:solidFill>
                  <a:srgbClr val="0070C0"/>
                </a:solidFill>
                <a:latin typeface="CG Omega" pitchFamily="34" charset="0"/>
              </a:rPr>
              <a:t>5</a:t>
            </a:r>
          </a:p>
        </p:txBody>
      </p:sp>
      <p:sp>
        <p:nvSpPr>
          <p:cNvPr id="19" name="TextBox 18"/>
          <p:cNvSpPr txBox="1"/>
          <p:nvPr/>
        </p:nvSpPr>
        <p:spPr>
          <a:xfrm>
            <a:off x="9654106" y="5879805"/>
            <a:ext cx="365806" cy="307777"/>
          </a:xfrm>
          <a:prstGeom prst="rect">
            <a:avLst/>
          </a:prstGeom>
          <a:noFill/>
        </p:spPr>
        <p:txBody>
          <a:bodyPr wrap="none" rtlCol="0">
            <a:spAutoFit/>
          </a:bodyPr>
          <a:lstStyle/>
          <a:p>
            <a:pPr defTabSz="914400" fontAlgn="base">
              <a:spcBef>
                <a:spcPct val="0"/>
              </a:spcBef>
              <a:spcAft>
                <a:spcPct val="0"/>
              </a:spcAft>
              <a:defRPr/>
            </a:pPr>
            <a:r>
              <a:rPr lang="en-US" sz="1400" b="1" dirty="0">
                <a:solidFill>
                  <a:srgbClr val="0070C0"/>
                </a:solidFill>
                <a:latin typeface="CG Omega" pitchFamily="34" charset="0"/>
              </a:rPr>
              <a:t>50</a:t>
            </a:r>
          </a:p>
        </p:txBody>
      </p:sp>
      <p:cxnSp>
        <p:nvCxnSpPr>
          <p:cNvPr id="3" name="Straight Arrow Connector 2"/>
          <p:cNvCxnSpPr>
            <a:cxnSpLocks/>
          </p:cNvCxnSpPr>
          <p:nvPr/>
        </p:nvCxnSpPr>
        <p:spPr>
          <a:xfrm>
            <a:off x="5208281" y="2781184"/>
            <a:ext cx="249544" cy="21277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983720" y="2719330"/>
            <a:ext cx="785294" cy="23622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933177" y="2719329"/>
            <a:ext cx="785294" cy="23622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330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20" name="Rectangle 4"/>
          <p:cNvSpPr>
            <a:spLocks noGrp="1" noChangeArrowheads="1"/>
          </p:cNvSpPr>
          <p:nvPr>
            <p:ph type="title"/>
          </p:nvPr>
        </p:nvSpPr>
        <p:spPr>
          <a:xfrm>
            <a:off x="648759" y="133350"/>
            <a:ext cx="8596668" cy="1320800"/>
          </a:xfrm>
          <a:solidFill>
            <a:schemeClr val="accent1">
              <a:lumMod val="50000"/>
            </a:schemeClr>
          </a:solidFill>
        </p:spPr>
        <p:txBody>
          <a:bodyPr>
            <a:normAutofit/>
          </a:bodyPr>
          <a:lstStyle/>
          <a:p>
            <a:pPr>
              <a:defRPr/>
            </a:pPr>
            <a:r>
              <a:rPr lang="en-US" dirty="0">
                <a:solidFill>
                  <a:schemeClr val="bg1">
                    <a:lumMod val="95000"/>
                  </a:schemeClr>
                </a:solidFill>
              </a:rPr>
              <a:t>INFORMATION TO INCLUDE IN THE EXPLANATION OF PROGRESS SECTION</a:t>
            </a:r>
            <a:endParaRPr lang="en-US" dirty="0">
              <a:effectLst/>
            </a:endParaRPr>
          </a:p>
        </p:txBody>
      </p:sp>
      <p:sp>
        <p:nvSpPr>
          <p:cNvPr id="5" name="Slide Number Placeholder 4"/>
          <p:cNvSpPr>
            <a:spLocks noGrp="1"/>
          </p:cNvSpPr>
          <p:nvPr>
            <p:ph type="sldNum" sz="quarter" idx="12"/>
          </p:nvPr>
        </p:nvSpPr>
        <p:spPr>
          <a:xfrm>
            <a:off x="8534400" y="6492876"/>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56</a:t>
            </a:fld>
            <a:endParaRPr lang="en-US" b="1" dirty="0">
              <a:solidFill>
                <a:prstClr val="black">
                  <a:tint val="75000"/>
                </a:prstClr>
              </a:solidFill>
              <a:latin typeface="CG Omega" pitchFamily="34" charset="0"/>
            </a:endParaRPr>
          </a:p>
        </p:txBody>
      </p:sp>
      <p:sp>
        <p:nvSpPr>
          <p:cNvPr id="7" name="TextBox 6"/>
          <p:cNvSpPr txBox="1"/>
          <p:nvPr/>
        </p:nvSpPr>
        <p:spPr>
          <a:xfrm>
            <a:off x="723900" y="1674979"/>
            <a:ext cx="8153400" cy="1938992"/>
          </a:xfrm>
          <a:prstGeom prst="rect">
            <a:avLst/>
          </a:prstGeom>
          <a:noFill/>
        </p:spPr>
        <p:txBody>
          <a:bodyPr wrap="square" rtlCol="0" anchor="ctr">
            <a:spAutoFit/>
          </a:bodyPr>
          <a:lstStyle/>
          <a:p>
            <a:pPr marL="342900" indent="-342900" defTabSz="914400" fontAlgn="base">
              <a:spcAft>
                <a:spcPct val="0"/>
              </a:spcAft>
              <a:buClr>
                <a:srgbClr val="1F497D">
                  <a:lumMod val="50000"/>
                </a:srgbClr>
              </a:buClr>
              <a:buFont typeface="Arial" panose="020B0604020202020204" pitchFamily="34" charset="0"/>
              <a:buChar char="•"/>
              <a:defRPr/>
            </a:pPr>
            <a:r>
              <a:rPr lang="en-US" sz="2000" dirty="0">
                <a:solidFill>
                  <a:prstClr val="white">
                    <a:lumMod val="50000"/>
                  </a:prstClr>
                </a:solidFill>
                <a:latin typeface="CG Omega" pitchFamily="34" charset="0"/>
              </a:rPr>
              <a:t>Describe the data provided  (e.g., what data collection methods were used, when were the data collected, how was a sample drawn, are there missing/incomplete data, what was the response rate, was a reliability measure taken). </a:t>
            </a:r>
            <a:r>
              <a:rPr lang="en-US" sz="2000" b="1" dirty="0">
                <a:solidFill>
                  <a:prstClr val="white">
                    <a:lumMod val="50000"/>
                  </a:prstClr>
                </a:solidFill>
                <a:latin typeface="CG Omega" pitchFamily="34" charset="0"/>
              </a:rPr>
              <a:t>Your Project Officer should be able to understand and interpret the numbers in the chart from your description in this section.</a:t>
            </a:r>
          </a:p>
        </p:txBody>
      </p:sp>
      <p:sp>
        <p:nvSpPr>
          <p:cNvPr id="8" name="TextBox 7"/>
          <p:cNvSpPr txBox="1"/>
          <p:nvPr/>
        </p:nvSpPr>
        <p:spPr>
          <a:xfrm>
            <a:off x="2057400" y="3756258"/>
            <a:ext cx="8153400" cy="400110"/>
          </a:xfrm>
          <a:prstGeom prst="rect">
            <a:avLst/>
          </a:prstGeom>
          <a:noFill/>
        </p:spPr>
        <p:txBody>
          <a:bodyPr wrap="square" rtlCol="0" anchor="ctr">
            <a:spAutoFit/>
          </a:bodyPr>
          <a:lstStyle/>
          <a:p>
            <a:pPr marL="342900" indent="-342900" defTabSz="914400" fontAlgn="base">
              <a:spcAft>
                <a:spcPct val="0"/>
              </a:spcAft>
              <a:buClr>
                <a:srgbClr val="1F497D">
                  <a:lumMod val="50000"/>
                </a:srgbClr>
              </a:buClr>
              <a:buFont typeface="Arial" panose="020B0604020202020204" pitchFamily="34" charset="0"/>
              <a:buChar char="•"/>
              <a:defRPr/>
            </a:pPr>
            <a:r>
              <a:rPr lang="en-US" sz="2000" dirty="0">
                <a:solidFill>
                  <a:prstClr val="white">
                    <a:lumMod val="50000"/>
                  </a:prstClr>
                </a:solidFill>
                <a:latin typeface="CG Omega" pitchFamily="34" charset="0"/>
              </a:rPr>
              <a:t>What changes in the data occurred since last APR (i.e., trend)?</a:t>
            </a:r>
          </a:p>
        </p:txBody>
      </p:sp>
      <p:sp>
        <p:nvSpPr>
          <p:cNvPr id="9" name="TextBox 8"/>
          <p:cNvSpPr txBox="1"/>
          <p:nvPr/>
        </p:nvSpPr>
        <p:spPr>
          <a:xfrm>
            <a:off x="2057400" y="4440942"/>
            <a:ext cx="8153400" cy="400110"/>
          </a:xfrm>
          <a:prstGeom prst="rect">
            <a:avLst/>
          </a:prstGeom>
          <a:noFill/>
        </p:spPr>
        <p:txBody>
          <a:bodyPr wrap="square" rtlCol="0" anchor="ctr">
            <a:spAutoFit/>
          </a:bodyPr>
          <a:lstStyle/>
          <a:p>
            <a:pPr marL="342900" indent="-342900" defTabSz="914400" fontAlgn="base">
              <a:spcAft>
                <a:spcPct val="0"/>
              </a:spcAft>
              <a:buClr>
                <a:srgbClr val="1F497D">
                  <a:lumMod val="50000"/>
                </a:srgbClr>
              </a:buClr>
              <a:buFont typeface="Arial" panose="020B0604020202020204" pitchFamily="34" charset="0"/>
              <a:buChar char="•"/>
              <a:defRPr/>
            </a:pPr>
            <a:r>
              <a:rPr lang="en-US" sz="2000" dirty="0">
                <a:solidFill>
                  <a:prstClr val="white">
                    <a:lumMod val="50000"/>
                  </a:prstClr>
                </a:solidFill>
                <a:latin typeface="CG Omega" pitchFamily="34" charset="0"/>
              </a:rPr>
              <a:t>What activities were undertaken to achieve the targets?</a:t>
            </a:r>
          </a:p>
        </p:txBody>
      </p:sp>
      <p:sp>
        <p:nvSpPr>
          <p:cNvPr id="10" name="TextBox 9"/>
          <p:cNvSpPr txBox="1"/>
          <p:nvPr/>
        </p:nvSpPr>
        <p:spPr>
          <a:xfrm>
            <a:off x="2057400" y="5125626"/>
            <a:ext cx="8153400" cy="400110"/>
          </a:xfrm>
          <a:prstGeom prst="rect">
            <a:avLst/>
          </a:prstGeom>
          <a:noFill/>
        </p:spPr>
        <p:txBody>
          <a:bodyPr wrap="square" rtlCol="0" anchor="ctr">
            <a:spAutoFit/>
          </a:bodyPr>
          <a:lstStyle/>
          <a:p>
            <a:pPr marL="342900" indent="-342900" defTabSz="914400" fontAlgn="base">
              <a:spcAft>
                <a:spcPct val="0"/>
              </a:spcAft>
              <a:buClr>
                <a:srgbClr val="1F497D">
                  <a:lumMod val="50000"/>
                </a:srgbClr>
              </a:buClr>
              <a:buFont typeface="Arial" panose="020B0604020202020204" pitchFamily="34" charset="0"/>
              <a:buChar char="•"/>
              <a:defRPr/>
            </a:pPr>
            <a:r>
              <a:rPr lang="en-US" sz="2000" dirty="0">
                <a:solidFill>
                  <a:prstClr val="white">
                    <a:lumMod val="50000"/>
                  </a:prstClr>
                </a:solidFill>
                <a:latin typeface="CG Omega" pitchFamily="34" charset="0"/>
              </a:rPr>
              <a:t>If targets were not met, what are possible reasons?</a:t>
            </a:r>
          </a:p>
        </p:txBody>
      </p:sp>
      <p:sp>
        <p:nvSpPr>
          <p:cNvPr id="11" name="TextBox 10"/>
          <p:cNvSpPr txBox="1"/>
          <p:nvPr/>
        </p:nvSpPr>
        <p:spPr>
          <a:xfrm>
            <a:off x="2057400" y="5810310"/>
            <a:ext cx="8153400" cy="400110"/>
          </a:xfrm>
          <a:prstGeom prst="rect">
            <a:avLst/>
          </a:prstGeom>
          <a:noFill/>
        </p:spPr>
        <p:txBody>
          <a:bodyPr wrap="square" rtlCol="0" anchor="ctr">
            <a:spAutoFit/>
          </a:bodyPr>
          <a:lstStyle/>
          <a:p>
            <a:pPr marL="342900" indent="-342900" defTabSz="914400" fontAlgn="base">
              <a:spcAft>
                <a:spcPct val="0"/>
              </a:spcAft>
              <a:buClr>
                <a:srgbClr val="1F497D">
                  <a:lumMod val="50000"/>
                </a:srgbClr>
              </a:buClr>
              <a:buFont typeface="Arial" panose="020B0604020202020204" pitchFamily="34" charset="0"/>
              <a:buChar char="•"/>
              <a:defRPr/>
            </a:pPr>
            <a:r>
              <a:rPr lang="en-US" sz="2000" dirty="0">
                <a:solidFill>
                  <a:prstClr val="white">
                    <a:lumMod val="50000"/>
                  </a:prstClr>
                </a:solidFill>
                <a:latin typeface="CG Omega" pitchFamily="34" charset="0"/>
              </a:rPr>
              <a:t>How will activities that failed to meet targets be improved?</a:t>
            </a:r>
          </a:p>
        </p:txBody>
      </p:sp>
    </p:spTree>
    <p:extLst>
      <p:ext uri="{BB962C8B-B14F-4D97-AF65-F5344CB8AC3E}">
        <p14:creationId xmlns:p14="http://schemas.microsoft.com/office/powerpoint/2010/main" val="3868267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2" name="Rectangle 4"/>
          <p:cNvSpPr>
            <a:spLocks noGrp="1" noChangeArrowheads="1"/>
          </p:cNvSpPr>
          <p:nvPr>
            <p:ph type="title"/>
          </p:nvPr>
        </p:nvSpPr>
        <p:spPr>
          <a:solidFill>
            <a:schemeClr val="tx2">
              <a:lumMod val="75000"/>
            </a:schemeClr>
          </a:solidFill>
        </p:spPr>
        <p:txBody>
          <a:bodyPr/>
          <a:lstStyle/>
          <a:p>
            <a:pPr>
              <a:defRPr/>
            </a:pPr>
            <a:r>
              <a:rPr lang="en-US" dirty="0">
                <a:solidFill>
                  <a:schemeClr val="bg1">
                    <a:lumMod val="85000"/>
                  </a:schemeClr>
                </a:solidFill>
              </a:rPr>
              <a:t>FINAL PAGE OF THE REPORT</a:t>
            </a:r>
          </a:p>
        </p:txBody>
      </p:sp>
      <p:sp>
        <p:nvSpPr>
          <p:cNvPr id="4" name="Slide Number Placeholder 3"/>
          <p:cNvSpPr>
            <a:spLocks noGrp="1"/>
          </p:cNvSpPr>
          <p:nvPr>
            <p:ph type="sldNum" sz="quarter" idx="12"/>
          </p:nvPr>
        </p:nvSpPr>
        <p:spPr>
          <a:xfrm>
            <a:off x="8534400" y="6484734"/>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57</a:t>
            </a:fld>
            <a:endParaRPr lang="en-US" b="1" dirty="0">
              <a:solidFill>
                <a:prstClr val="black">
                  <a:tint val="75000"/>
                </a:prstClr>
              </a:solidFill>
              <a:latin typeface="CG Omega" pitchFamily="34" charset="0"/>
            </a:endParaRPr>
          </a:p>
        </p:txBody>
      </p:sp>
      <p:pic>
        <p:nvPicPr>
          <p:cNvPr id="8" name="Picture 2"/>
          <p:cNvPicPr>
            <a:picLocks noChangeAspect="1" noChangeArrowheads="1"/>
          </p:cNvPicPr>
          <p:nvPr/>
        </p:nvPicPr>
        <p:blipFill>
          <a:blip r:embed="rId3" cstate="print">
            <a:clrChange>
              <a:clrFrom>
                <a:srgbClr val="FF0000"/>
              </a:clrFrom>
              <a:clrTo>
                <a:srgbClr val="FF0000">
                  <a:alpha val="0"/>
                </a:srgbClr>
              </a:clrTo>
            </a:clrChange>
          </a:blip>
          <a:srcRect b="24615"/>
          <a:stretch>
            <a:fillRect/>
          </a:stretch>
        </p:blipFill>
        <p:spPr bwMode="auto">
          <a:xfrm>
            <a:off x="677334" y="1998836"/>
            <a:ext cx="7340009" cy="4249564"/>
          </a:xfrm>
          <a:prstGeom prst="rect">
            <a:avLst/>
          </a:prstGeom>
          <a:noFill/>
          <a:ln w="9525">
            <a:noFill/>
            <a:miter lim="800000"/>
            <a:headEnd/>
            <a:tailEnd/>
          </a:ln>
        </p:spPr>
      </p:pic>
      <p:sp>
        <p:nvSpPr>
          <p:cNvPr id="11" name="TextBox 10"/>
          <p:cNvSpPr txBox="1"/>
          <p:nvPr/>
        </p:nvSpPr>
        <p:spPr>
          <a:xfrm>
            <a:off x="8240234" y="1850066"/>
            <a:ext cx="1752599" cy="400110"/>
          </a:xfrm>
          <a:prstGeom prst="rect">
            <a:avLst/>
          </a:prstGeom>
          <a:noFill/>
        </p:spPr>
        <p:txBody>
          <a:bodyPr wrap="square" rtlCol="0">
            <a:spAutoFit/>
          </a:bodyPr>
          <a:lstStyle/>
          <a:p>
            <a:pPr defTabSz="914400" fontAlgn="base">
              <a:spcBef>
                <a:spcPct val="0"/>
              </a:spcBef>
              <a:spcAft>
                <a:spcPct val="0"/>
              </a:spcAft>
              <a:defRPr/>
            </a:pPr>
            <a:r>
              <a:rPr lang="en-US" sz="2000" b="1" dirty="0">
                <a:solidFill>
                  <a:srgbClr val="0070C0"/>
                </a:solidFill>
                <a:latin typeface="CG Omega" pitchFamily="34" charset="0"/>
              </a:rPr>
              <a:t>  </a:t>
            </a:r>
            <a:r>
              <a:rPr lang="en-US" sz="1600" b="1" dirty="0">
                <a:solidFill>
                  <a:srgbClr val="0070C0"/>
                </a:solidFill>
                <a:latin typeface="CG Omega" pitchFamily="34" charset="0"/>
              </a:rPr>
              <a:t>H325 - - - - -</a:t>
            </a:r>
          </a:p>
        </p:txBody>
      </p:sp>
      <p:sp>
        <p:nvSpPr>
          <p:cNvPr id="7" name="TextBox 6"/>
          <p:cNvSpPr txBox="1"/>
          <p:nvPr/>
        </p:nvSpPr>
        <p:spPr>
          <a:xfrm>
            <a:off x="1524000" y="5595181"/>
            <a:ext cx="8077200" cy="1072115"/>
          </a:xfrm>
          <a:prstGeom prst="rect">
            <a:avLst/>
          </a:prstGeom>
          <a:solidFill>
            <a:schemeClr val="accent1">
              <a:lumMod val="20000"/>
              <a:lumOff val="80000"/>
            </a:schemeClr>
          </a:solidFill>
          <a:effectLst>
            <a:outerShdw sx="1000" sy="1000" algn="ctr" rotWithShape="0">
              <a:srgbClr val="000000"/>
            </a:outerShdw>
          </a:effectLst>
        </p:spPr>
        <p:txBody>
          <a:bodyPr wrap="square" rtlCol="0" anchor="ctr">
            <a:normAutofit/>
          </a:bodyPr>
          <a:lstStyle/>
          <a:p>
            <a:pPr defTabSz="914400" fontAlgn="base">
              <a:spcBef>
                <a:spcPct val="0"/>
              </a:spcBef>
              <a:spcAft>
                <a:spcPct val="0"/>
              </a:spcAft>
              <a:defRPr/>
            </a:pPr>
            <a:r>
              <a:rPr lang="en-US" dirty="0">
                <a:solidFill>
                  <a:prstClr val="white">
                    <a:lumMod val="50000"/>
                  </a:prstClr>
                </a:solidFill>
                <a:latin typeface="CG Omega" pitchFamily="34" charset="0"/>
              </a:rPr>
              <a:t>Section B &amp; C:  Refer to the instructions for Section B &amp; C with the ED 524B </a:t>
            </a:r>
          </a:p>
          <a:p>
            <a:pPr defTabSz="914400" fontAlgn="base">
              <a:spcBef>
                <a:spcPct val="0"/>
              </a:spcBef>
              <a:spcAft>
                <a:spcPct val="0"/>
              </a:spcAft>
              <a:defRPr/>
            </a:pPr>
            <a:endParaRPr lang="en-US" dirty="0">
              <a:solidFill>
                <a:prstClr val="white">
                  <a:lumMod val="50000"/>
                </a:prstClr>
              </a:solidFill>
              <a:latin typeface="CG Omega" pitchFamily="34" charset="0"/>
            </a:endParaRPr>
          </a:p>
        </p:txBody>
      </p:sp>
    </p:spTree>
    <p:extLst>
      <p:ext uri="{BB962C8B-B14F-4D97-AF65-F5344CB8AC3E}">
        <p14:creationId xmlns:p14="http://schemas.microsoft.com/office/powerpoint/2010/main" val="2068636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2" name="Rectangle 4"/>
          <p:cNvSpPr>
            <a:spLocks noGrp="1" noChangeArrowheads="1"/>
          </p:cNvSpPr>
          <p:nvPr>
            <p:ph type="title"/>
          </p:nvPr>
        </p:nvSpPr>
        <p:spPr>
          <a:solidFill>
            <a:schemeClr val="tx2">
              <a:lumMod val="75000"/>
            </a:schemeClr>
          </a:solidFill>
        </p:spPr>
        <p:txBody>
          <a:bodyPr>
            <a:normAutofit/>
          </a:bodyPr>
          <a:lstStyle/>
          <a:p>
            <a:pPr>
              <a:defRPr/>
            </a:pPr>
            <a:r>
              <a:rPr lang="en-US" dirty="0">
                <a:solidFill>
                  <a:schemeClr val="bg1">
                    <a:lumMod val="85000"/>
                  </a:schemeClr>
                </a:solidFill>
              </a:rPr>
              <a:t>SECTION B – BUDGET INFORMATION</a:t>
            </a:r>
            <a:endParaRPr lang="en-US" dirty="0">
              <a:solidFill>
                <a:schemeClr val="bg1">
                  <a:lumMod val="85000"/>
                </a:schemeClr>
              </a:solidFill>
              <a:effectLst/>
            </a:endParaRPr>
          </a:p>
        </p:txBody>
      </p:sp>
      <p:sp>
        <p:nvSpPr>
          <p:cNvPr id="4" name="Slide Number Placeholder 3"/>
          <p:cNvSpPr>
            <a:spLocks noGrp="1"/>
          </p:cNvSpPr>
          <p:nvPr>
            <p:ph type="sldNum" sz="quarter" idx="12"/>
          </p:nvPr>
        </p:nvSpPr>
        <p:spPr>
          <a:xfrm>
            <a:off x="8534400" y="6484734"/>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58</a:t>
            </a:fld>
            <a:endParaRPr lang="en-US" b="1" dirty="0">
              <a:solidFill>
                <a:prstClr val="black">
                  <a:tint val="75000"/>
                </a:prstClr>
              </a:solidFill>
              <a:latin typeface="CG Omega" pitchFamily="34" charset="0"/>
            </a:endParaRPr>
          </a:p>
        </p:txBody>
      </p:sp>
      <p:sp>
        <p:nvSpPr>
          <p:cNvPr id="7" name="TextBox 6"/>
          <p:cNvSpPr txBox="1"/>
          <p:nvPr/>
        </p:nvSpPr>
        <p:spPr>
          <a:xfrm>
            <a:off x="2018805" y="1618972"/>
            <a:ext cx="8185067" cy="590829"/>
          </a:xfrm>
          <a:prstGeom prst="rect">
            <a:avLst/>
          </a:prstGeom>
          <a:solidFill>
            <a:schemeClr val="accent1">
              <a:lumMod val="20000"/>
              <a:lumOff val="80000"/>
            </a:schemeClr>
          </a:solidFill>
          <a:effectLst>
            <a:outerShdw sx="1000" sy="1000" algn="ctr" rotWithShape="0">
              <a:srgbClr val="000000"/>
            </a:outerShdw>
          </a:effectLst>
        </p:spPr>
        <p:txBody>
          <a:bodyPr wrap="square" rtlCol="0">
            <a:noAutofit/>
          </a:bodyPr>
          <a:lstStyle/>
          <a:p>
            <a:pPr algn="ctr" defTabSz="914400" fontAlgn="base">
              <a:spcBef>
                <a:spcPct val="0"/>
              </a:spcBef>
              <a:spcAft>
                <a:spcPct val="0"/>
              </a:spcAft>
              <a:defRPr/>
            </a:pPr>
            <a:r>
              <a:rPr lang="en-US" sz="2800" b="1" dirty="0">
                <a:solidFill>
                  <a:prstClr val="white">
                    <a:lumMod val="50000"/>
                  </a:prstClr>
                </a:solidFill>
                <a:latin typeface="CG Omega" pitchFamily="34" charset="0"/>
              </a:rPr>
              <a:t>THIS SECTION IS NEVER BLANK! </a:t>
            </a:r>
          </a:p>
        </p:txBody>
      </p:sp>
      <p:sp>
        <p:nvSpPr>
          <p:cNvPr id="10" name="TextBox 9"/>
          <p:cNvSpPr txBox="1"/>
          <p:nvPr/>
        </p:nvSpPr>
        <p:spPr>
          <a:xfrm>
            <a:off x="2018804" y="2487574"/>
            <a:ext cx="8153400" cy="4078039"/>
          </a:xfrm>
          <a:prstGeom prst="rect">
            <a:avLst/>
          </a:prstGeom>
          <a:noFill/>
        </p:spPr>
        <p:txBody>
          <a:bodyPr wrap="square" rtlCol="0" anchor="ctr">
            <a:spAutoFit/>
          </a:bodyPr>
          <a:lstStyle/>
          <a:p>
            <a:pPr marL="457200" indent="-457200" defTabSz="914400" fontAlgn="base">
              <a:spcBef>
                <a:spcPts val="600"/>
              </a:spcBef>
              <a:spcAft>
                <a:spcPts val="600"/>
              </a:spcAft>
              <a:buClr>
                <a:srgbClr val="1F497D">
                  <a:lumMod val="75000"/>
                </a:srgbClr>
              </a:buClr>
              <a:buFont typeface="+mj-lt"/>
              <a:buAutoNum type="alphaUcPeriod"/>
              <a:defRPr/>
            </a:pPr>
            <a:r>
              <a:rPr lang="en-US" sz="1900" dirty="0">
                <a:solidFill>
                  <a:prstClr val="black">
                    <a:lumMod val="50000"/>
                    <a:lumOff val="50000"/>
                  </a:prstClr>
                </a:solidFill>
                <a:latin typeface="CG Omega" pitchFamily="34" charset="0"/>
              </a:rPr>
              <a:t>Actual expenditures for reporting period.</a:t>
            </a:r>
          </a:p>
          <a:p>
            <a:pPr marL="457200" indent="-457200" defTabSz="914400" fontAlgn="base">
              <a:spcBef>
                <a:spcPts val="600"/>
              </a:spcBef>
              <a:spcAft>
                <a:spcPts val="600"/>
              </a:spcAft>
              <a:buClr>
                <a:srgbClr val="1F497D">
                  <a:lumMod val="75000"/>
                </a:srgbClr>
              </a:buClr>
              <a:buFont typeface="+mj-lt"/>
              <a:buAutoNum type="alphaUcPeriod"/>
              <a:defRPr/>
            </a:pPr>
            <a:r>
              <a:rPr lang="en-US" sz="1900" dirty="0">
                <a:solidFill>
                  <a:prstClr val="black">
                    <a:lumMod val="50000"/>
                    <a:lumOff val="50000"/>
                  </a:prstClr>
                </a:solidFill>
                <a:latin typeface="CG Omega" pitchFamily="34" charset="0"/>
              </a:rPr>
              <a:t>Provide an explanation if you did not expend funds at the expected rate. </a:t>
            </a:r>
          </a:p>
          <a:p>
            <a:pPr marL="457200" indent="-457200" defTabSz="914400" fontAlgn="base">
              <a:spcBef>
                <a:spcPts val="600"/>
              </a:spcBef>
              <a:spcAft>
                <a:spcPts val="600"/>
              </a:spcAft>
              <a:buClr>
                <a:srgbClr val="1F497D">
                  <a:lumMod val="75000"/>
                </a:srgbClr>
              </a:buClr>
              <a:buFont typeface="+mj-lt"/>
              <a:buAutoNum type="alphaUcPeriod"/>
              <a:defRPr/>
            </a:pPr>
            <a:r>
              <a:rPr lang="en-US" sz="1900" dirty="0">
                <a:solidFill>
                  <a:prstClr val="black">
                    <a:lumMod val="50000"/>
                    <a:lumOff val="50000"/>
                  </a:prstClr>
                </a:solidFill>
                <a:latin typeface="CG Omega" pitchFamily="34" charset="0"/>
              </a:rPr>
              <a:t>Describe any significant changes to your budget resulting from modifications to project activities.</a:t>
            </a:r>
          </a:p>
          <a:p>
            <a:pPr marL="457200" indent="-457200" defTabSz="914400" fontAlgn="base">
              <a:spcBef>
                <a:spcPts val="600"/>
              </a:spcBef>
              <a:spcAft>
                <a:spcPts val="600"/>
              </a:spcAft>
              <a:buClr>
                <a:srgbClr val="1F497D">
                  <a:lumMod val="75000"/>
                </a:srgbClr>
              </a:buClr>
              <a:buFont typeface="+mj-lt"/>
              <a:buAutoNum type="alphaUcPeriod"/>
              <a:defRPr/>
            </a:pPr>
            <a:r>
              <a:rPr lang="en-US" sz="1900" kern="0" dirty="0">
                <a:solidFill>
                  <a:prstClr val="black">
                    <a:lumMod val="50000"/>
                    <a:lumOff val="50000"/>
                  </a:prstClr>
                </a:solidFill>
                <a:latin typeface="CG Omega" pitchFamily="34" charset="0"/>
              </a:rPr>
              <a:t>Describe any changes to your budget that affected your ability to achieve your approved project activities and/or project objectives</a:t>
            </a:r>
            <a:r>
              <a:rPr lang="en-US" sz="1900" b="1" kern="0" dirty="0">
                <a:solidFill>
                  <a:prstClr val="black">
                    <a:lumMod val="50000"/>
                    <a:lumOff val="50000"/>
                  </a:prstClr>
                </a:solidFill>
                <a:latin typeface="CG Omega" pitchFamily="34" charset="0"/>
              </a:rPr>
              <a:t>.</a:t>
            </a:r>
            <a:r>
              <a:rPr lang="en-US" sz="1900" b="1" kern="0" dirty="0">
                <a:solidFill>
                  <a:prstClr val="black">
                    <a:lumMod val="95000"/>
                  </a:prstClr>
                </a:solidFill>
                <a:latin typeface="CG Omega" pitchFamily="34" charset="0"/>
              </a:rPr>
              <a:t> </a:t>
            </a:r>
          </a:p>
          <a:p>
            <a:pPr marL="457200" indent="-457200" defTabSz="914400" fontAlgn="base">
              <a:spcBef>
                <a:spcPts val="600"/>
              </a:spcBef>
              <a:spcAft>
                <a:spcPts val="600"/>
              </a:spcAft>
              <a:buClr>
                <a:srgbClr val="1F497D">
                  <a:lumMod val="75000"/>
                </a:srgbClr>
              </a:buClr>
              <a:buFont typeface="+mj-lt"/>
              <a:buAutoNum type="alphaUcPeriod"/>
              <a:defRPr/>
            </a:pPr>
            <a:r>
              <a:rPr lang="en-US" sz="1900" kern="0" dirty="0">
                <a:solidFill>
                  <a:prstClr val="black">
                    <a:lumMod val="50000"/>
                    <a:lumOff val="50000"/>
                  </a:prstClr>
                </a:solidFill>
                <a:latin typeface="CG Omega" pitchFamily="34" charset="0"/>
              </a:rPr>
              <a:t>Do you expect to have any unexpended funds at the end of the current budget period? (Explain why, provide an estimate, and indicate how you plan to use the unexpended funds [carryover] in the next budget period.)</a:t>
            </a:r>
          </a:p>
          <a:p>
            <a:pPr marL="457200" indent="-457200" defTabSz="914400" fontAlgn="base">
              <a:spcBef>
                <a:spcPts val="600"/>
              </a:spcBef>
              <a:spcAft>
                <a:spcPts val="600"/>
              </a:spcAft>
              <a:buClr>
                <a:srgbClr val="1F497D">
                  <a:lumMod val="75000"/>
                </a:srgbClr>
              </a:buClr>
              <a:buFont typeface="+mj-lt"/>
              <a:buAutoNum type="alphaUcPeriod"/>
              <a:defRPr/>
            </a:pPr>
            <a:r>
              <a:rPr lang="en-US" sz="1900" kern="0" dirty="0">
                <a:solidFill>
                  <a:prstClr val="black">
                    <a:lumMod val="50000"/>
                    <a:lumOff val="50000"/>
                  </a:prstClr>
                </a:solidFill>
                <a:latin typeface="CG Omega" pitchFamily="34" charset="0"/>
              </a:rPr>
              <a:t>Describe any anticipated changes in your budget for the next budget period that require prior approval from the Department. </a:t>
            </a:r>
          </a:p>
        </p:txBody>
      </p:sp>
    </p:spTree>
    <p:extLst>
      <p:ext uri="{BB962C8B-B14F-4D97-AF65-F5344CB8AC3E}">
        <p14:creationId xmlns:p14="http://schemas.microsoft.com/office/powerpoint/2010/main" val="4183906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20" name="Rectangle 4"/>
          <p:cNvSpPr>
            <a:spLocks noGrp="1" noChangeArrowheads="1"/>
          </p:cNvSpPr>
          <p:nvPr>
            <p:ph type="title"/>
          </p:nvPr>
        </p:nvSpPr>
        <p:spPr>
          <a:solidFill>
            <a:schemeClr val="accent1">
              <a:lumMod val="50000"/>
            </a:schemeClr>
          </a:solidFill>
        </p:spPr>
        <p:txBody>
          <a:bodyPr>
            <a:normAutofit/>
          </a:bodyPr>
          <a:lstStyle/>
          <a:p>
            <a:pPr>
              <a:defRPr/>
            </a:pPr>
            <a:r>
              <a:rPr lang="en-US" dirty="0">
                <a:solidFill>
                  <a:schemeClr val="bg1">
                    <a:lumMod val="95000"/>
                  </a:schemeClr>
                </a:solidFill>
              </a:rPr>
              <a:t>SECTION C – ADDITIONAL INFORMATION</a:t>
            </a:r>
            <a:endParaRPr lang="en-US" dirty="0">
              <a:effectLst/>
            </a:endParaRPr>
          </a:p>
        </p:txBody>
      </p:sp>
      <p:sp>
        <p:nvSpPr>
          <p:cNvPr id="5" name="Slide Number Placeholder 4"/>
          <p:cNvSpPr>
            <a:spLocks noGrp="1"/>
          </p:cNvSpPr>
          <p:nvPr>
            <p:ph type="sldNum" sz="quarter" idx="12"/>
          </p:nvPr>
        </p:nvSpPr>
        <p:spPr>
          <a:xfrm>
            <a:off x="8534400" y="6492876"/>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59</a:t>
            </a:fld>
            <a:endParaRPr lang="en-US" b="1" dirty="0">
              <a:solidFill>
                <a:prstClr val="black">
                  <a:tint val="75000"/>
                </a:prstClr>
              </a:solidFill>
              <a:latin typeface="CG Omega" pitchFamily="34" charset="0"/>
            </a:endParaRPr>
          </a:p>
        </p:txBody>
      </p:sp>
      <p:sp>
        <p:nvSpPr>
          <p:cNvPr id="7" name="TextBox 6"/>
          <p:cNvSpPr txBox="1"/>
          <p:nvPr/>
        </p:nvSpPr>
        <p:spPr>
          <a:xfrm>
            <a:off x="677334" y="2160717"/>
            <a:ext cx="8153400" cy="1938992"/>
          </a:xfrm>
          <a:prstGeom prst="rect">
            <a:avLst/>
          </a:prstGeom>
          <a:noFill/>
        </p:spPr>
        <p:txBody>
          <a:bodyPr wrap="square" rtlCol="0" anchor="ctr">
            <a:spAutoFit/>
          </a:bodyPr>
          <a:lstStyle/>
          <a:p>
            <a:pPr marL="342900" indent="-342900" defTabSz="914400" fontAlgn="base">
              <a:spcAft>
                <a:spcPct val="0"/>
              </a:spcAft>
              <a:buClr>
                <a:srgbClr val="1F497D">
                  <a:lumMod val="50000"/>
                </a:srgbClr>
              </a:buClr>
              <a:buFont typeface="Arial" panose="020B0604020202020204" pitchFamily="34" charset="0"/>
              <a:buChar char="•"/>
              <a:defRPr/>
            </a:pPr>
            <a:r>
              <a:rPr lang="en-US" sz="2000" dirty="0">
                <a:solidFill>
                  <a:prstClr val="white">
                    <a:lumMod val="50000"/>
                  </a:prstClr>
                </a:solidFill>
                <a:latin typeface="CG Omega" pitchFamily="34" charset="0"/>
              </a:rPr>
              <a:t>If applicable, please provide a list of current partners on your grant and indicate if any partners changed during the reporting period.  Please indicate if you anticipate any change in partners during the next budget period.  If any of your partners changed during the reporting period, please describe whether this influenced your ability to achieve your approved project objectives and/or project activities.</a:t>
            </a:r>
          </a:p>
        </p:txBody>
      </p:sp>
      <p:sp>
        <p:nvSpPr>
          <p:cNvPr id="9" name="TextBox 8"/>
          <p:cNvSpPr txBox="1"/>
          <p:nvPr/>
        </p:nvSpPr>
        <p:spPr>
          <a:xfrm>
            <a:off x="677334" y="4555451"/>
            <a:ext cx="8153400" cy="1015663"/>
          </a:xfrm>
          <a:prstGeom prst="rect">
            <a:avLst/>
          </a:prstGeom>
          <a:noFill/>
        </p:spPr>
        <p:txBody>
          <a:bodyPr wrap="square" rtlCol="0" anchor="ctr">
            <a:spAutoFit/>
          </a:bodyPr>
          <a:lstStyle/>
          <a:p>
            <a:pPr marL="342900" indent="-342900" defTabSz="914400" fontAlgn="base">
              <a:spcAft>
                <a:spcPct val="0"/>
              </a:spcAft>
              <a:buClr>
                <a:srgbClr val="1F497D">
                  <a:lumMod val="50000"/>
                </a:srgbClr>
              </a:buClr>
              <a:buFont typeface="Arial" panose="020B0604020202020204" pitchFamily="34" charset="0"/>
              <a:buChar char="•"/>
              <a:defRPr/>
            </a:pPr>
            <a:r>
              <a:rPr lang="en-US" sz="2000" dirty="0">
                <a:solidFill>
                  <a:prstClr val="white">
                    <a:lumMod val="50000"/>
                  </a:prstClr>
                </a:solidFill>
                <a:latin typeface="CG Omega" pitchFamily="34" charset="0"/>
              </a:rPr>
              <a:t>Describe any changes that you wish to make in the grant’s activities for the next budget period that are consistent with the scope and objectives of your approved application. </a:t>
            </a:r>
          </a:p>
        </p:txBody>
      </p:sp>
    </p:spTree>
    <p:extLst>
      <p:ext uri="{BB962C8B-B14F-4D97-AF65-F5344CB8AC3E}">
        <p14:creationId xmlns:p14="http://schemas.microsoft.com/office/powerpoint/2010/main" val="285526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7D79889-B2DA-4C86-83F5-09DEB93A6659}"/>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a:solidFill>
                  <a:schemeClr val="bg1"/>
                </a:solidFill>
              </a:rPr>
              <a:t>Your APR Calendar </a:t>
            </a:r>
            <a:r>
              <a:rPr lang="en-US" i="1">
                <a:solidFill>
                  <a:schemeClr val="bg1"/>
                </a:solidFill>
              </a:rPr>
              <a:t>(new grantees)</a:t>
            </a:r>
          </a:p>
        </p:txBody>
      </p:sp>
      <p:sp>
        <p:nvSpPr>
          <p:cNvPr id="3" name="TextBox 2">
            <a:extLst>
              <a:ext uri="{FF2B5EF4-FFF2-40B4-BE49-F238E27FC236}">
                <a16:creationId xmlns:a16="http://schemas.microsoft.com/office/drawing/2014/main" id="{9FAD7DA7-F3E7-ABCF-E245-2B3CBE7A8F99}"/>
              </a:ext>
            </a:extLst>
          </p:cNvPr>
          <p:cNvSpPr txBox="1"/>
          <p:nvPr/>
        </p:nvSpPr>
        <p:spPr>
          <a:xfrm>
            <a:off x="673754" y="2160590"/>
            <a:ext cx="3973943" cy="3440110"/>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dirty="0">
                <a:solidFill>
                  <a:schemeClr val="bg1"/>
                </a:solidFill>
              </a:rPr>
              <a:t>New grantees provide all draft measures to your Project Officer prior to the April 15</a:t>
            </a:r>
            <a:r>
              <a:rPr lang="en-US" baseline="30000" dirty="0">
                <a:solidFill>
                  <a:schemeClr val="bg1"/>
                </a:solidFill>
              </a:rPr>
              <a:t>th</a:t>
            </a:r>
            <a:r>
              <a:rPr lang="en-US" dirty="0">
                <a:solidFill>
                  <a:schemeClr val="bg1"/>
                </a:solidFill>
              </a:rPr>
              <a:t> program measure submission.</a:t>
            </a:r>
          </a:p>
        </p:txBody>
      </p:sp>
      <p:sp>
        <p:nvSpPr>
          <p:cNvPr id="34" name="Isosceles Triangle 3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nvGrpSpPr>
          <p:cNvPr id="4" name="Group 3">
            <a:extLst>
              <a:ext uri="{FF2B5EF4-FFF2-40B4-BE49-F238E27FC236}">
                <a16:creationId xmlns:a16="http://schemas.microsoft.com/office/drawing/2014/main" id="{F4C1853D-B77C-D9C8-0B44-175E18CE475C}"/>
              </a:ext>
            </a:extLst>
          </p:cNvPr>
          <p:cNvGrpSpPr/>
          <p:nvPr/>
        </p:nvGrpSpPr>
        <p:grpSpPr>
          <a:xfrm>
            <a:off x="6096001" y="2328206"/>
            <a:ext cx="5143502" cy="2189079"/>
            <a:chOff x="381770" y="2114797"/>
            <a:chExt cx="9618132" cy="4093481"/>
          </a:xfrm>
        </p:grpSpPr>
        <p:sp>
          <p:nvSpPr>
            <p:cNvPr id="5" name="Freeform: Shape 4">
              <a:extLst>
                <a:ext uri="{FF2B5EF4-FFF2-40B4-BE49-F238E27FC236}">
                  <a16:creationId xmlns:a16="http://schemas.microsoft.com/office/drawing/2014/main" id="{7C24510C-59D0-9BAB-86C3-6B9AC0359447}"/>
                </a:ext>
              </a:extLst>
            </p:cNvPr>
            <p:cNvSpPr/>
            <p:nvPr/>
          </p:nvSpPr>
          <p:spPr>
            <a:xfrm>
              <a:off x="718404" y="3915929"/>
              <a:ext cx="1731263" cy="491217"/>
            </a:xfrm>
            <a:custGeom>
              <a:avLst/>
              <a:gdLst>
                <a:gd name="connsiteX0" fmla="*/ 0 w 1731263"/>
                <a:gd name="connsiteY0" fmla="*/ 0 h 491217"/>
                <a:gd name="connsiteX1" fmla="*/ 1534776 w 1731263"/>
                <a:gd name="connsiteY1" fmla="*/ 0 h 491217"/>
                <a:gd name="connsiteX2" fmla="*/ 1731263 w 1731263"/>
                <a:gd name="connsiteY2" fmla="*/ 245609 h 491217"/>
                <a:gd name="connsiteX3" fmla="*/ 1534776 w 1731263"/>
                <a:gd name="connsiteY3" fmla="*/ 491217 h 491217"/>
                <a:gd name="connsiteX4" fmla="*/ 0 w 1731263"/>
                <a:gd name="connsiteY4" fmla="*/ 491217 h 491217"/>
                <a:gd name="connsiteX5" fmla="*/ 0 w 1731263"/>
                <a:gd name="connsiteY5" fmla="*/ 0 h 49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263" h="491217">
                  <a:moveTo>
                    <a:pt x="0" y="0"/>
                  </a:moveTo>
                  <a:lnTo>
                    <a:pt x="1534776" y="0"/>
                  </a:lnTo>
                  <a:lnTo>
                    <a:pt x="1731263" y="245609"/>
                  </a:lnTo>
                  <a:lnTo>
                    <a:pt x="1534776" y="491217"/>
                  </a:lnTo>
                  <a:lnTo>
                    <a:pt x="0" y="49121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197303" bIns="99060" numCol="1" spcCol="1270" anchor="ctr" anchorCtr="0">
              <a:noAutofit/>
            </a:bodyPr>
            <a:lstStyle/>
            <a:p>
              <a:pPr algn="ctr" defTabSz="306261">
                <a:lnSpc>
                  <a:spcPct val="90000"/>
                </a:lnSpc>
                <a:spcBef>
                  <a:spcPct val="0"/>
                </a:spcBef>
                <a:spcAft>
                  <a:spcPct val="35000"/>
                </a:spcAft>
              </a:pPr>
              <a:r>
                <a:rPr lang="en-US" sz="689" kern="1200">
                  <a:solidFill>
                    <a:schemeClr val="lt1"/>
                  </a:solidFill>
                  <a:latin typeface="+mn-lt"/>
                  <a:ea typeface="+mn-ea"/>
                  <a:cs typeface="+mn-cs"/>
                </a:rPr>
                <a:t>January</a:t>
              </a:r>
              <a:endParaRPr lang="en-US" sz="1300" kern="1200"/>
            </a:p>
          </p:txBody>
        </p:sp>
        <p:sp>
          <p:nvSpPr>
            <p:cNvPr id="6" name="Freeform: Shape 5">
              <a:extLst>
                <a:ext uri="{FF2B5EF4-FFF2-40B4-BE49-F238E27FC236}">
                  <a16:creationId xmlns:a16="http://schemas.microsoft.com/office/drawing/2014/main" id="{250EB366-649F-46D6-A74B-C4516AE35070}"/>
                </a:ext>
              </a:extLst>
            </p:cNvPr>
            <p:cNvSpPr/>
            <p:nvPr/>
          </p:nvSpPr>
          <p:spPr>
            <a:xfrm>
              <a:off x="381770" y="2114797"/>
              <a:ext cx="2404533" cy="1309914"/>
            </a:xfrm>
            <a:custGeom>
              <a:avLst/>
              <a:gdLst>
                <a:gd name="connsiteX0" fmla="*/ 0 w 2404533"/>
                <a:gd name="connsiteY0" fmla="*/ 0 h 1309914"/>
                <a:gd name="connsiteX1" fmla="*/ 2404533 w 2404533"/>
                <a:gd name="connsiteY1" fmla="*/ 0 h 1309914"/>
                <a:gd name="connsiteX2" fmla="*/ 2404533 w 2404533"/>
                <a:gd name="connsiteY2" fmla="*/ 1309914 h 1309914"/>
                <a:gd name="connsiteX3" fmla="*/ 0 w 2404533"/>
                <a:gd name="connsiteY3" fmla="*/ 1309914 h 1309914"/>
                <a:gd name="connsiteX4" fmla="*/ 0 w 2404533"/>
                <a:gd name="connsiteY4" fmla="*/ 0 h 1309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533" h="1309914">
                  <a:moveTo>
                    <a:pt x="0" y="0"/>
                  </a:moveTo>
                  <a:lnTo>
                    <a:pt x="2404533" y="0"/>
                  </a:lnTo>
                  <a:lnTo>
                    <a:pt x="2404533" y="1309914"/>
                  </a:lnTo>
                  <a:lnTo>
                    <a:pt x="0" y="13099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5570" rIns="0" bIns="115570" numCol="1" spcCol="1270" anchor="b" anchorCtr="1">
              <a:noAutofit/>
            </a:bodyPr>
            <a:lstStyle/>
            <a:p>
              <a:pPr algn="ctr" defTabSz="306261">
                <a:lnSpc>
                  <a:spcPct val="90000"/>
                </a:lnSpc>
                <a:spcBef>
                  <a:spcPct val="0"/>
                </a:spcBef>
                <a:spcAft>
                  <a:spcPct val="35000"/>
                </a:spcAft>
              </a:pPr>
              <a:r>
                <a:rPr lang="en-US" sz="689" kern="1200">
                  <a:solidFill>
                    <a:schemeClr val="tx1">
                      <a:hueOff val="0"/>
                      <a:satOff val="0"/>
                      <a:lumOff val="0"/>
                      <a:alphaOff val="0"/>
                    </a:schemeClr>
                  </a:solidFill>
                  <a:latin typeface="+mn-lt"/>
                  <a:ea typeface="+mn-ea"/>
                  <a:cs typeface="+mn-cs"/>
                </a:rPr>
                <a:t>Receive your continuation package with APR directions in January.</a:t>
              </a:r>
              <a:endParaRPr lang="en-US" sz="1300" kern="1200"/>
            </a:p>
          </p:txBody>
        </p:sp>
        <p:sp>
          <p:nvSpPr>
            <p:cNvPr id="7" name="Freeform: Shape 6">
              <a:extLst>
                <a:ext uri="{FF2B5EF4-FFF2-40B4-BE49-F238E27FC236}">
                  <a16:creationId xmlns:a16="http://schemas.microsoft.com/office/drawing/2014/main" id="{FE46BF2B-ED9A-1300-74AF-4E26FF1105AA}"/>
                </a:ext>
              </a:extLst>
            </p:cNvPr>
            <p:cNvSpPr/>
            <p:nvPr/>
          </p:nvSpPr>
          <p:spPr>
            <a:xfrm>
              <a:off x="2449668" y="4161538"/>
              <a:ext cx="673269" cy="0"/>
            </a:xfrm>
            <a:custGeom>
              <a:avLst/>
              <a:gdLst/>
              <a:ahLst/>
              <a:cxnLst/>
              <a:rect l="0" t="0" r="0" b="0"/>
              <a:pathLst>
                <a:path>
                  <a:moveTo>
                    <a:pt x="0" y="0"/>
                  </a:moveTo>
                  <a:lnTo>
                    <a:pt x="673269" y="0"/>
                  </a:lnTo>
                </a:path>
              </a:pathLst>
            </a:custGeom>
            <a:no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Straight Connector 7">
              <a:extLst>
                <a:ext uri="{FF2B5EF4-FFF2-40B4-BE49-F238E27FC236}">
                  <a16:creationId xmlns:a16="http://schemas.microsoft.com/office/drawing/2014/main" id="{002F910B-B753-E9A5-7717-37D29E2975CD}"/>
                </a:ext>
              </a:extLst>
            </p:cNvPr>
            <p:cNvSpPr/>
            <p:nvPr/>
          </p:nvSpPr>
          <p:spPr>
            <a:xfrm>
              <a:off x="1584036" y="3506580"/>
              <a:ext cx="0" cy="409348"/>
            </a:xfrm>
            <a:prstGeom prst="line">
              <a:avLst/>
            </a:prstGeom>
            <a:noFill/>
            <a:ln w="12700" cap="rnd" cmpd="sng" algn="ctr">
              <a:solidFill>
                <a:schemeClr val="accent1">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 name="Rectangle 8">
              <a:extLst>
                <a:ext uri="{FF2B5EF4-FFF2-40B4-BE49-F238E27FC236}">
                  <a16:creationId xmlns:a16="http://schemas.microsoft.com/office/drawing/2014/main" id="{718E380F-7009-B2A9-C925-CDB258E8F129}"/>
                </a:ext>
              </a:extLst>
            </p:cNvPr>
            <p:cNvSpPr/>
            <p:nvPr/>
          </p:nvSpPr>
          <p:spPr>
            <a:xfrm>
              <a:off x="1543101" y="3424711"/>
              <a:ext cx="81869" cy="8186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AD3CF080-A933-3BC6-CBB0-58AB77A997EF}"/>
                </a:ext>
              </a:extLst>
            </p:cNvPr>
            <p:cNvSpPr/>
            <p:nvPr/>
          </p:nvSpPr>
          <p:spPr>
            <a:xfrm>
              <a:off x="3122937" y="3915929"/>
              <a:ext cx="1731263" cy="491217"/>
            </a:xfrm>
            <a:custGeom>
              <a:avLst/>
              <a:gdLst>
                <a:gd name="connsiteX0" fmla="*/ 0 w 1731263"/>
                <a:gd name="connsiteY0" fmla="*/ 245609 h 491217"/>
                <a:gd name="connsiteX1" fmla="*/ 196487 w 1731263"/>
                <a:gd name="connsiteY1" fmla="*/ 0 h 491217"/>
                <a:gd name="connsiteX2" fmla="*/ 1534776 w 1731263"/>
                <a:gd name="connsiteY2" fmla="*/ 0 h 491217"/>
                <a:gd name="connsiteX3" fmla="*/ 1731263 w 1731263"/>
                <a:gd name="connsiteY3" fmla="*/ 245609 h 491217"/>
                <a:gd name="connsiteX4" fmla="*/ 1534776 w 1731263"/>
                <a:gd name="connsiteY4" fmla="*/ 491217 h 491217"/>
                <a:gd name="connsiteX5" fmla="*/ 196487 w 1731263"/>
                <a:gd name="connsiteY5" fmla="*/ 491217 h 491217"/>
                <a:gd name="connsiteX6" fmla="*/ 0 w 1731263"/>
                <a:gd name="connsiteY6" fmla="*/ 245609 h 49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1263" h="491217">
                  <a:moveTo>
                    <a:pt x="0" y="245609"/>
                  </a:moveTo>
                  <a:lnTo>
                    <a:pt x="196487" y="0"/>
                  </a:lnTo>
                  <a:lnTo>
                    <a:pt x="1534776" y="0"/>
                  </a:lnTo>
                  <a:lnTo>
                    <a:pt x="1731263" y="245609"/>
                  </a:lnTo>
                  <a:lnTo>
                    <a:pt x="1534776" y="491217"/>
                  </a:lnTo>
                  <a:lnTo>
                    <a:pt x="196487" y="491217"/>
                  </a:lnTo>
                  <a:lnTo>
                    <a:pt x="0" y="245609"/>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828" tIns="158578" rIns="308828" bIns="158578" numCol="1" spcCol="1270" anchor="ctr" anchorCtr="0">
              <a:noAutofit/>
            </a:bodyPr>
            <a:lstStyle/>
            <a:p>
              <a:pPr algn="ctr" defTabSz="306261">
                <a:lnSpc>
                  <a:spcPct val="90000"/>
                </a:lnSpc>
                <a:spcBef>
                  <a:spcPct val="0"/>
                </a:spcBef>
                <a:spcAft>
                  <a:spcPct val="35000"/>
                </a:spcAft>
              </a:pPr>
              <a:r>
                <a:rPr lang="en-US" sz="689" kern="1200">
                  <a:solidFill>
                    <a:schemeClr val="lt1"/>
                  </a:solidFill>
                  <a:latin typeface="+mn-lt"/>
                  <a:ea typeface="+mn-ea"/>
                  <a:cs typeface="+mn-cs"/>
                </a:rPr>
                <a:t>January</a:t>
              </a:r>
              <a:endParaRPr lang="en-US" sz="1300" kern="1200"/>
            </a:p>
          </p:txBody>
        </p:sp>
        <p:sp>
          <p:nvSpPr>
            <p:cNvPr id="11" name="Freeform: Shape 10">
              <a:extLst>
                <a:ext uri="{FF2B5EF4-FFF2-40B4-BE49-F238E27FC236}">
                  <a16:creationId xmlns:a16="http://schemas.microsoft.com/office/drawing/2014/main" id="{31C11D50-82B7-62B1-A55F-BE790F25C725}"/>
                </a:ext>
              </a:extLst>
            </p:cNvPr>
            <p:cNvSpPr/>
            <p:nvPr/>
          </p:nvSpPr>
          <p:spPr>
            <a:xfrm>
              <a:off x="2786303" y="4898364"/>
              <a:ext cx="2404533" cy="1309914"/>
            </a:xfrm>
            <a:custGeom>
              <a:avLst/>
              <a:gdLst>
                <a:gd name="connsiteX0" fmla="*/ 0 w 2404533"/>
                <a:gd name="connsiteY0" fmla="*/ 0 h 1309914"/>
                <a:gd name="connsiteX1" fmla="*/ 2404533 w 2404533"/>
                <a:gd name="connsiteY1" fmla="*/ 0 h 1309914"/>
                <a:gd name="connsiteX2" fmla="*/ 2404533 w 2404533"/>
                <a:gd name="connsiteY2" fmla="*/ 1309914 h 1309914"/>
                <a:gd name="connsiteX3" fmla="*/ 0 w 2404533"/>
                <a:gd name="connsiteY3" fmla="*/ 1309914 h 1309914"/>
                <a:gd name="connsiteX4" fmla="*/ 0 w 2404533"/>
                <a:gd name="connsiteY4" fmla="*/ 0 h 1309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533" h="1309914">
                  <a:moveTo>
                    <a:pt x="0" y="0"/>
                  </a:moveTo>
                  <a:lnTo>
                    <a:pt x="2404533" y="0"/>
                  </a:lnTo>
                  <a:lnTo>
                    <a:pt x="2404533" y="1309914"/>
                  </a:lnTo>
                  <a:lnTo>
                    <a:pt x="0" y="13099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5570" rIns="0" bIns="115570" numCol="1" spcCol="1270" anchor="t" anchorCtr="1">
              <a:noAutofit/>
            </a:bodyPr>
            <a:lstStyle/>
            <a:p>
              <a:pPr algn="ctr" defTabSz="306261">
                <a:lnSpc>
                  <a:spcPct val="90000"/>
                </a:lnSpc>
                <a:spcBef>
                  <a:spcPct val="0"/>
                </a:spcBef>
                <a:spcAft>
                  <a:spcPct val="35000"/>
                </a:spcAft>
              </a:pPr>
              <a:r>
                <a:rPr lang="en-US" sz="689" kern="1200">
                  <a:solidFill>
                    <a:schemeClr val="tx1">
                      <a:hueOff val="0"/>
                      <a:satOff val="0"/>
                      <a:lumOff val="0"/>
                      <a:alphaOff val="0"/>
                    </a:schemeClr>
                  </a:solidFill>
                  <a:latin typeface="+mn-lt"/>
                  <a:ea typeface="+mn-ea"/>
                  <a:cs typeface="+mn-cs"/>
                </a:rPr>
                <a:t>APR How-to Webinar.</a:t>
              </a:r>
              <a:endParaRPr lang="en-US" sz="1300" kern="1200"/>
            </a:p>
          </p:txBody>
        </p:sp>
        <p:sp>
          <p:nvSpPr>
            <p:cNvPr id="12" name="Freeform: Shape 11">
              <a:extLst>
                <a:ext uri="{FF2B5EF4-FFF2-40B4-BE49-F238E27FC236}">
                  <a16:creationId xmlns:a16="http://schemas.microsoft.com/office/drawing/2014/main" id="{D924D9D2-52C1-5BA8-C2D2-945B60037F9E}"/>
                </a:ext>
              </a:extLst>
            </p:cNvPr>
            <p:cNvSpPr/>
            <p:nvPr/>
          </p:nvSpPr>
          <p:spPr>
            <a:xfrm>
              <a:off x="4854201" y="4161538"/>
              <a:ext cx="673269" cy="0"/>
            </a:xfrm>
            <a:custGeom>
              <a:avLst/>
              <a:gdLst/>
              <a:ahLst/>
              <a:cxnLst/>
              <a:rect l="0" t="0" r="0" b="0"/>
              <a:pathLst>
                <a:path>
                  <a:moveTo>
                    <a:pt x="0" y="0"/>
                  </a:moveTo>
                  <a:lnTo>
                    <a:pt x="673269" y="0"/>
                  </a:lnTo>
                </a:path>
              </a:pathLst>
            </a:custGeom>
            <a:no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Straight Connector 12">
              <a:extLst>
                <a:ext uri="{FF2B5EF4-FFF2-40B4-BE49-F238E27FC236}">
                  <a16:creationId xmlns:a16="http://schemas.microsoft.com/office/drawing/2014/main" id="{29DD6C32-9270-2F3A-722E-3AD8D9E8E5D3}"/>
                </a:ext>
              </a:extLst>
            </p:cNvPr>
            <p:cNvSpPr/>
            <p:nvPr/>
          </p:nvSpPr>
          <p:spPr>
            <a:xfrm>
              <a:off x="3988569" y="4407146"/>
              <a:ext cx="0" cy="409348"/>
            </a:xfrm>
            <a:prstGeom prst="line">
              <a:avLst/>
            </a:prstGeom>
            <a:noFill/>
            <a:ln w="12700" cap="rnd" cmpd="sng" algn="ctr">
              <a:solidFill>
                <a:schemeClr val="accent1">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4" name="Rectangle 13">
              <a:extLst>
                <a:ext uri="{FF2B5EF4-FFF2-40B4-BE49-F238E27FC236}">
                  <a16:creationId xmlns:a16="http://schemas.microsoft.com/office/drawing/2014/main" id="{A6A63618-57BF-CD17-9C06-F72626F4834D}"/>
                </a:ext>
              </a:extLst>
            </p:cNvPr>
            <p:cNvSpPr/>
            <p:nvPr/>
          </p:nvSpPr>
          <p:spPr>
            <a:xfrm>
              <a:off x="3947635" y="4816495"/>
              <a:ext cx="81869" cy="8186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3DE48507-A712-2BE7-337E-1CC818F35CC0}"/>
                </a:ext>
              </a:extLst>
            </p:cNvPr>
            <p:cNvSpPr/>
            <p:nvPr/>
          </p:nvSpPr>
          <p:spPr>
            <a:xfrm>
              <a:off x="5527471" y="3915929"/>
              <a:ext cx="1731263" cy="491217"/>
            </a:xfrm>
            <a:custGeom>
              <a:avLst/>
              <a:gdLst>
                <a:gd name="connsiteX0" fmla="*/ 0 w 1731263"/>
                <a:gd name="connsiteY0" fmla="*/ 245609 h 491217"/>
                <a:gd name="connsiteX1" fmla="*/ 196487 w 1731263"/>
                <a:gd name="connsiteY1" fmla="*/ 0 h 491217"/>
                <a:gd name="connsiteX2" fmla="*/ 1534776 w 1731263"/>
                <a:gd name="connsiteY2" fmla="*/ 0 h 491217"/>
                <a:gd name="connsiteX3" fmla="*/ 1731263 w 1731263"/>
                <a:gd name="connsiteY3" fmla="*/ 245609 h 491217"/>
                <a:gd name="connsiteX4" fmla="*/ 1534776 w 1731263"/>
                <a:gd name="connsiteY4" fmla="*/ 491217 h 491217"/>
                <a:gd name="connsiteX5" fmla="*/ 196487 w 1731263"/>
                <a:gd name="connsiteY5" fmla="*/ 491217 h 491217"/>
                <a:gd name="connsiteX6" fmla="*/ 0 w 1731263"/>
                <a:gd name="connsiteY6" fmla="*/ 245609 h 49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1263" h="491217">
                  <a:moveTo>
                    <a:pt x="0" y="245609"/>
                  </a:moveTo>
                  <a:lnTo>
                    <a:pt x="196487" y="0"/>
                  </a:lnTo>
                  <a:lnTo>
                    <a:pt x="1534776" y="0"/>
                  </a:lnTo>
                  <a:lnTo>
                    <a:pt x="1731263" y="245609"/>
                  </a:lnTo>
                  <a:lnTo>
                    <a:pt x="1534776" y="491217"/>
                  </a:lnTo>
                  <a:lnTo>
                    <a:pt x="196487" y="491217"/>
                  </a:lnTo>
                  <a:lnTo>
                    <a:pt x="0" y="245609"/>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828" tIns="158578" rIns="308828" bIns="158578" numCol="1" spcCol="1270" anchor="ctr" anchorCtr="0">
              <a:noAutofit/>
            </a:bodyPr>
            <a:lstStyle/>
            <a:p>
              <a:pPr algn="ctr" defTabSz="306261">
                <a:lnSpc>
                  <a:spcPct val="90000"/>
                </a:lnSpc>
                <a:spcBef>
                  <a:spcPct val="0"/>
                </a:spcBef>
                <a:spcAft>
                  <a:spcPct val="35000"/>
                </a:spcAft>
              </a:pPr>
              <a:r>
                <a:rPr lang="en-US" sz="689" kern="1200">
                  <a:solidFill>
                    <a:schemeClr val="lt1"/>
                  </a:solidFill>
                  <a:latin typeface="+mn-lt"/>
                  <a:ea typeface="+mn-ea"/>
                  <a:cs typeface="+mn-cs"/>
                </a:rPr>
                <a:t>15 Apr.</a:t>
              </a:r>
              <a:endParaRPr lang="en-US" sz="1300" kern="1200"/>
            </a:p>
          </p:txBody>
        </p:sp>
        <p:sp>
          <p:nvSpPr>
            <p:cNvPr id="16" name="Freeform: Shape 15">
              <a:extLst>
                <a:ext uri="{FF2B5EF4-FFF2-40B4-BE49-F238E27FC236}">
                  <a16:creationId xmlns:a16="http://schemas.microsoft.com/office/drawing/2014/main" id="{28113BAB-4049-D607-0A5D-E02C93C166A0}"/>
                </a:ext>
              </a:extLst>
            </p:cNvPr>
            <p:cNvSpPr/>
            <p:nvPr/>
          </p:nvSpPr>
          <p:spPr>
            <a:xfrm>
              <a:off x="5190836" y="2114797"/>
              <a:ext cx="2404533" cy="1309914"/>
            </a:xfrm>
            <a:custGeom>
              <a:avLst/>
              <a:gdLst>
                <a:gd name="connsiteX0" fmla="*/ 0 w 2404533"/>
                <a:gd name="connsiteY0" fmla="*/ 0 h 1309914"/>
                <a:gd name="connsiteX1" fmla="*/ 2404533 w 2404533"/>
                <a:gd name="connsiteY1" fmla="*/ 0 h 1309914"/>
                <a:gd name="connsiteX2" fmla="*/ 2404533 w 2404533"/>
                <a:gd name="connsiteY2" fmla="*/ 1309914 h 1309914"/>
                <a:gd name="connsiteX3" fmla="*/ 0 w 2404533"/>
                <a:gd name="connsiteY3" fmla="*/ 1309914 h 1309914"/>
                <a:gd name="connsiteX4" fmla="*/ 0 w 2404533"/>
                <a:gd name="connsiteY4" fmla="*/ 0 h 1309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533" h="1309914">
                  <a:moveTo>
                    <a:pt x="0" y="0"/>
                  </a:moveTo>
                  <a:lnTo>
                    <a:pt x="2404533" y="0"/>
                  </a:lnTo>
                  <a:lnTo>
                    <a:pt x="2404533" y="1309914"/>
                  </a:lnTo>
                  <a:lnTo>
                    <a:pt x="0" y="13099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5570" rIns="0" bIns="115570" numCol="1" spcCol="1270" anchor="b" anchorCtr="1">
              <a:noAutofit/>
            </a:bodyPr>
            <a:lstStyle/>
            <a:p>
              <a:pPr algn="ctr" defTabSz="306261">
                <a:lnSpc>
                  <a:spcPct val="90000"/>
                </a:lnSpc>
                <a:spcBef>
                  <a:spcPct val="0"/>
                </a:spcBef>
                <a:spcAft>
                  <a:spcPct val="35000"/>
                </a:spcAft>
              </a:pPr>
              <a:r>
                <a:rPr lang="en-US" sz="689" kern="1200">
                  <a:solidFill>
                    <a:schemeClr val="tx1">
                      <a:hueOff val="0"/>
                      <a:satOff val="0"/>
                      <a:lumOff val="0"/>
                      <a:alphaOff val="0"/>
                    </a:schemeClr>
                  </a:solidFill>
                  <a:latin typeface="+mn-lt"/>
                  <a:ea typeface="+mn-ea"/>
                  <a:cs typeface="+mn-cs"/>
                </a:rPr>
                <a:t>Provide a draft of your Program Measures to your Project Officer.</a:t>
              </a:r>
              <a:endParaRPr lang="en-US" sz="1300" kern="1200"/>
            </a:p>
          </p:txBody>
        </p:sp>
        <p:sp>
          <p:nvSpPr>
            <p:cNvPr id="17" name="Freeform: Shape 16">
              <a:extLst>
                <a:ext uri="{FF2B5EF4-FFF2-40B4-BE49-F238E27FC236}">
                  <a16:creationId xmlns:a16="http://schemas.microsoft.com/office/drawing/2014/main" id="{4D23AC4C-262A-92AA-6ED6-491780DF9C3D}"/>
                </a:ext>
              </a:extLst>
            </p:cNvPr>
            <p:cNvSpPr/>
            <p:nvPr/>
          </p:nvSpPr>
          <p:spPr>
            <a:xfrm>
              <a:off x="7258735" y="4161538"/>
              <a:ext cx="673269" cy="0"/>
            </a:xfrm>
            <a:custGeom>
              <a:avLst/>
              <a:gdLst/>
              <a:ahLst/>
              <a:cxnLst/>
              <a:rect l="0" t="0" r="0" b="0"/>
              <a:pathLst>
                <a:path>
                  <a:moveTo>
                    <a:pt x="0" y="0"/>
                  </a:moveTo>
                  <a:lnTo>
                    <a:pt x="673269" y="0"/>
                  </a:lnTo>
                </a:path>
              </a:pathLst>
            </a:custGeom>
            <a:no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Straight Connector 17">
              <a:extLst>
                <a:ext uri="{FF2B5EF4-FFF2-40B4-BE49-F238E27FC236}">
                  <a16:creationId xmlns:a16="http://schemas.microsoft.com/office/drawing/2014/main" id="{C84BE21B-5140-8DE1-E140-EC1BBCE4F166}"/>
                </a:ext>
              </a:extLst>
            </p:cNvPr>
            <p:cNvSpPr/>
            <p:nvPr/>
          </p:nvSpPr>
          <p:spPr>
            <a:xfrm>
              <a:off x="6393103" y="3506580"/>
              <a:ext cx="0" cy="409348"/>
            </a:xfrm>
            <a:prstGeom prst="line">
              <a:avLst/>
            </a:prstGeom>
            <a:noFill/>
            <a:ln w="12700" cap="rnd" cmpd="sng" algn="ctr">
              <a:solidFill>
                <a:schemeClr val="accent1">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9" name="Rectangle 18">
              <a:extLst>
                <a:ext uri="{FF2B5EF4-FFF2-40B4-BE49-F238E27FC236}">
                  <a16:creationId xmlns:a16="http://schemas.microsoft.com/office/drawing/2014/main" id="{FA691169-B690-E103-FA43-23ACDE1C2A01}"/>
                </a:ext>
              </a:extLst>
            </p:cNvPr>
            <p:cNvSpPr/>
            <p:nvPr/>
          </p:nvSpPr>
          <p:spPr>
            <a:xfrm>
              <a:off x="6352168" y="3424711"/>
              <a:ext cx="81869" cy="8186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F593C6D9-FEAE-69A4-CAFC-25C43FCD83AC}"/>
                </a:ext>
              </a:extLst>
            </p:cNvPr>
            <p:cNvSpPr/>
            <p:nvPr/>
          </p:nvSpPr>
          <p:spPr>
            <a:xfrm rot="21600000">
              <a:off x="7932004" y="3915929"/>
              <a:ext cx="1731263" cy="491217"/>
            </a:xfrm>
            <a:custGeom>
              <a:avLst/>
              <a:gdLst>
                <a:gd name="connsiteX0" fmla="*/ 0 w 1731263"/>
                <a:gd name="connsiteY0" fmla="*/ 0 h 491217"/>
                <a:gd name="connsiteX1" fmla="*/ 1534776 w 1731263"/>
                <a:gd name="connsiteY1" fmla="*/ 0 h 491217"/>
                <a:gd name="connsiteX2" fmla="*/ 1731263 w 1731263"/>
                <a:gd name="connsiteY2" fmla="*/ 245609 h 491217"/>
                <a:gd name="connsiteX3" fmla="*/ 1534776 w 1731263"/>
                <a:gd name="connsiteY3" fmla="*/ 491217 h 491217"/>
                <a:gd name="connsiteX4" fmla="*/ 0 w 1731263"/>
                <a:gd name="connsiteY4" fmla="*/ 491217 h 491217"/>
                <a:gd name="connsiteX5" fmla="*/ 0 w 1731263"/>
                <a:gd name="connsiteY5" fmla="*/ 0 h 49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263" h="491217">
                  <a:moveTo>
                    <a:pt x="1731263" y="491216"/>
                  </a:moveTo>
                  <a:lnTo>
                    <a:pt x="196487" y="491216"/>
                  </a:lnTo>
                  <a:lnTo>
                    <a:pt x="0" y="245608"/>
                  </a:lnTo>
                  <a:lnTo>
                    <a:pt x="196487" y="1"/>
                  </a:lnTo>
                  <a:lnTo>
                    <a:pt x="1731263" y="1"/>
                  </a:lnTo>
                  <a:lnTo>
                    <a:pt x="1731263" y="491216"/>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303" tIns="99060" rIns="99060" bIns="99060" numCol="1" spcCol="1270" anchor="ctr" anchorCtr="0">
              <a:noAutofit/>
            </a:bodyPr>
            <a:lstStyle/>
            <a:p>
              <a:pPr algn="ctr" defTabSz="306261">
                <a:lnSpc>
                  <a:spcPct val="90000"/>
                </a:lnSpc>
                <a:spcBef>
                  <a:spcPct val="0"/>
                </a:spcBef>
                <a:spcAft>
                  <a:spcPct val="35000"/>
                </a:spcAft>
              </a:pPr>
              <a:r>
                <a:rPr lang="en-US" sz="689" kern="1200">
                  <a:solidFill>
                    <a:schemeClr val="lt1"/>
                  </a:solidFill>
                  <a:latin typeface="+mn-lt"/>
                  <a:ea typeface="+mn-ea"/>
                  <a:cs typeface="+mn-cs"/>
                </a:rPr>
                <a:t>3 May</a:t>
              </a:r>
              <a:endParaRPr lang="en-US" sz="1300" kern="1200"/>
            </a:p>
          </p:txBody>
        </p:sp>
        <p:sp>
          <p:nvSpPr>
            <p:cNvPr id="21" name="Freeform: Shape 20">
              <a:extLst>
                <a:ext uri="{FF2B5EF4-FFF2-40B4-BE49-F238E27FC236}">
                  <a16:creationId xmlns:a16="http://schemas.microsoft.com/office/drawing/2014/main" id="{F5A3DF76-0E3A-4C57-75A9-ADA7289CDDD3}"/>
                </a:ext>
              </a:extLst>
            </p:cNvPr>
            <p:cNvSpPr/>
            <p:nvPr/>
          </p:nvSpPr>
          <p:spPr>
            <a:xfrm>
              <a:off x="7595369" y="4898364"/>
              <a:ext cx="2404533" cy="1309914"/>
            </a:xfrm>
            <a:custGeom>
              <a:avLst/>
              <a:gdLst>
                <a:gd name="connsiteX0" fmla="*/ 0 w 2404533"/>
                <a:gd name="connsiteY0" fmla="*/ 0 h 1309914"/>
                <a:gd name="connsiteX1" fmla="*/ 2404533 w 2404533"/>
                <a:gd name="connsiteY1" fmla="*/ 0 h 1309914"/>
                <a:gd name="connsiteX2" fmla="*/ 2404533 w 2404533"/>
                <a:gd name="connsiteY2" fmla="*/ 1309914 h 1309914"/>
                <a:gd name="connsiteX3" fmla="*/ 0 w 2404533"/>
                <a:gd name="connsiteY3" fmla="*/ 1309914 h 1309914"/>
                <a:gd name="connsiteX4" fmla="*/ 0 w 2404533"/>
                <a:gd name="connsiteY4" fmla="*/ 0 h 1309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533" h="1309914">
                  <a:moveTo>
                    <a:pt x="0" y="0"/>
                  </a:moveTo>
                  <a:lnTo>
                    <a:pt x="2404533" y="0"/>
                  </a:lnTo>
                  <a:lnTo>
                    <a:pt x="2404533" y="1309914"/>
                  </a:lnTo>
                  <a:lnTo>
                    <a:pt x="0" y="13099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5570" rIns="0" bIns="115570" numCol="1" spcCol="1270" anchor="t" anchorCtr="1">
              <a:noAutofit/>
            </a:bodyPr>
            <a:lstStyle/>
            <a:p>
              <a:pPr algn="ctr" defTabSz="306261">
                <a:lnSpc>
                  <a:spcPct val="90000"/>
                </a:lnSpc>
                <a:spcBef>
                  <a:spcPct val="0"/>
                </a:spcBef>
                <a:spcAft>
                  <a:spcPct val="35000"/>
                </a:spcAft>
              </a:pPr>
              <a:r>
                <a:rPr lang="en-US" sz="689" kern="1200">
                  <a:solidFill>
                    <a:schemeClr val="tx1">
                      <a:hueOff val="0"/>
                      <a:satOff val="0"/>
                      <a:lumOff val="0"/>
                      <a:alphaOff val="0"/>
                    </a:schemeClr>
                  </a:solidFill>
                  <a:latin typeface="+mn-lt"/>
                  <a:ea typeface="+mn-ea"/>
                  <a:cs typeface="+mn-cs"/>
                </a:rPr>
                <a:t>APRs due in G5.</a:t>
              </a:r>
              <a:endParaRPr lang="en-US" sz="1300" kern="1200"/>
            </a:p>
          </p:txBody>
        </p:sp>
        <p:sp>
          <p:nvSpPr>
            <p:cNvPr id="22" name="Straight Connector 21">
              <a:extLst>
                <a:ext uri="{FF2B5EF4-FFF2-40B4-BE49-F238E27FC236}">
                  <a16:creationId xmlns:a16="http://schemas.microsoft.com/office/drawing/2014/main" id="{CEAD2D69-0740-BBE1-1877-F22FFBAE3C10}"/>
                </a:ext>
              </a:extLst>
            </p:cNvPr>
            <p:cNvSpPr/>
            <p:nvPr/>
          </p:nvSpPr>
          <p:spPr>
            <a:xfrm>
              <a:off x="8797636" y="4407146"/>
              <a:ext cx="0" cy="409348"/>
            </a:xfrm>
            <a:prstGeom prst="line">
              <a:avLst/>
            </a:prstGeom>
            <a:noFill/>
            <a:ln w="12700" cap="rnd" cmpd="sng" algn="ctr">
              <a:solidFill>
                <a:schemeClr val="accent1">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23" name="Rectangle 22">
              <a:extLst>
                <a:ext uri="{FF2B5EF4-FFF2-40B4-BE49-F238E27FC236}">
                  <a16:creationId xmlns:a16="http://schemas.microsoft.com/office/drawing/2014/main" id="{2D999336-39F9-B778-EE8B-B4771419A858}"/>
                </a:ext>
              </a:extLst>
            </p:cNvPr>
            <p:cNvSpPr/>
            <p:nvPr/>
          </p:nvSpPr>
          <p:spPr>
            <a:xfrm>
              <a:off x="8756701" y="4816495"/>
              <a:ext cx="81869" cy="8186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spTree>
    <p:extLst>
      <p:ext uri="{BB962C8B-B14F-4D97-AF65-F5344CB8AC3E}">
        <p14:creationId xmlns:p14="http://schemas.microsoft.com/office/powerpoint/2010/main" val="15003776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20" name="Rectangle 4"/>
          <p:cNvSpPr>
            <a:spLocks noGrp="1" noChangeArrowheads="1"/>
          </p:cNvSpPr>
          <p:nvPr>
            <p:ph type="title"/>
          </p:nvPr>
        </p:nvSpPr>
        <p:spPr>
          <a:xfrm>
            <a:off x="686859" y="144126"/>
            <a:ext cx="8596668" cy="1320800"/>
          </a:xfrm>
          <a:solidFill>
            <a:schemeClr val="accent1">
              <a:lumMod val="50000"/>
            </a:schemeClr>
          </a:solidFill>
        </p:spPr>
        <p:txBody>
          <a:bodyPr>
            <a:normAutofit/>
          </a:bodyPr>
          <a:lstStyle/>
          <a:p>
            <a:pPr>
              <a:defRPr/>
            </a:pPr>
            <a:r>
              <a:rPr lang="en-US" dirty="0">
                <a:solidFill>
                  <a:schemeClr val="bg1">
                    <a:lumMod val="95000"/>
                  </a:schemeClr>
                </a:solidFill>
              </a:rPr>
              <a:t>SUBMITTING THE ED 524B</a:t>
            </a:r>
            <a:endParaRPr lang="en-US" dirty="0">
              <a:effectLst/>
            </a:endParaRPr>
          </a:p>
        </p:txBody>
      </p:sp>
      <p:sp>
        <p:nvSpPr>
          <p:cNvPr id="5" name="Slide Number Placeholder 4"/>
          <p:cNvSpPr>
            <a:spLocks noGrp="1"/>
          </p:cNvSpPr>
          <p:nvPr>
            <p:ph type="sldNum" sz="quarter" idx="12"/>
          </p:nvPr>
        </p:nvSpPr>
        <p:spPr>
          <a:xfrm>
            <a:off x="8534400" y="6492876"/>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60</a:t>
            </a:fld>
            <a:endParaRPr lang="en-US" b="1" dirty="0">
              <a:solidFill>
                <a:prstClr val="black">
                  <a:tint val="75000"/>
                </a:prstClr>
              </a:solidFill>
              <a:latin typeface="CG Omega" pitchFamily="34" charset="0"/>
            </a:endParaRPr>
          </a:p>
        </p:txBody>
      </p:sp>
      <p:sp>
        <p:nvSpPr>
          <p:cNvPr id="7" name="TextBox 6"/>
          <p:cNvSpPr txBox="1"/>
          <p:nvPr/>
        </p:nvSpPr>
        <p:spPr>
          <a:xfrm>
            <a:off x="2021072" y="1606898"/>
            <a:ext cx="8153400" cy="830997"/>
          </a:xfrm>
          <a:prstGeom prst="rect">
            <a:avLst/>
          </a:prstGeom>
          <a:noFill/>
        </p:spPr>
        <p:txBody>
          <a:bodyPr wrap="square" rtlCol="0" anchor="ctr">
            <a:spAutoFit/>
          </a:bodyPr>
          <a:lstStyle/>
          <a:p>
            <a:pPr marL="342900" indent="-342900" defTabSz="914400" fontAlgn="base">
              <a:spcAft>
                <a:spcPct val="0"/>
              </a:spcAft>
              <a:buClr>
                <a:srgbClr val="1F497D">
                  <a:lumMod val="50000"/>
                </a:srgbClr>
              </a:buClr>
              <a:buFontTx/>
              <a:buChar char="□"/>
              <a:defRPr/>
            </a:pPr>
            <a:r>
              <a:rPr lang="en-US" sz="2400" dirty="0">
                <a:solidFill>
                  <a:prstClr val="white">
                    <a:lumMod val="50000"/>
                  </a:prstClr>
                </a:solidFill>
                <a:latin typeface="CG Omega" pitchFamily="34" charset="0"/>
              </a:rPr>
              <a:t>Submit the ED 524B at </a:t>
            </a:r>
            <a:r>
              <a:rPr lang="en-US" sz="2400" dirty="0">
                <a:solidFill>
                  <a:prstClr val="white">
                    <a:lumMod val="50000"/>
                  </a:prstClr>
                </a:solidFill>
                <a:latin typeface="CG Omega" pitchFamily="34" charset="0"/>
                <a:hlinkClick r:id="rId3"/>
              </a:rPr>
              <a:t>http://www.g5.gov/  </a:t>
            </a:r>
            <a:r>
              <a:rPr lang="en-US" sz="2400" dirty="0">
                <a:solidFill>
                  <a:prstClr val="white">
                    <a:lumMod val="50000"/>
                  </a:prstClr>
                </a:solidFill>
                <a:latin typeface="CG Omega" pitchFamily="34" charset="0"/>
              </a:rPr>
              <a:t>(there are instructions for using G5 in the continuation packet)</a:t>
            </a:r>
          </a:p>
        </p:txBody>
      </p:sp>
      <p:sp>
        <p:nvSpPr>
          <p:cNvPr id="9" name="TextBox 8"/>
          <p:cNvSpPr txBox="1"/>
          <p:nvPr/>
        </p:nvSpPr>
        <p:spPr>
          <a:xfrm>
            <a:off x="2021072" y="2987021"/>
            <a:ext cx="8153400" cy="461665"/>
          </a:xfrm>
          <a:prstGeom prst="rect">
            <a:avLst/>
          </a:prstGeom>
          <a:noFill/>
        </p:spPr>
        <p:txBody>
          <a:bodyPr wrap="square" rtlCol="0" anchor="ctr">
            <a:spAutoFit/>
          </a:bodyPr>
          <a:lstStyle/>
          <a:p>
            <a:pPr marL="342900" indent="-342900" defTabSz="914400" fontAlgn="base">
              <a:spcAft>
                <a:spcPct val="0"/>
              </a:spcAft>
              <a:buClr>
                <a:srgbClr val="1F497D">
                  <a:lumMod val="50000"/>
                </a:srgbClr>
              </a:buClr>
              <a:buFontTx/>
              <a:buChar char="□"/>
              <a:defRPr/>
            </a:pPr>
            <a:r>
              <a:rPr lang="en-US" sz="2400" dirty="0">
                <a:solidFill>
                  <a:prstClr val="white">
                    <a:lumMod val="50000"/>
                  </a:prstClr>
                </a:solidFill>
                <a:latin typeface="CG Omega" pitchFamily="34" charset="0"/>
              </a:rPr>
              <a:t>A signed ED 524B Cover Sheet must be uploaded in G5.</a:t>
            </a:r>
          </a:p>
        </p:txBody>
      </p:sp>
      <p:sp>
        <p:nvSpPr>
          <p:cNvPr id="6" name="TextBox 5"/>
          <p:cNvSpPr txBox="1"/>
          <p:nvPr/>
        </p:nvSpPr>
        <p:spPr>
          <a:xfrm>
            <a:off x="2021072" y="3997812"/>
            <a:ext cx="8153400" cy="1200329"/>
          </a:xfrm>
          <a:prstGeom prst="rect">
            <a:avLst/>
          </a:prstGeom>
          <a:noFill/>
        </p:spPr>
        <p:txBody>
          <a:bodyPr wrap="square" rtlCol="0" anchor="ctr">
            <a:spAutoFit/>
          </a:bodyPr>
          <a:lstStyle/>
          <a:p>
            <a:pPr marL="342900" indent="-342900" defTabSz="914400" fontAlgn="base">
              <a:spcAft>
                <a:spcPct val="0"/>
              </a:spcAft>
              <a:buClr>
                <a:srgbClr val="1F497D">
                  <a:lumMod val="50000"/>
                </a:srgbClr>
              </a:buClr>
              <a:buFontTx/>
              <a:buChar char="□"/>
              <a:defRPr/>
            </a:pPr>
            <a:r>
              <a:rPr lang="en-US" sz="2400" dirty="0">
                <a:solidFill>
                  <a:prstClr val="white">
                    <a:lumMod val="50000"/>
                  </a:prstClr>
                </a:solidFill>
                <a:latin typeface="CG Omega" pitchFamily="34" charset="0"/>
              </a:rPr>
              <a:t>Refer to the Final Performance Report sections in the Grant Performance Report Instructions if you are submitting your final report.</a:t>
            </a:r>
          </a:p>
        </p:txBody>
      </p:sp>
      <p:sp>
        <p:nvSpPr>
          <p:cNvPr id="8" name="TextBox 7"/>
          <p:cNvSpPr txBox="1"/>
          <p:nvPr/>
        </p:nvSpPr>
        <p:spPr>
          <a:xfrm>
            <a:off x="2021072" y="5562601"/>
            <a:ext cx="8153400" cy="830997"/>
          </a:xfrm>
          <a:prstGeom prst="rect">
            <a:avLst/>
          </a:prstGeom>
          <a:noFill/>
        </p:spPr>
        <p:txBody>
          <a:bodyPr wrap="square" rtlCol="0" anchor="ctr">
            <a:spAutoFit/>
          </a:bodyPr>
          <a:lstStyle/>
          <a:p>
            <a:pPr marL="342900" indent="-342900" defTabSz="914400" fontAlgn="base">
              <a:spcAft>
                <a:spcPct val="0"/>
              </a:spcAft>
              <a:buClr>
                <a:srgbClr val="1F497D">
                  <a:lumMod val="50000"/>
                </a:srgbClr>
              </a:buClr>
              <a:buFontTx/>
              <a:buChar char="□"/>
              <a:defRPr/>
            </a:pPr>
            <a:r>
              <a:rPr lang="en-US" sz="2400" dirty="0">
                <a:solidFill>
                  <a:prstClr val="white">
                    <a:lumMod val="50000"/>
                  </a:prstClr>
                </a:solidFill>
                <a:latin typeface="CG Omega" pitchFamily="34" charset="0"/>
              </a:rPr>
              <a:t>Contact your project officer for reporting requirements during a no-cost extension period.</a:t>
            </a:r>
          </a:p>
        </p:txBody>
      </p:sp>
    </p:spTree>
    <p:extLst>
      <p:ext uri="{BB962C8B-B14F-4D97-AF65-F5344CB8AC3E}">
        <p14:creationId xmlns:p14="http://schemas.microsoft.com/office/powerpoint/2010/main" val="1845126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893" y="1909430"/>
            <a:ext cx="8800214" cy="3039140"/>
          </a:xfrm>
          <a:solidFill>
            <a:schemeClr val="accent1">
              <a:lumMod val="50000"/>
            </a:schemeClr>
          </a:solidFill>
          <a:ln w="19050">
            <a:solidFill>
              <a:schemeClr val="tx2">
                <a:lumMod val="50000"/>
              </a:schemeClr>
            </a:solidFill>
          </a:ln>
        </p:spPr>
        <p:txBody>
          <a:bodyPr>
            <a:normAutofit/>
          </a:bodyPr>
          <a:lstStyle/>
          <a:p>
            <a:pPr algn="ctr"/>
            <a:r>
              <a:rPr lang="en-US" dirty="0">
                <a:solidFill>
                  <a:schemeClr val="bg1">
                    <a:lumMod val="95000"/>
                  </a:schemeClr>
                </a:solidFill>
              </a:rPr>
              <a:t>Contact your OSEP Project Officer with any questions!</a:t>
            </a:r>
          </a:p>
        </p:txBody>
      </p:sp>
      <p:sp>
        <p:nvSpPr>
          <p:cNvPr id="4" name="Slide Number Placeholder 3"/>
          <p:cNvSpPr>
            <a:spLocks noGrp="1"/>
          </p:cNvSpPr>
          <p:nvPr>
            <p:ph type="sldNum" sz="quarter" idx="12"/>
          </p:nvPr>
        </p:nvSpPr>
        <p:spPr>
          <a:xfrm>
            <a:off x="8534400" y="6492876"/>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61</a:t>
            </a:fld>
            <a:endParaRPr lang="en-US" b="1" dirty="0">
              <a:solidFill>
                <a:prstClr val="black">
                  <a:tint val="75000"/>
                </a:prstClr>
              </a:solidFill>
              <a:latin typeface="CG Omega" pitchFamily="34" charset="0"/>
            </a:endParaRPr>
          </a:p>
        </p:txBody>
      </p:sp>
      <p:cxnSp>
        <p:nvCxnSpPr>
          <p:cNvPr id="5" name="Straight Connector 4"/>
          <p:cNvCxnSpPr/>
          <p:nvPr/>
        </p:nvCxnSpPr>
        <p:spPr>
          <a:xfrm>
            <a:off x="1676400" y="1752600"/>
            <a:ext cx="8839200"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76400" y="5105400"/>
            <a:ext cx="8839200"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937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2" name="Rectangle 4"/>
          <p:cNvSpPr>
            <a:spLocks noGrp="1" noChangeArrowheads="1"/>
          </p:cNvSpPr>
          <p:nvPr>
            <p:ph type="title"/>
          </p:nvPr>
        </p:nvSpPr>
        <p:spPr>
          <a:solidFill>
            <a:schemeClr val="tx2">
              <a:lumMod val="75000"/>
            </a:schemeClr>
          </a:solidFill>
        </p:spPr>
        <p:txBody>
          <a:bodyPr/>
          <a:lstStyle/>
          <a:p>
            <a:pPr eaLnBrk="1" hangingPunct="1">
              <a:defRPr/>
            </a:pPr>
            <a:r>
              <a:rPr lang="en-US" dirty="0">
                <a:solidFill>
                  <a:schemeClr val="bg1">
                    <a:lumMod val="85000"/>
                  </a:schemeClr>
                </a:solidFill>
                <a:effectLst/>
              </a:rPr>
              <a:t>WHY IS THIS IMPORTANT?</a:t>
            </a:r>
          </a:p>
        </p:txBody>
      </p:sp>
      <p:sp>
        <p:nvSpPr>
          <p:cNvPr id="4" name="Slide Number Placeholder 3"/>
          <p:cNvSpPr>
            <a:spLocks noGrp="1"/>
          </p:cNvSpPr>
          <p:nvPr>
            <p:ph type="sldNum" sz="quarter" idx="12"/>
          </p:nvPr>
        </p:nvSpPr>
        <p:spPr>
          <a:xfrm>
            <a:off x="8534400" y="6484734"/>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62</a:t>
            </a:fld>
            <a:endParaRPr lang="en-US" b="1" dirty="0">
              <a:solidFill>
                <a:prstClr val="black">
                  <a:tint val="75000"/>
                </a:prstClr>
              </a:solidFill>
              <a:latin typeface="CG Omega" pitchFamily="34" charset="0"/>
            </a:endParaRPr>
          </a:p>
        </p:txBody>
      </p:sp>
      <p:sp>
        <p:nvSpPr>
          <p:cNvPr id="5" name="TextBox 4"/>
          <p:cNvSpPr txBox="1"/>
          <p:nvPr/>
        </p:nvSpPr>
        <p:spPr>
          <a:xfrm>
            <a:off x="2018804" y="2590800"/>
            <a:ext cx="4000996" cy="1828801"/>
          </a:xfrm>
          <a:prstGeom prst="rect">
            <a:avLst/>
          </a:prstGeom>
          <a:solidFill>
            <a:srgbClr val="CCDFF0"/>
          </a:solidFill>
        </p:spPr>
        <p:txBody>
          <a:bodyPr wrap="square" rtlCol="0" anchor="ctr">
            <a:noAutofit/>
          </a:bodyPr>
          <a:lstStyle/>
          <a:p>
            <a:pPr algn="ctr" defTabSz="914400" fontAlgn="base">
              <a:spcAft>
                <a:spcPct val="0"/>
              </a:spcAft>
              <a:defRPr/>
            </a:pPr>
            <a:r>
              <a:rPr lang="en-US" sz="2400" dirty="0">
                <a:solidFill>
                  <a:srgbClr val="4F81BD">
                    <a:lumMod val="75000"/>
                  </a:srgbClr>
                </a:solidFill>
                <a:latin typeface="CG Omega" pitchFamily="34" charset="0"/>
              </a:rPr>
              <a:t>Make it easier for you to measure your progress</a:t>
            </a:r>
          </a:p>
        </p:txBody>
      </p:sp>
      <p:sp>
        <p:nvSpPr>
          <p:cNvPr id="8" name="TextBox 7"/>
          <p:cNvSpPr txBox="1"/>
          <p:nvPr/>
        </p:nvSpPr>
        <p:spPr>
          <a:xfrm>
            <a:off x="2027712" y="4572000"/>
            <a:ext cx="3992088" cy="1896784"/>
          </a:xfrm>
          <a:prstGeom prst="rect">
            <a:avLst/>
          </a:prstGeom>
          <a:solidFill>
            <a:srgbClr val="CCDFF0"/>
          </a:solidFill>
        </p:spPr>
        <p:txBody>
          <a:bodyPr wrap="square" rtlCol="0" anchor="ctr">
            <a:noAutofit/>
          </a:bodyPr>
          <a:lstStyle/>
          <a:p>
            <a:pPr algn="ctr" defTabSz="914400" fontAlgn="base">
              <a:spcBef>
                <a:spcPct val="0"/>
              </a:spcBef>
              <a:spcAft>
                <a:spcPct val="0"/>
              </a:spcAft>
              <a:defRPr/>
            </a:pPr>
            <a:r>
              <a:rPr lang="en-US" sz="2400" dirty="0">
                <a:solidFill>
                  <a:srgbClr val="4F81BD">
                    <a:lumMod val="75000"/>
                  </a:srgbClr>
                </a:solidFill>
                <a:latin typeface="CG Omega" pitchFamily="34" charset="0"/>
              </a:rPr>
              <a:t>Establish targets (both short-term/annual and long-term)</a:t>
            </a:r>
          </a:p>
        </p:txBody>
      </p:sp>
      <p:sp>
        <p:nvSpPr>
          <p:cNvPr id="9" name="TextBox 8"/>
          <p:cNvSpPr txBox="1"/>
          <p:nvPr/>
        </p:nvSpPr>
        <p:spPr>
          <a:xfrm>
            <a:off x="6179621" y="2590799"/>
            <a:ext cx="4014355" cy="1828800"/>
          </a:xfrm>
          <a:prstGeom prst="rect">
            <a:avLst/>
          </a:prstGeom>
          <a:solidFill>
            <a:srgbClr val="CCDFF0"/>
          </a:solidFill>
        </p:spPr>
        <p:txBody>
          <a:bodyPr wrap="square" rtlCol="0" anchor="ctr">
            <a:noAutofit/>
          </a:bodyPr>
          <a:lstStyle/>
          <a:p>
            <a:pPr algn="ctr" defTabSz="914400" fontAlgn="base">
              <a:spcBef>
                <a:spcPct val="0"/>
              </a:spcBef>
              <a:spcAft>
                <a:spcPct val="0"/>
              </a:spcAft>
              <a:defRPr/>
            </a:pPr>
            <a:r>
              <a:rPr lang="en-US" sz="2400" dirty="0">
                <a:solidFill>
                  <a:srgbClr val="4F81BD">
                    <a:lumMod val="75000"/>
                  </a:srgbClr>
                </a:solidFill>
                <a:latin typeface="CG Omega" pitchFamily="34" charset="0"/>
              </a:rPr>
              <a:t>Allow you to report progress easily and quantitatively</a:t>
            </a:r>
          </a:p>
        </p:txBody>
      </p:sp>
      <p:sp>
        <p:nvSpPr>
          <p:cNvPr id="7" name="TextBox 6"/>
          <p:cNvSpPr txBox="1"/>
          <p:nvPr/>
        </p:nvSpPr>
        <p:spPr>
          <a:xfrm>
            <a:off x="2027712" y="1560494"/>
            <a:ext cx="8185067" cy="954107"/>
          </a:xfrm>
          <a:prstGeom prst="rect">
            <a:avLst/>
          </a:prstGeom>
          <a:solidFill>
            <a:schemeClr val="accent1">
              <a:lumMod val="20000"/>
              <a:lumOff val="80000"/>
            </a:schemeClr>
          </a:solidFill>
          <a:effectLst>
            <a:outerShdw sx="1000" sy="1000" algn="ctr" rotWithShape="0">
              <a:srgbClr val="000000"/>
            </a:outerShdw>
          </a:effectLst>
        </p:spPr>
        <p:txBody>
          <a:bodyPr wrap="square" rtlCol="0">
            <a:noAutofit/>
          </a:bodyPr>
          <a:lstStyle/>
          <a:p>
            <a:pPr algn="ctr" defTabSz="914400" fontAlgn="base">
              <a:lnSpc>
                <a:spcPct val="150000"/>
              </a:lnSpc>
              <a:spcBef>
                <a:spcPct val="0"/>
              </a:spcBef>
              <a:spcAft>
                <a:spcPct val="0"/>
              </a:spcAft>
              <a:defRPr/>
            </a:pPr>
            <a:r>
              <a:rPr lang="en-US" sz="2800" b="1" dirty="0">
                <a:solidFill>
                  <a:prstClr val="white">
                    <a:lumMod val="50000"/>
                  </a:prstClr>
                </a:solidFill>
                <a:latin typeface="CG Omega" pitchFamily="34" charset="0"/>
              </a:rPr>
              <a:t>HIGH-QUALITY OBJECTIVES &amp; MEASURES:</a:t>
            </a:r>
          </a:p>
        </p:txBody>
      </p:sp>
      <p:sp>
        <p:nvSpPr>
          <p:cNvPr id="14" name="TextBox 13"/>
          <p:cNvSpPr txBox="1"/>
          <p:nvPr/>
        </p:nvSpPr>
        <p:spPr>
          <a:xfrm>
            <a:off x="6179621" y="4572000"/>
            <a:ext cx="4014355" cy="1896784"/>
          </a:xfrm>
          <a:prstGeom prst="rect">
            <a:avLst/>
          </a:prstGeom>
          <a:solidFill>
            <a:srgbClr val="CCDFF0"/>
          </a:solidFill>
        </p:spPr>
        <p:txBody>
          <a:bodyPr wrap="square" rtlCol="0" anchor="ctr">
            <a:noAutofit/>
          </a:bodyPr>
          <a:lstStyle/>
          <a:p>
            <a:pPr algn="ctr" defTabSz="914400" fontAlgn="base">
              <a:spcBef>
                <a:spcPct val="0"/>
              </a:spcBef>
              <a:spcAft>
                <a:spcPct val="0"/>
              </a:spcAft>
              <a:defRPr/>
            </a:pPr>
            <a:r>
              <a:rPr lang="en-US" sz="2400" dirty="0">
                <a:solidFill>
                  <a:srgbClr val="4F81BD">
                    <a:lumMod val="75000"/>
                  </a:srgbClr>
                </a:solidFill>
                <a:latin typeface="CG Omega" pitchFamily="34" charset="0"/>
              </a:rPr>
              <a:t>Allow OSEP staff to gather evidence of program effectiveness</a:t>
            </a:r>
          </a:p>
        </p:txBody>
      </p:sp>
      <p:sp>
        <p:nvSpPr>
          <p:cNvPr id="2" name="TextBox 1"/>
          <p:cNvSpPr txBox="1"/>
          <p:nvPr/>
        </p:nvSpPr>
        <p:spPr>
          <a:xfrm>
            <a:off x="2038345" y="6511752"/>
            <a:ext cx="4976042" cy="692497"/>
          </a:xfrm>
          <a:prstGeom prst="rect">
            <a:avLst/>
          </a:prstGeom>
          <a:noFill/>
        </p:spPr>
        <p:txBody>
          <a:bodyPr wrap="none" rtlCol="0">
            <a:spAutoFit/>
          </a:bodyPr>
          <a:lstStyle/>
          <a:p>
            <a:pPr defTabSz="914400" fontAlgn="base">
              <a:spcBef>
                <a:spcPct val="0"/>
              </a:spcBef>
              <a:spcAft>
                <a:spcPct val="0"/>
              </a:spcAft>
              <a:defRPr/>
            </a:pPr>
            <a:r>
              <a:rPr lang="en-US" sz="1100" b="1" dirty="0">
                <a:solidFill>
                  <a:srgbClr val="4F81BD">
                    <a:lumMod val="75000"/>
                  </a:srgbClr>
                </a:solidFill>
                <a:latin typeface="CG Omega" pitchFamily="34" charset="0"/>
              </a:rPr>
              <a:t>Taken from the Center for Evaluation and Education Policy (CEEP)  presentation</a:t>
            </a:r>
          </a:p>
          <a:p>
            <a:pPr defTabSz="914400" fontAlgn="base">
              <a:spcBef>
                <a:spcPct val="0"/>
              </a:spcBef>
              <a:spcAft>
                <a:spcPct val="0"/>
              </a:spcAft>
              <a:defRPr/>
            </a:pPr>
            <a:endParaRPr lang="en-US" sz="2800" b="1" dirty="0">
              <a:solidFill>
                <a:srgbClr val="EEECE1"/>
              </a:solidFill>
              <a:latin typeface="CG Omega" pitchFamily="34" charset="0"/>
            </a:endParaRPr>
          </a:p>
        </p:txBody>
      </p:sp>
    </p:spTree>
    <p:extLst>
      <p:ext uri="{BB962C8B-B14F-4D97-AF65-F5344CB8AC3E}">
        <p14:creationId xmlns:p14="http://schemas.microsoft.com/office/powerpoint/2010/main" val="21623333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20" name="Rectangle 4"/>
          <p:cNvSpPr>
            <a:spLocks noGrp="1" noChangeArrowheads="1"/>
          </p:cNvSpPr>
          <p:nvPr>
            <p:ph type="title"/>
          </p:nvPr>
        </p:nvSpPr>
        <p:spPr>
          <a:solidFill>
            <a:schemeClr val="accent3">
              <a:lumMod val="50000"/>
            </a:schemeClr>
          </a:solidFill>
        </p:spPr>
        <p:txBody>
          <a:bodyPr/>
          <a:lstStyle/>
          <a:p>
            <a:pPr eaLnBrk="1" hangingPunct="1">
              <a:defRPr/>
            </a:pPr>
            <a:r>
              <a:rPr lang="en-US" dirty="0">
                <a:solidFill>
                  <a:schemeClr val="bg1">
                    <a:lumMod val="95000"/>
                  </a:schemeClr>
                </a:solidFill>
                <a:effectLst/>
              </a:rPr>
              <a:t>PERFORMANCE MEASURES ARE:</a:t>
            </a:r>
            <a:endParaRPr lang="en-US" dirty="0">
              <a:effectLst/>
            </a:endParaRPr>
          </a:p>
        </p:txBody>
      </p:sp>
      <p:sp>
        <p:nvSpPr>
          <p:cNvPr id="5" name="Slide Number Placeholder 4"/>
          <p:cNvSpPr>
            <a:spLocks noGrp="1"/>
          </p:cNvSpPr>
          <p:nvPr>
            <p:ph type="sldNum" sz="quarter" idx="12"/>
          </p:nvPr>
        </p:nvSpPr>
        <p:spPr>
          <a:xfrm>
            <a:off x="8534400" y="6487560"/>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63</a:t>
            </a:fld>
            <a:endParaRPr lang="en-US" b="1" dirty="0">
              <a:solidFill>
                <a:prstClr val="black">
                  <a:tint val="75000"/>
                </a:prstClr>
              </a:solidFill>
              <a:latin typeface="CG Omega" pitchFamily="34" charset="0"/>
            </a:endParaRPr>
          </a:p>
        </p:txBody>
      </p:sp>
      <p:sp>
        <p:nvSpPr>
          <p:cNvPr id="7" name="TextBox 6"/>
          <p:cNvSpPr txBox="1"/>
          <p:nvPr/>
        </p:nvSpPr>
        <p:spPr>
          <a:xfrm>
            <a:off x="2027712" y="3002003"/>
            <a:ext cx="8185066" cy="830997"/>
          </a:xfrm>
          <a:prstGeom prst="rect">
            <a:avLst/>
          </a:prstGeom>
          <a:solidFill>
            <a:schemeClr val="accent3">
              <a:lumMod val="60000"/>
              <a:lumOff val="40000"/>
            </a:schemeClr>
          </a:solidFill>
        </p:spPr>
        <p:txBody>
          <a:bodyPr wrap="square" rtlCol="0" anchor="ctr">
            <a:spAutoFit/>
          </a:bodyPr>
          <a:lstStyle/>
          <a:p>
            <a:pPr algn="ctr" defTabSz="914400" fontAlgn="base">
              <a:spcAft>
                <a:spcPct val="0"/>
              </a:spcAft>
              <a:defRPr/>
            </a:pPr>
            <a:r>
              <a:rPr lang="en-US" sz="2400" b="1" dirty="0">
                <a:solidFill>
                  <a:prstClr val="white">
                    <a:lumMod val="50000"/>
                  </a:prstClr>
                </a:solidFill>
                <a:latin typeface="CG Omega" pitchFamily="34" charset="0"/>
              </a:rPr>
              <a:t>How will progress be assessed?</a:t>
            </a:r>
          </a:p>
          <a:p>
            <a:pPr algn="ctr" defTabSz="914400" fontAlgn="base">
              <a:spcAft>
                <a:spcPct val="0"/>
              </a:spcAft>
              <a:defRPr/>
            </a:pPr>
            <a:endParaRPr lang="en-US" sz="2400" b="1" dirty="0">
              <a:solidFill>
                <a:srgbClr val="4F81BD">
                  <a:lumMod val="75000"/>
                </a:srgbClr>
              </a:solidFill>
              <a:latin typeface="CG Omega" pitchFamily="34" charset="0"/>
            </a:endParaRPr>
          </a:p>
        </p:txBody>
      </p:sp>
      <p:sp>
        <p:nvSpPr>
          <p:cNvPr id="10" name="TextBox 9"/>
          <p:cNvSpPr txBox="1"/>
          <p:nvPr/>
        </p:nvSpPr>
        <p:spPr>
          <a:xfrm>
            <a:off x="2027712" y="1560494"/>
            <a:ext cx="8185066" cy="1258907"/>
          </a:xfrm>
          <a:prstGeom prst="rect">
            <a:avLst/>
          </a:prstGeom>
          <a:solidFill>
            <a:srgbClr val="83A343"/>
          </a:solidFill>
          <a:effectLst>
            <a:outerShdw sx="1000" sy="1000" algn="ctr" rotWithShape="0">
              <a:srgbClr val="000000"/>
            </a:outerShdw>
          </a:effectLst>
        </p:spPr>
        <p:txBody>
          <a:bodyPr wrap="square" rtlCol="0" anchor="ctr">
            <a:noAutofit/>
          </a:bodyPr>
          <a:lstStyle/>
          <a:p>
            <a:pPr algn="ctr" defTabSz="914400" fontAlgn="base">
              <a:spcBef>
                <a:spcPct val="0"/>
              </a:spcBef>
              <a:spcAft>
                <a:spcPct val="0"/>
              </a:spcAft>
              <a:defRPr/>
            </a:pPr>
            <a:r>
              <a:rPr lang="en-US" sz="2800" b="1" dirty="0">
                <a:solidFill>
                  <a:prstClr val="white">
                    <a:lumMod val="95000"/>
                  </a:prstClr>
                </a:solidFill>
                <a:latin typeface="CG Omega" pitchFamily="34" charset="0"/>
              </a:rPr>
              <a:t>Measurable indicators used to determine how well objectives are being met.</a:t>
            </a:r>
          </a:p>
        </p:txBody>
      </p:sp>
      <p:sp>
        <p:nvSpPr>
          <p:cNvPr id="11" name="TextBox 10"/>
          <p:cNvSpPr txBox="1"/>
          <p:nvPr/>
        </p:nvSpPr>
        <p:spPr>
          <a:xfrm>
            <a:off x="2027712" y="4015602"/>
            <a:ext cx="8185066" cy="830997"/>
          </a:xfrm>
          <a:prstGeom prst="rect">
            <a:avLst/>
          </a:prstGeom>
          <a:solidFill>
            <a:schemeClr val="accent3">
              <a:lumMod val="60000"/>
              <a:lumOff val="40000"/>
            </a:schemeClr>
          </a:solidFill>
        </p:spPr>
        <p:txBody>
          <a:bodyPr wrap="square" rtlCol="0" anchor="ctr">
            <a:spAutoFit/>
          </a:bodyPr>
          <a:lstStyle/>
          <a:p>
            <a:pPr algn="ctr" defTabSz="914400" fontAlgn="base">
              <a:spcAft>
                <a:spcPct val="0"/>
              </a:spcAft>
              <a:defRPr/>
            </a:pPr>
            <a:r>
              <a:rPr lang="en-US" sz="2400" b="1" dirty="0">
                <a:solidFill>
                  <a:prstClr val="white">
                    <a:lumMod val="50000"/>
                  </a:prstClr>
                </a:solidFill>
                <a:latin typeface="CG Omega" pitchFamily="34" charset="0"/>
              </a:rPr>
              <a:t>How much progress will constitute success?</a:t>
            </a:r>
          </a:p>
          <a:p>
            <a:pPr algn="ctr" defTabSz="914400" fontAlgn="base">
              <a:spcAft>
                <a:spcPct val="0"/>
              </a:spcAft>
              <a:defRPr/>
            </a:pPr>
            <a:endParaRPr lang="en-US" sz="2400" b="1" dirty="0">
              <a:solidFill>
                <a:srgbClr val="4F81BD">
                  <a:lumMod val="75000"/>
                </a:srgbClr>
              </a:solidFill>
              <a:latin typeface="CG Omega" pitchFamily="34" charset="0"/>
            </a:endParaRPr>
          </a:p>
        </p:txBody>
      </p:sp>
      <p:sp>
        <p:nvSpPr>
          <p:cNvPr id="12" name="TextBox 11"/>
          <p:cNvSpPr txBox="1"/>
          <p:nvPr/>
        </p:nvSpPr>
        <p:spPr>
          <a:xfrm>
            <a:off x="2027712" y="5029201"/>
            <a:ext cx="8185066" cy="1200329"/>
          </a:xfrm>
          <a:prstGeom prst="rect">
            <a:avLst/>
          </a:prstGeom>
          <a:solidFill>
            <a:schemeClr val="accent3">
              <a:lumMod val="60000"/>
              <a:lumOff val="40000"/>
            </a:schemeClr>
          </a:solidFill>
        </p:spPr>
        <p:txBody>
          <a:bodyPr wrap="square" rtlCol="0" anchor="ctr">
            <a:spAutoFit/>
          </a:bodyPr>
          <a:lstStyle/>
          <a:p>
            <a:pPr algn="ctr" defTabSz="914400" fontAlgn="base">
              <a:spcAft>
                <a:spcPct val="0"/>
              </a:spcAft>
              <a:defRPr/>
            </a:pPr>
            <a:r>
              <a:rPr lang="en-US" sz="2400" b="1" dirty="0">
                <a:solidFill>
                  <a:prstClr val="white">
                    <a:lumMod val="50000"/>
                  </a:prstClr>
                </a:solidFill>
                <a:latin typeface="CG Omega" pitchFamily="34" charset="0"/>
              </a:rPr>
              <a:t>How will it be known if an objective or part of an objective has been achieved?</a:t>
            </a:r>
          </a:p>
          <a:p>
            <a:pPr algn="ctr" defTabSz="914400" fontAlgn="base">
              <a:spcAft>
                <a:spcPct val="0"/>
              </a:spcAft>
              <a:defRPr/>
            </a:pPr>
            <a:endParaRPr lang="en-US" sz="2400" b="1" dirty="0">
              <a:solidFill>
                <a:srgbClr val="4F81BD">
                  <a:lumMod val="75000"/>
                </a:srgbClr>
              </a:solidFill>
              <a:latin typeface="CG Omega" pitchFamily="34" charset="0"/>
            </a:endParaRPr>
          </a:p>
        </p:txBody>
      </p:sp>
      <p:sp>
        <p:nvSpPr>
          <p:cNvPr id="8" name="TextBox 7"/>
          <p:cNvSpPr txBox="1"/>
          <p:nvPr/>
        </p:nvSpPr>
        <p:spPr>
          <a:xfrm>
            <a:off x="2038345" y="6400801"/>
            <a:ext cx="4976042" cy="692497"/>
          </a:xfrm>
          <a:prstGeom prst="rect">
            <a:avLst/>
          </a:prstGeom>
          <a:noFill/>
        </p:spPr>
        <p:txBody>
          <a:bodyPr wrap="none" rtlCol="0">
            <a:spAutoFit/>
          </a:bodyPr>
          <a:lstStyle/>
          <a:p>
            <a:pPr defTabSz="914400" fontAlgn="base">
              <a:spcBef>
                <a:spcPct val="0"/>
              </a:spcBef>
              <a:spcAft>
                <a:spcPct val="0"/>
              </a:spcAft>
              <a:defRPr/>
            </a:pPr>
            <a:r>
              <a:rPr lang="en-US" sz="1100" b="1" dirty="0">
                <a:solidFill>
                  <a:prstClr val="white">
                    <a:lumMod val="50000"/>
                  </a:prstClr>
                </a:solidFill>
                <a:latin typeface="CG Omega" pitchFamily="34" charset="0"/>
              </a:rPr>
              <a:t>Taken from the Center for Evaluation and Education Policy (CEEP)  presentation</a:t>
            </a:r>
          </a:p>
          <a:p>
            <a:pPr defTabSz="914400" fontAlgn="base">
              <a:spcBef>
                <a:spcPct val="0"/>
              </a:spcBef>
              <a:spcAft>
                <a:spcPct val="0"/>
              </a:spcAft>
              <a:defRPr/>
            </a:pPr>
            <a:endParaRPr lang="en-US" sz="2800" b="1" dirty="0">
              <a:solidFill>
                <a:srgbClr val="EEECE1"/>
              </a:solidFill>
              <a:latin typeface="CG Omega" pitchFamily="34" charset="0"/>
            </a:endParaRPr>
          </a:p>
        </p:txBody>
      </p:sp>
    </p:spTree>
    <p:extLst>
      <p:ext uri="{BB962C8B-B14F-4D97-AF65-F5344CB8AC3E}">
        <p14:creationId xmlns:p14="http://schemas.microsoft.com/office/powerpoint/2010/main" val="4030244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20" name="Rectangle 4"/>
          <p:cNvSpPr>
            <a:spLocks noGrp="1" noChangeArrowheads="1"/>
          </p:cNvSpPr>
          <p:nvPr>
            <p:ph type="title"/>
          </p:nvPr>
        </p:nvSpPr>
        <p:spPr>
          <a:solidFill>
            <a:schemeClr val="accent3">
              <a:lumMod val="50000"/>
            </a:schemeClr>
          </a:solidFill>
        </p:spPr>
        <p:txBody>
          <a:bodyPr>
            <a:normAutofit/>
          </a:bodyPr>
          <a:lstStyle/>
          <a:p>
            <a:pPr eaLnBrk="1" hangingPunct="1">
              <a:defRPr/>
            </a:pPr>
            <a:r>
              <a:rPr lang="en-US" dirty="0">
                <a:solidFill>
                  <a:schemeClr val="bg1">
                    <a:lumMod val="95000"/>
                  </a:schemeClr>
                </a:solidFill>
                <a:effectLst/>
              </a:rPr>
              <a:t>TYPES OF PERFORMANCE MEASURES</a:t>
            </a:r>
            <a:endParaRPr lang="en-US" dirty="0">
              <a:effectLst/>
            </a:endParaRPr>
          </a:p>
        </p:txBody>
      </p:sp>
      <p:sp>
        <p:nvSpPr>
          <p:cNvPr id="5" name="Slide Number Placeholder 4"/>
          <p:cNvSpPr>
            <a:spLocks noGrp="1"/>
          </p:cNvSpPr>
          <p:nvPr>
            <p:ph type="sldNum" sz="quarter" idx="12"/>
          </p:nvPr>
        </p:nvSpPr>
        <p:spPr>
          <a:xfrm>
            <a:off x="8534400" y="6476927"/>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64</a:t>
            </a:fld>
            <a:endParaRPr lang="en-US" b="1" dirty="0">
              <a:solidFill>
                <a:prstClr val="black">
                  <a:tint val="75000"/>
                </a:prstClr>
              </a:solidFill>
              <a:latin typeface="CG Omega" pitchFamily="34" charset="0"/>
            </a:endParaRPr>
          </a:p>
        </p:txBody>
      </p:sp>
      <p:sp>
        <p:nvSpPr>
          <p:cNvPr id="10" name="TextBox 9"/>
          <p:cNvSpPr txBox="1"/>
          <p:nvPr/>
        </p:nvSpPr>
        <p:spPr>
          <a:xfrm>
            <a:off x="2008219" y="1676401"/>
            <a:ext cx="8126381" cy="1030307"/>
          </a:xfrm>
          <a:prstGeom prst="rect">
            <a:avLst/>
          </a:prstGeom>
          <a:solidFill>
            <a:srgbClr val="83A343"/>
          </a:solidFill>
          <a:effectLst>
            <a:outerShdw sx="1000" sy="1000" algn="ctr" rotWithShape="0">
              <a:srgbClr val="000000"/>
            </a:outerShdw>
          </a:effectLst>
        </p:spPr>
        <p:txBody>
          <a:bodyPr wrap="square" rtlCol="0" anchor="ctr">
            <a:noAutofit/>
          </a:bodyPr>
          <a:lstStyle/>
          <a:p>
            <a:pPr algn="ctr" defTabSz="914400" fontAlgn="base">
              <a:spcBef>
                <a:spcPct val="0"/>
              </a:spcBef>
              <a:spcAft>
                <a:spcPct val="0"/>
              </a:spcAft>
              <a:defRPr/>
            </a:pPr>
            <a:r>
              <a:rPr lang="en-US" sz="2800" b="1" dirty="0">
                <a:solidFill>
                  <a:prstClr val="white">
                    <a:lumMod val="95000"/>
                  </a:prstClr>
                </a:solidFill>
                <a:latin typeface="CG Omega" pitchFamily="34" charset="0"/>
              </a:rPr>
              <a:t>Program</a:t>
            </a:r>
          </a:p>
        </p:txBody>
      </p:sp>
      <p:sp>
        <p:nvSpPr>
          <p:cNvPr id="11" name="TextBox 10"/>
          <p:cNvSpPr txBox="1"/>
          <p:nvPr/>
        </p:nvSpPr>
        <p:spPr>
          <a:xfrm>
            <a:off x="2008218" y="2937925"/>
            <a:ext cx="8126382" cy="2000548"/>
          </a:xfrm>
          <a:prstGeom prst="rect">
            <a:avLst/>
          </a:prstGeom>
          <a:solidFill>
            <a:schemeClr val="accent3">
              <a:lumMod val="40000"/>
              <a:lumOff val="60000"/>
            </a:schemeClr>
          </a:solidFill>
        </p:spPr>
        <p:txBody>
          <a:bodyPr wrap="square" rtlCol="0" anchor="ctr">
            <a:spAutoFit/>
          </a:bodyPr>
          <a:lstStyle/>
          <a:p>
            <a:pPr algn="ctr" defTabSz="914400" fontAlgn="base">
              <a:spcAft>
                <a:spcPct val="0"/>
              </a:spcAft>
              <a:defRPr/>
            </a:pPr>
            <a:r>
              <a:rPr lang="en-US" sz="2600" dirty="0">
                <a:solidFill>
                  <a:prstClr val="black">
                    <a:lumMod val="50000"/>
                    <a:lumOff val="50000"/>
                  </a:prstClr>
                </a:solidFill>
                <a:latin typeface="CG Omega" pitchFamily="34" charset="0"/>
              </a:rPr>
              <a:t>Measures established by OSEP for the Personnel Development program.  These include measures established for reporting to Congress under the Government Performance and Results Act of 1993. </a:t>
            </a:r>
          </a:p>
          <a:p>
            <a:pPr algn="ctr" defTabSz="914400" fontAlgn="base">
              <a:spcAft>
                <a:spcPct val="0"/>
              </a:spcAft>
              <a:defRPr/>
            </a:pPr>
            <a:endParaRPr lang="en-US" sz="2000" dirty="0">
              <a:solidFill>
                <a:srgbClr val="C00000"/>
              </a:solidFill>
              <a:latin typeface="CG Omega" pitchFamily="34" charset="0"/>
            </a:endParaRPr>
          </a:p>
        </p:txBody>
      </p:sp>
    </p:spTree>
    <p:extLst>
      <p:ext uri="{BB962C8B-B14F-4D97-AF65-F5344CB8AC3E}">
        <p14:creationId xmlns:p14="http://schemas.microsoft.com/office/powerpoint/2010/main" val="38503964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20" name="Rectangle 4"/>
          <p:cNvSpPr>
            <a:spLocks noGrp="1" noChangeArrowheads="1"/>
          </p:cNvSpPr>
          <p:nvPr>
            <p:ph type="title"/>
          </p:nvPr>
        </p:nvSpPr>
        <p:spPr>
          <a:solidFill>
            <a:schemeClr val="accent3">
              <a:lumMod val="50000"/>
            </a:schemeClr>
          </a:solidFill>
        </p:spPr>
        <p:txBody>
          <a:bodyPr>
            <a:normAutofit/>
          </a:bodyPr>
          <a:lstStyle/>
          <a:p>
            <a:pPr eaLnBrk="1" hangingPunct="1">
              <a:defRPr/>
            </a:pPr>
            <a:r>
              <a:rPr lang="en-US" dirty="0">
                <a:solidFill>
                  <a:schemeClr val="bg1">
                    <a:lumMod val="95000"/>
                  </a:schemeClr>
                </a:solidFill>
                <a:effectLst/>
              </a:rPr>
              <a:t>TYPES OF PERFORMANCE MEASURES</a:t>
            </a:r>
            <a:endParaRPr lang="en-US" dirty="0">
              <a:effectLst/>
            </a:endParaRPr>
          </a:p>
        </p:txBody>
      </p:sp>
      <p:sp>
        <p:nvSpPr>
          <p:cNvPr id="5" name="Slide Number Placeholder 4"/>
          <p:cNvSpPr>
            <a:spLocks noGrp="1"/>
          </p:cNvSpPr>
          <p:nvPr>
            <p:ph type="sldNum" sz="quarter" idx="12"/>
          </p:nvPr>
        </p:nvSpPr>
        <p:spPr>
          <a:xfrm>
            <a:off x="8523767" y="6492876"/>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65</a:t>
            </a:fld>
            <a:endParaRPr lang="en-US" b="1" dirty="0">
              <a:solidFill>
                <a:prstClr val="black">
                  <a:tint val="75000"/>
                </a:prstClr>
              </a:solidFill>
              <a:latin typeface="CG Omega" pitchFamily="34" charset="0"/>
            </a:endParaRPr>
          </a:p>
        </p:txBody>
      </p:sp>
      <p:sp>
        <p:nvSpPr>
          <p:cNvPr id="12" name="TextBox 11"/>
          <p:cNvSpPr txBox="1"/>
          <p:nvPr/>
        </p:nvSpPr>
        <p:spPr>
          <a:xfrm>
            <a:off x="1997586" y="3052841"/>
            <a:ext cx="8174228" cy="3243407"/>
          </a:xfrm>
          <a:prstGeom prst="rect">
            <a:avLst/>
          </a:prstGeom>
          <a:noFill/>
        </p:spPr>
        <p:txBody>
          <a:bodyPr wrap="square" rtlCol="0" anchor="ctr">
            <a:noAutofit/>
          </a:bodyPr>
          <a:lstStyle/>
          <a:p>
            <a:pPr marL="342900" indent="-342900" defTabSz="914400" fontAlgn="base">
              <a:spcAft>
                <a:spcPct val="0"/>
              </a:spcAft>
              <a:buClr>
                <a:srgbClr val="9BBB59">
                  <a:lumMod val="75000"/>
                </a:srgbClr>
              </a:buClr>
              <a:buFontTx/>
              <a:buChar char="□"/>
              <a:defRPr/>
            </a:pPr>
            <a:r>
              <a:rPr lang="en-US" sz="2400" dirty="0">
                <a:solidFill>
                  <a:prstClr val="white">
                    <a:lumMod val="50000"/>
                  </a:prstClr>
                </a:solidFill>
                <a:latin typeface="CG Omega" pitchFamily="34" charset="0"/>
              </a:rPr>
              <a:t>Measures that the grantee establishes to meet their project objectives</a:t>
            </a:r>
          </a:p>
          <a:p>
            <a:pPr marL="800100" lvl="1" indent="-342900" defTabSz="914400" fontAlgn="base">
              <a:spcAft>
                <a:spcPct val="0"/>
              </a:spcAft>
              <a:buClr>
                <a:srgbClr val="9BBB59">
                  <a:lumMod val="75000"/>
                </a:srgbClr>
              </a:buClr>
              <a:buFontTx/>
              <a:buChar char="□"/>
              <a:defRPr/>
            </a:pPr>
            <a:r>
              <a:rPr lang="en-US" sz="2200" dirty="0">
                <a:solidFill>
                  <a:prstClr val="white">
                    <a:lumMod val="50000"/>
                  </a:prstClr>
                </a:solidFill>
                <a:latin typeface="CG Omega" pitchFamily="34" charset="0"/>
              </a:rPr>
              <a:t>Project performance measures can address both the </a:t>
            </a:r>
            <a:r>
              <a:rPr lang="en-US" sz="2200" b="1" dirty="0">
                <a:solidFill>
                  <a:prstClr val="white">
                    <a:lumMod val="50000"/>
                  </a:prstClr>
                </a:solidFill>
                <a:latin typeface="CG Omega" pitchFamily="34" charset="0"/>
              </a:rPr>
              <a:t>process </a:t>
            </a:r>
            <a:r>
              <a:rPr lang="en-US" sz="2200" dirty="0">
                <a:solidFill>
                  <a:prstClr val="white">
                    <a:lumMod val="50000"/>
                  </a:prstClr>
                </a:solidFill>
                <a:latin typeface="CG Omega" pitchFamily="34" charset="0"/>
              </a:rPr>
              <a:t>of working towards an objective and the </a:t>
            </a:r>
            <a:r>
              <a:rPr lang="en-US" sz="2200" b="1" dirty="0">
                <a:solidFill>
                  <a:prstClr val="white">
                    <a:lumMod val="50000"/>
                  </a:prstClr>
                </a:solidFill>
                <a:latin typeface="CG Omega" pitchFamily="34" charset="0"/>
              </a:rPr>
              <a:t>outcome </a:t>
            </a:r>
            <a:r>
              <a:rPr lang="en-US" sz="2200" dirty="0">
                <a:solidFill>
                  <a:prstClr val="white">
                    <a:lumMod val="50000"/>
                  </a:prstClr>
                </a:solidFill>
                <a:latin typeface="CG Omega" pitchFamily="34" charset="0"/>
              </a:rPr>
              <a:t>related to meeting the objective</a:t>
            </a:r>
          </a:p>
          <a:p>
            <a:pPr marL="800100" lvl="1" indent="-342900" defTabSz="914400" fontAlgn="base">
              <a:spcAft>
                <a:spcPct val="0"/>
              </a:spcAft>
              <a:buClr>
                <a:srgbClr val="9BBB59">
                  <a:lumMod val="75000"/>
                </a:srgbClr>
              </a:buClr>
              <a:buFontTx/>
              <a:buChar char="□"/>
              <a:defRPr/>
            </a:pPr>
            <a:r>
              <a:rPr lang="en-US" sz="2200" dirty="0">
                <a:solidFill>
                  <a:prstClr val="white">
                    <a:lumMod val="50000"/>
                  </a:prstClr>
                </a:solidFill>
                <a:latin typeface="CG Omega" pitchFamily="34" charset="0"/>
              </a:rPr>
              <a:t>Ensure a mix of both process and</a:t>
            </a:r>
            <a:r>
              <a:rPr lang="en-US" sz="2200" b="1" dirty="0">
                <a:solidFill>
                  <a:prstClr val="white">
                    <a:lumMod val="50000"/>
                  </a:prstClr>
                </a:solidFill>
                <a:latin typeface="CG Omega" pitchFamily="34" charset="0"/>
              </a:rPr>
              <a:t> outcome </a:t>
            </a:r>
            <a:r>
              <a:rPr lang="en-US" sz="2200" dirty="0">
                <a:solidFill>
                  <a:prstClr val="white">
                    <a:lumMod val="50000"/>
                  </a:prstClr>
                </a:solidFill>
                <a:latin typeface="CG Omega" pitchFamily="34" charset="0"/>
              </a:rPr>
              <a:t>measures</a:t>
            </a:r>
          </a:p>
        </p:txBody>
      </p:sp>
      <p:sp>
        <p:nvSpPr>
          <p:cNvPr id="9" name="TextBox 8"/>
          <p:cNvSpPr txBox="1"/>
          <p:nvPr/>
        </p:nvSpPr>
        <p:spPr>
          <a:xfrm>
            <a:off x="1997586" y="1676401"/>
            <a:ext cx="8174228" cy="1143000"/>
          </a:xfrm>
          <a:prstGeom prst="rect">
            <a:avLst/>
          </a:prstGeom>
          <a:solidFill>
            <a:srgbClr val="B7CE88"/>
          </a:solidFill>
          <a:effectLst>
            <a:outerShdw sx="1000" sy="1000" algn="ctr" rotWithShape="0">
              <a:srgbClr val="000000"/>
            </a:outerShdw>
          </a:effectLst>
        </p:spPr>
        <p:txBody>
          <a:bodyPr wrap="square" rtlCol="0" anchor="ctr">
            <a:noAutofit/>
          </a:bodyPr>
          <a:lstStyle/>
          <a:p>
            <a:pPr algn="ctr" defTabSz="914400" fontAlgn="base">
              <a:spcBef>
                <a:spcPct val="0"/>
              </a:spcBef>
              <a:spcAft>
                <a:spcPct val="0"/>
              </a:spcAft>
              <a:defRPr/>
            </a:pPr>
            <a:r>
              <a:rPr lang="en-US" sz="2800" b="1" dirty="0">
                <a:solidFill>
                  <a:prstClr val="white">
                    <a:lumMod val="95000"/>
                  </a:prstClr>
                </a:solidFill>
                <a:latin typeface="CG Omega" pitchFamily="34" charset="0"/>
              </a:rPr>
              <a:t>Project Measures</a:t>
            </a:r>
          </a:p>
        </p:txBody>
      </p:sp>
    </p:spTree>
    <p:extLst>
      <p:ext uri="{BB962C8B-B14F-4D97-AF65-F5344CB8AC3E}">
        <p14:creationId xmlns:p14="http://schemas.microsoft.com/office/powerpoint/2010/main" val="27029413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50000"/>
            </a:schemeClr>
          </a:solidFill>
        </p:spPr>
        <p:txBody>
          <a:bodyPr>
            <a:normAutofit/>
          </a:bodyPr>
          <a:lstStyle/>
          <a:p>
            <a:r>
              <a:rPr lang="en-US" sz="4000" dirty="0">
                <a:solidFill>
                  <a:schemeClr val="bg1">
                    <a:lumMod val="95000"/>
                  </a:schemeClr>
                </a:solidFill>
              </a:rPr>
              <a:t>HIGH-QUALITY</a:t>
            </a:r>
            <a:r>
              <a:rPr lang="en-US" sz="3200" dirty="0">
                <a:solidFill>
                  <a:schemeClr val="bg1">
                    <a:lumMod val="95000"/>
                  </a:schemeClr>
                </a:solidFill>
              </a:rPr>
              <a:t> </a:t>
            </a:r>
            <a:r>
              <a:rPr lang="en-US" sz="4000" dirty="0">
                <a:solidFill>
                  <a:schemeClr val="bg1">
                    <a:lumMod val="95000"/>
                  </a:schemeClr>
                </a:solidFill>
              </a:rPr>
              <a:t>PERFORMANCE</a:t>
            </a:r>
            <a:r>
              <a:rPr lang="en-US" sz="3200" dirty="0">
                <a:solidFill>
                  <a:schemeClr val="bg1">
                    <a:lumMod val="95000"/>
                  </a:schemeClr>
                </a:solidFill>
              </a:rPr>
              <a:t> </a:t>
            </a:r>
            <a:r>
              <a:rPr lang="en-US" sz="4000" dirty="0">
                <a:solidFill>
                  <a:schemeClr val="bg1">
                    <a:lumMod val="95000"/>
                  </a:schemeClr>
                </a:solidFill>
              </a:rPr>
              <a:t>MEASURES</a:t>
            </a:r>
            <a:endParaRPr lang="en-US" sz="3200" dirty="0">
              <a:solidFill>
                <a:schemeClr val="bg1">
                  <a:lumMod val="95000"/>
                </a:schemeClr>
              </a:solidFill>
            </a:endParaRPr>
          </a:p>
        </p:txBody>
      </p:sp>
      <p:sp>
        <p:nvSpPr>
          <p:cNvPr id="4" name="Slide Number Placeholder 3"/>
          <p:cNvSpPr>
            <a:spLocks noGrp="1"/>
          </p:cNvSpPr>
          <p:nvPr>
            <p:ph type="sldNum" sz="quarter" idx="12"/>
          </p:nvPr>
        </p:nvSpPr>
        <p:spPr>
          <a:xfrm>
            <a:off x="8547011" y="6487560"/>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66</a:t>
            </a:fld>
            <a:endParaRPr lang="en-US" b="1" dirty="0">
              <a:solidFill>
                <a:prstClr val="black">
                  <a:tint val="75000"/>
                </a:prstClr>
              </a:solidFill>
              <a:latin typeface="CG Omega" pitchFamily="34" charset="0"/>
            </a:endParaRPr>
          </a:p>
        </p:txBody>
      </p:sp>
      <p:sp>
        <p:nvSpPr>
          <p:cNvPr id="7" name="TextBox 6"/>
          <p:cNvSpPr txBox="1"/>
          <p:nvPr/>
        </p:nvSpPr>
        <p:spPr>
          <a:xfrm>
            <a:off x="2027712" y="1560494"/>
            <a:ext cx="8185066" cy="1258907"/>
          </a:xfrm>
          <a:prstGeom prst="rect">
            <a:avLst/>
          </a:prstGeom>
          <a:solidFill>
            <a:srgbClr val="83A343"/>
          </a:solidFill>
          <a:effectLst>
            <a:outerShdw sx="1000" sy="1000" algn="ctr" rotWithShape="0">
              <a:srgbClr val="000000"/>
            </a:outerShdw>
          </a:effectLst>
        </p:spPr>
        <p:txBody>
          <a:bodyPr wrap="square" rtlCol="0" anchor="ctr">
            <a:noAutofit/>
          </a:bodyPr>
          <a:lstStyle/>
          <a:p>
            <a:pPr algn="ctr" defTabSz="914400" fontAlgn="base">
              <a:spcBef>
                <a:spcPct val="0"/>
              </a:spcBef>
              <a:spcAft>
                <a:spcPct val="0"/>
              </a:spcAft>
              <a:defRPr/>
            </a:pPr>
            <a:r>
              <a:rPr lang="en-US" sz="2600" dirty="0">
                <a:solidFill>
                  <a:srgbClr val="EEECE1"/>
                </a:solidFill>
                <a:latin typeface="CG Omega" pitchFamily="34" charset="0"/>
              </a:rPr>
              <a:t>High-quality performance measures show:</a:t>
            </a:r>
          </a:p>
        </p:txBody>
      </p:sp>
      <p:sp>
        <p:nvSpPr>
          <p:cNvPr id="8" name="TextBox 7"/>
          <p:cNvSpPr txBox="1"/>
          <p:nvPr/>
        </p:nvSpPr>
        <p:spPr>
          <a:xfrm>
            <a:off x="2050472" y="3263364"/>
            <a:ext cx="8162306" cy="400110"/>
          </a:xfrm>
          <a:prstGeom prst="rect">
            <a:avLst/>
          </a:prstGeom>
          <a:solidFill>
            <a:schemeClr val="bg1"/>
          </a:solidFill>
          <a:ln w="19050">
            <a:noFill/>
          </a:ln>
          <a:effectLst/>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342900" indent="-342900" defTabSz="914400" fontAlgn="base">
              <a:spcAft>
                <a:spcPct val="0"/>
              </a:spcAft>
              <a:buClr>
                <a:srgbClr val="9BBB59">
                  <a:lumMod val="50000"/>
                </a:srgbClr>
              </a:buClr>
              <a:buFont typeface="Calibri" panose="020F0502020204030204" pitchFamily="34" charset="0"/>
              <a:buChar char="□"/>
              <a:defRPr/>
            </a:pPr>
            <a:r>
              <a:rPr lang="en-US" sz="2000" b="1" dirty="0">
                <a:solidFill>
                  <a:prstClr val="white">
                    <a:lumMod val="50000"/>
                  </a:prstClr>
                </a:solidFill>
                <a:latin typeface="Calibri"/>
              </a:rPr>
              <a:t>What </a:t>
            </a:r>
            <a:r>
              <a:rPr lang="en-US" sz="2000" dirty="0">
                <a:solidFill>
                  <a:prstClr val="white">
                    <a:lumMod val="50000"/>
                  </a:prstClr>
                </a:solidFill>
                <a:latin typeface="Calibri"/>
              </a:rPr>
              <a:t>will change.</a:t>
            </a:r>
            <a:endParaRPr lang="en-US" sz="2000" b="1" dirty="0">
              <a:solidFill>
                <a:prstClr val="white">
                  <a:lumMod val="50000"/>
                </a:prstClr>
              </a:solidFill>
              <a:latin typeface="Calibri"/>
            </a:endParaRPr>
          </a:p>
        </p:txBody>
      </p:sp>
      <p:sp>
        <p:nvSpPr>
          <p:cNvPr id="9" name="TextBox 8"/>
          <p:cNvSpPr txBox="1"/>
          <p:nvPr/>
        </p:nvSpPr>
        <p:spPr>
          <a:xfrm>
            <a:off x="2050472" y="4207576"/>
            <a:ext cx="8162306" cy="400110"/>
          </a:xfrm>
          <a:prstGeom prst="rect">
            <a:avLst/>
          </a:prstGeom>
          <a:solidFill>
            <a:schemeClr val="bg1"/>
          </a:solidFill>
          <a:ln w="19050">
            <a:noFill/>
          </a:ln>
          <a:effectLst/>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342900" indent="-342900" defTabSz="914400" fontAlgn="base">
              <a:spcAft>
                <a:spcPct val="0"/>
              </a:spcAft>
              <a:buClr>
                <a:srgbClr val="9BBB59">
                  <a:lumMod val="50000"/>
                </a:srgbClr>
              </a:buClr>
              <a:buFont typeface="Calibri" panose="020F0502020204030204" pitchFamily="34" charset="0"/>
              <a:buChar char="□"/>
              <a:defRPr/>
            </a:pPr>
            <a:r>
              <a:rPr lang="en-US" sz="2000" b="1" dirty="0">
                <a:solidFill>
                  <a:prstClr val="white">
                    <a:lumMod val="50000"/>
                  </a:prstClr>
                </a:solidFill>
                <a:latin typeface="Calibri"/>
              </a:rPr>
              <a:t>How much</a:t>
            </a:r>
            <a:r>
              <a:rPr lang="en-US" sz="2000" dirty="0">
                <a:solidFill>
                  <a:prstClr val="white">
                    <a:lumMod val="50000"/>
                  </a:prstClr>
                </a:solidFill>
                <a:latin typeface="Calibri"/>
              </a:rPr>
              <a:t> change you expect.</a:t>
            </a:r>
            <a:endParaRPr lang="en-US" sz="2000" b="1" dirty="0">
              <a:solidFill>
                <a:prstClr val="white">
                  <a:lumMod val="50000"/>
                </a:prstClr>
              </a:solidFill>
              <a:latin typeface="Calibri"/>
            </a:endParaRPr>
          </a:p>
        </p:txBody>
      </p:sp>
      <p:sp>
        <p:nvSpPr>
          <p:cNvPr id="10" name="TextBox 9"/>
          <p:cNvSpPr txBox="1"/>
          <p:nvPr/>
        </p:nvSpPr>
        <p:spPr>
          <a:xfrm>
            <a:off x="2050472" y="5151788"/>
            <a:ext cx="8185066" cy="400110"/>
          </a:xfrm>
          <a:prstGeom prst="rect">
            <a:avLst/>
          </a:prstGeom>
          <a:solidFill>
            <a:schemeClr val="bg1"/>
          </a:solidFill>
          <a:ln w="19050">
            <a:noFill/>
          </a:ln>
          <a:effectLst/>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342900" indent="-342900" defTabSz="914400" fontAlgn="base">
              <a:spcAft>
                <a:spcPct val="0"/>
              </a:spcAft>
              <a:buClr>
                <a:srgbClr val="9BBB59">
                  <a:lumMod val="50000"/>
                </a:srgbClr>
              </a:buClr>
              <a:buFont typeface="Calibri" panose="020F0502020204030204" pitchFamily="34" charset="0"/>
              <a:buChar char="□"/>
              <a:defRPr/>
            </a:pPr>
            <a:r>
              <a:rPr lang="en-US" sz="2000" b="1" dirty="0">
                <a:solidFill>
                  <a:prstClr val="white">
                    <a:lumMod val="50000"/>
                  </a:prstClr>
                </a:solidFill>
                <a:latin typeface="Calibri"/>
              </a:rPr>
              <a:t>Who </a:t>
            </a:r>
            <a:r>
              <a:rPr lang="en-US" sz="2000" dirty="0">
                <a:solidFill>
                  <a:prstClr val="white">
                    <a:lumMod val="50000"/>
                  </a:prstClr>
                </a:solidFill>
                <a:latin typeface="Calibri"/>
              </a:rPr>
              <a:t>will achieve the change.</a:t>
            </a:r>
            <a:endParaRPr lang="en-US" sz="2000" b="1" dirty="0">
              <a:solidFill>
                <a:prstClr val="white">
                  <a:lumMod val="50000"/>
                </a:prstClr>
              </a:solidFill>
              <a:latin typeface="Calibri"/>
            </a:endParaRPr>
          </a:p>
        </p:txBody>
      </p:sp>
      <p:sp>
        <p:nvSpPr>
          <p:cNvPr id="11" name="TextBox 10"/>
          <p:cNvSpPr txBox="1"/>
          <p:nvPr/>
        </p:nvSpPr>
        <p:spPr>
          <a:xfrm>
            <a:off x="2050472" y="6096000"/>
            <a:ext cx="8185066" cy="400110"/>
          </a:xfrm>
          <a:prstGeom prst="rect">
            <a:avLst/>
          </a:prstGeom>
          <a:solidFill>
            <a:schemeClr val="bg1"/>
          </a:solidFill>
          <a:ln w="19050">
            <a:noFill/>
          </a:ln>
          <a:effectLst/>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342900" indent="-342900" defTabSz="914400" fontAlgn="base">
              <a:spcAft>
                <a:spcPct val="0"/>
              </a:spcAft>
              <a:buClr>
                <a:srgbClr val="9BBB59">
                  <a:lumMod val="50000"/>
                </a:srgbClr>
              </a:buClr>
              <a:buFont typeface="Calibri" panose="020F0502020204030204" pitchFamily="34" charset="0"/>
              <a:buChar char="□"/>
              <a:defRPr/>
            </a:pPr>
            <a:r>
              <a:rPr lang="en-US" sz="2000" b="1" dirty="0">
                <a:solidFill>
                  <a:prstClr val="white">
                    <a:lumMod val="50000"/>
                  </a:prstClr>
                </a:solidFill>
                <a:latin typeface="Calibri"/>
              </a:rPr>
              <a:t>When</a:t>
            </a:r>
            <a:r>
              <a:rPr lang="en-US" sz="2000" dirty="0">
                <a:solidFill>
                  <a:prstClr val="white">
                    <a:lumMod val="50000"/>
                  </a:prstClr>
                </a:solidFill>
                <a:latin typeface="Calibri"/>
              </a:rPr>
              <a:t> the change will take place. </a:t>
            </a:r>
            <a:endParaRPr lang="en-US" sz="2000" b="1" dirty="0">
              <a:solidFill>
                <a:prstClr val="white">
                  <a:lumMod val="50000"/>
                </a:prstClr>
              </a:solidFill>
              <a:latin typeface="Calibri"/>
            </a:endParaRPr>
          </a:p>
        </p:txBody>
      </p:sp>
    </p:spTree>
    <p:extLst>
      <p:ext uri="{BB962C8B-B14F-4D97-AF65-F5344CB8AC3E}">
        <p14:creationId xmlns:p14="http://schemas.microsoft.com/office/powerpoint/2010/main" val="2977863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US" sz="4000" dirty="0">
                <a:solidFill>
                  <a:schemeClr val="bg1">
                    <a:lumMod val="95000"/>
                  </a:schemeClr>
                </a:solidFill>
              </a:rPr>
              <a:t>COMMON PROBLEMS</a:t>
            </a:r>
            <a:endParaRPr lang="en-US" sz="3200" dirty="0">
              <a:solidFill>
                <a:schemeClr val="bg1">
                  <a:lumMod val="95000"/>
                </a:schemeClr>
              </a:solidFill>
            </a:endParaRPr>
          </a:p>
        </p:txBody>
      </p:sp>
      <p:sp>
        <p:nvSpPr>
          <p:cNvPr id="4" name="Slide Number Placeholder 3"/>
          <p:cNvSpPr>
            <a:spLocks noGrp="1"/>
          </p:cNvSpPr>
          <p:nvPr>
            <p:ph type="sldNum" sz="quarter" idx="12"/>
          </p:nvPr>
        </p:nvSpPr>
        <p:spPr>
          <a:xfrm>
            <a:off x="8534400" y="6492876"/>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67</a:t>
            </a:fld>
            <a:endParaRPr lang="en-US" b="1" dirty="0">
              <a:solidFill>
                <a:prstClr val="black">
                  <a:tint val="75000"/>
                </a:prstClr>
              </a:solidFill>
              <a:latin typeface="CG Omega" pitchFamily="34" charset="0"/>
            </a:endParaRPr>
          </a:p>
        </p:txBody>
      </p:sp>
      <p:sp>
        <p:nvSpPr>
          <p:cNvPr id="8" name="TextBox 7"/>
          <p:cNvSpPr txBox="1"/>
          <p:nvPr/>
        </p:nvSpPr>
        <p:spPr>
          <a:xfrm>
            <a:off x="2209800" y="1555960"/>
            <a:ext cx="8001000" cy="400110"/>
          </a:xfrm>
          <a:prstGeom prst="rect">
            <a:avLst/>
          </a:prstGeom>
          <a:solidFill>
            <a:schemeClr val="bg1"/>
          </a:solidFill>
          <a:ln w="19050">
            <a:noFill/>
          </a:ln>
          <a:effectLst/>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342900" indent="-342900" defTabSz="914400" fontAlgn="base">
              <a:spcAft>
                <a:spcPct val="0"/>
              </a:spcAft>
              <a:buClr>
                <a:srgbClr val="C0504D">
                  <a:lumMod val="50000"/>
                </a:srgbClr>
              </a:buClr>
              <a:buFont typeface="Calibri" panose="020F0502020204030204" pitchFamily="34" charset="0"/>
              <a:buChar char="□"/>
              <a:defRPr/>
            </a:pPr>
            <a:r>
              <a:rPr lang="en-US" sz="2000" dirty="0">
                <a:solidFill>
                  <a:prstClr val="white">
                    <a:lumMod val="50000"/>
                  </a:prstClr>
                </a:solidFill>
                <a:latin typeface="Calibri"/>
              </a:rPr>
              <a:t>Activities are </a:t>
            </a:r>
            <a:r>
              <a:rPr lang="en-US" sz="2000" b="1" dirty="0">
                <a:solidFill>
                  <a:prstClr val="white">
                    <a:lumMod val="50000"/>
                  </a:prstClr>
                </a:solidFill>
                <a:latin typeface="Calibri"/>
              </a:rPr>
              <a:t>NOT </a:t>
            </a:r>
            <a:r>
              <a:rPr lang="en-US" sz="2000" dirty="0">
                <a:solidFill>
                  <a:prstClr val="white">
                    <a:lumMod val="50000"/>
                  </a:prstClr>
                </a:solidFill>
                <a:latin typeface="Calibri"/>
              </a:rPr>
              <a:t>performance measures</a:t>
            </a:r>
          </a:p>
        </p:txBody>
      </p:sp>
      <p:sp>
        <p:nvSpPr>
          <p:cNvPr id="9" name="TextBox 8"/>
          <p:cNvSpPr txBox="1"/>
          <p:nvPr/>
        </p:nvSpPr>
        <p:spPr>
          <a:xfrm>
            <a:off x="2209800" y="2118728"/>
            <a:ext cx="8001000" cy="707886"/>
          </a:xfrm>
          <a:prstGeom prst="rect">
            <a:avLst/>
          </a:prstGeom>
          <a:solidFill>
            <a:schemeClr val="bg1"/>
          </a:solidFill>
          <a:ln w="19050">
            <a:noFill/>
          </a:ln>
          <a:effectLst/>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342900" indent="-342900" defTabSz="914400" fontAlgn="base">
              <a:spcAft>
                <a:spcPct val="0"/>
              </a:spcAft>
              <a:buClr>
                <a:srgbClr val="C0504D">
                  <a:lumMod val="50000"/>
                </a:srgbClr>
              </a:buClr>
              <a:buFont typeface="Calibri" panose="020F0502020204030204" pitchFamily="34" charset="0"/>
              <a:buChar char="□"/>
              <a:defRPr/>
            </a:pPr>
            <a:r>
              <a:rPr lang="en-US" sz="2000" dirty="0">
                <a:solidFill>
                  <a:prstClr val="white">
                    <a:lumMod val="50000"/>
                  </a:prstClr>
                </a:solidFill>
                <a:latin typeface="Calibri"/>
              </a:rPr>
              <a:t>If the best response is “Yes, we did that,” it is likely an activity (not a performance measure)</a:t>
            </a:r>
          </a:p>
        </p:txBody>
      </p:sp>
      <p:sp>
        <p:nvSpPr>
          <p:cNvPr id="10" name="TextBox 9"/>
          <p:cNvSpPr txBox="1"/>
          <p:nvPr/>
        </p:nvSpPr>
        <p:spPr>
          <a:xfrm>
            <a:off x="2209800" y="2989273"/>
            <a:ext cx="8001000" cy="1508105"/>
          </a:xfrm>
          <a:prstGeom prst="rect">
            <a:avLst/>
          </a:prstGeom>
          <a:solidFill>
            <a:schemeClr val="bg1"/>
          </a:solidFill>
          <a:ln w="19050">
            <a:noFill/>
          </a:ln>
          <a:effectLst/>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342900" indent="-342900" defTabSz="914400" fontAlgn="base">
              <a:spcAft>
                <a:spcPct val="0"/>
              </a:spcAft>
              <a:buClr>
                <a:srgbClr val="C0504D">
                  <a:lumMod val="50000"/>
                </a:srgbClr>
              </a:buClr>
              <a:buFont typeface="Calibri" panose="020F0502020204030204" pitchFamily="34" charset="0"/>
              <a:buChar char="□"/>
              <a:defRPr/>
            </a:pPr>
            <a:r>
              <a:rPr lang="en-US" sz="2000" dirty="0">
                <a:solidFill>
                  <a:prstClr val="white">
                    <a:lumMod val="50000"/>
                  </a:prstClr>
                </a:solidFill>
                <a:latin typeface="Calibri"/>
              </a:rPr>
              <a:t>Examples of activities:</a:t>
            </a:r>
          </a:p>
          <a:p>
            <a:pPr marL="800100" lvl="1" indent="-342900" defTabSz="914400" fontAlgn="base">
              <a:spcAft>
                <a:spcPct val="0"/>
              </a:spcAft>
              <a:buClr>
                <a:srgbClr val="C0504D">
                  <a:lumMod val="50000"/>
                </a:srgbClr>
              </a:buClr>
              <a:buFont typeface="Calibri" panose="020F0502020204030204" pitchFamily="34" charset="0"/>
              <a:buChar char="□"/>
              <a:defRPr/>
            </a:pPr>
            <a:r>
              <a:rPr lang="en-US" dirty="0">
                <a:solidFill>
                  <a:prstClr val="white">
                    <a:lumMod val="50000"/>
                  </a:prstClr>
                </a:solidFill>
                <a:latin typeface="Calibri"/>
              </a:rPr>
              <a:t>Training a certain number of sites</a:t>
            </a:r>
          </a:p>
          <a:p>
            <a:pPr marL="800100" lvl="1" indent="-342900" defTabSz="914400" fontAlgn="base">
              <a:spcAft>
                <a:spcPct val="0"/>
              </a:spcAft>
              <a:buClr>
                <a:srgbClr val="C0504D">
                  <a:lumMod val="50000"/>
                </a:srgbClr>
              </a:buClr>
              <a:buFont typeface="Calibri" panose="020F0502020204030204" pitchFamily="34" charset="0"/>
              <a:buChar char="□"/>
              <a:defRPr/>
            </a:pPr>
            <a:r>
              <a:rPr lang="en-US" dirty="0">
                <a:solidFill>
                  <a:prstClr val="white">
                    <a:lumMod val="50000"/>
                  </a:prstClr>
                </a:solidFill>
                <a:latin typeface="Calibri"/>
              </a:rPr>
              <a:t>Hold an Advisory Board meeting quarterly</a:t>
            </a:r>
          </a:p>
          <a:p>
            <a:pPr marL="800100" lvl="1" indent="-342900" defTabSz="914400" fontAlgn="base">
              <a:spcAft>
                <a:spcPct val="0"/>
              </a:spcAft>
              <a:buClr>
                <a:srgbClr val="C0504D">
                  <a:lumMod val="50000"/>
                </a:srgbClr>
              </a:buClr>
              <a:buFont typeface="Calibri" panose="020F0502020204030204" pitchFamily="34" charset="0"/>
              <a:buChar char="□"/>
              <a:defRPr/>
            </a:pPr>
            <a:r>
              <a:rPr lang="en-US" dirty="0">
                <a:solidFill>
                  <a:prstClr val="white">
                    <a:lumMod val="50000"/>
                  </a:prstClr>
                </a:solidFill>
                <a:latin typeface="Calibri"/>
              </a:rPr>
              <a:t>Establish a mentoring program </a:t>
            </a:r>
          </a:p>
          <a:p>
            <a:pPr marL="800100" lvl="1" indent="-342900" defTabSz="914400" fontAlgn="base">
              <a:spcAft>
                <a:spcPct val="0"/>
              </a:spcAft>
              <a:buClr>
                <a:srgbClr val="C0504D">
                  <a:lumMod val="50000"/>
                </a:srgbClr>
              </a:buClr>
              <a:buFont typeface="Calibri" panose="020F0502020204030204" pitchFamily="34" charset="0"/>
              <a:buChar char="□"/>
              <a:defRPr/>
            </a:pPr>
            <a:r>
              <a:rPr lang="en-US" dirty="0">
                <a:solidFill>
                  <a:prstClr val="white">
                    <a:lumMod val="50000"/>
                  </a:prstClr>
                </a:solidFill>
                <a:latin typeface="Calibri"/>
              </a:rPr>
              <a:t>Evaluate the project</a:t>
            </a:r>
          </a:p>
        </p:txBody>
      </p:sp>
      <p:sp>
        <p:nvSpPr>
          <p:cNvPr id="13" name="TextBox 12"/>
          <p:cNvSpPr txBox="1"/>
          <p:nvPr/>
        </p:nvSpPr>
        <p:spPr>
          <a:xfrm>
            <a:off x="2209800" y="4660035"/>
            <a:ext cx="8001000" cy="400110"/>
          </a:xfrm>
          <a:prstGeom prst="rect">
            <a:avLst/>
          </a:prstGeom>
          <a:solidFill>
            <a:schemeClr val="bg1"/>
          </a:solidFill>
          <a:ln w="19050">
            <a:noFill/>
          </a:ln>
          <a:effectLst/>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342900" indent="-342900" defTabSz="914400" fontAlgn="base">
              <a:spcAft>
                <a:spcPct val="0"/>
              </a:spcAft>
              <a:buClr>
                <a:srgbClr val="C0504D">
                  <a:lumMod val="50000"/>
                </a:srgbClr>
              </a:buClr>
              <a:buFont typeface="Calibri" panose="020F0502020204030204" pitchFamily="34" charset="0"/>
              <a:buChar char="□"/>
              <a:defRPr/>
            </a:pPr>
            <a:r>
              <a:rPr lang="en-US" sz="2000" dirty="0">
                <a:solidFill>
                  <a:prstClr val="white">
                    <a:lumMod val="50000"/>
                  </a:prstClr>
                </a:solidFill>
                <a:latin typeface="Calibri"/>
              </a:rPr>
              <a:t>Performance measures need to be measurable</a:t>
            </a:r>
          </a:p>
        </p:txBody>
      </p:sp>
      <p:sp>
        <p:nvSpPr>
          <p:cNvPr id="11" name="TextBox 10"/>
          <p:cNvSpPr txBox="1"/>
          <p:nvPr/>
        </p:nvSpPr>
        <p:spPr>
          <a:xfrm>
            <a:off x="2038345" y="6511752"/>
            <a:ext cx="4976042" cy="692497"/>
          </a:xfrm>
          <a:prstGeom prst="rect">
            <a:avLst/>
          </a:prstGeom>
          <a:noFill/>
        </p:spPr>
        <p:txBody>
          <a:bodyPr wrap="none" rtlCol="0">
            <a:spAutoFit/>
          </a:bodyPr>
          <a:lstStyle/>
          <a:p>
            <a:pPr defTabSz="914400" fontAlgn="base">
              <a:spcBef>
                <a:spcPct val="0"/>
              </a:spcBef>
              <a:spcAft>
                <a:spcPct val="0"/>
              </a:spcAft>
              <a:defRPr/>
            </a:pPr>
            <a:r>
              <a:rPr lang="en-US" sz="1100" b="1" dirty="0">
                <a:solidFill>
                  <a:prstClr val="white">
                    <a:lumMod val="50000"/>
                  </a:prstClr>
                </a:solidFill>
                <a:latin typeface="CG Omega" pitchFamily="34" charset="0"/>
              </a:rPr>
              <a:t>Taken from the Center for Evaluation and Education Policy (CEEP)  presentation</a:t>
            </a:r>
          </a:p>
          <a:p>
            <a:pPr defTabSz="914400" fontAlgn="base">
              <a:spcBef>
                <a:spcPct val="0"/>
              </a:spcBef>
              <a:spcAft>
                <a:spcPct val="0"/>
              </a:spcAft>
              <a:defRPr/>
            </a:pPr>
            <a:endParaRPr lang="en-US" sz="2800" b="1" dirty="0">
              <a:solidFill>
                <a:srgbClr val="EEECE1"/>
              </a:solidFill>
              <a:latin typeface="CG Omega" pitchFamily="34" charset="0"/>
            </a:endParaRPr>
          </a:p>
        </p:txBody>
      </p:sp>
    </p:spTree>
    <p:extLst>
      <p:ext uri="{BB962C8B-B14F-4D97-AF65-F5344CB8AC3E}">
        <p14:creationId xmlns:p14="http://schemas.microsoft.com/office/powerpoint/2010/main" val="24187508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US" sz="4000" dirty="0">
                <a:solidFill>
                  <a:schemeClr val="bg1">
                    <a:lumMod val="95000"/>
                  </a:schemeClr>
                </a:solidFill>
              </a:rPr>
              <a:t>SUMMARY</a:t>
            </a:r>
            <a:endParaRPr lang="en-US" sz="3200" dirty="0">
              <a:solidFill>
                <a:schemeClr val="bg1">
                  <a:lumMod val="95000"/>
                </a:schemeClr>
              </a:solidFill>
            </a:endParaRPr>
          </a:p>
        </p:txBody>
      </p:sp>
      <p:sp>
        <p:nvSpPr>
          <p:cNvPr id="4" name="Slide Number Placeholder 3"/>
          <p:cNvSpPr>
            <a:spLocks noGrp="1"/>
          </p:cNvSpPr>
          <p:nvPr>
            <p:ph type="sldNum" sz="quarter" idx="12"/>
          </p:nvPr>
        </p:nvSpPr>
        <p:spPr>
          <a:xfrm>
            <a:off x="8534400" y="6492876"/>
            <a:ext cx="2133600" cy="365125"/>
          </a:xfrm>
        </p:spPr>
        <p:txBody>
          <a:bodyPr/>
          <a:lstStyle/>
          <a:p>
            <a:pPr defTabSz="914400" fontAlgn="base">
              <a:spcBef>
                <a:spcPct val="0"/>
              </a:spcBef>
              <a:spcAft>
                <a:spcPct val="0"/>
              </a:spcAft>
              <a:defRPr/>
            </a:pPr>
            <a:fld id="{5943DAAB-2D66-401E-BF36-D1FCFC03A98C}" type="slidenum">
              <a:rPr lang="en-US" b="1">
                <a:solidFill>
                  <a:prstClr val="black">
                    <a:tint val="75000"/>
                  </a:prstClr>
                </a:solidFill>
                <a:latin typeface="CG Omega" pitchFamily="34" charset="0"/>
              </a:rPr>
              <a:pPr defTabSz="914400" fontAlgn="base">
                <a:spcBef>
                  <a:spcPct val="0"/>
                </a:spcBef>
                <a:spcAft>
                  <a:spcPct val="0"/>
                </a:spcAft>
                <a:defRPr/>
              </a:pPr>
              <a:t>68</a:t>
            </a:fld>
            <a:endParaRPr lang="en-US" b="1" dirty="0">
              <a:solidFill>
                <a:prstClr val="black">
                  <a:tint val="75000"/>
                </a:prstClr>
              </a:solidFill>
              <a:latin typeface="CG Omega" pitchFamily="34" charset="0"/>
            </a:endParaRPr>
          </a:p>
        </p:txBody>
      </p:sp>
      <p:sp>
        <p:nvSpPr>
          <p:cNvPr id="14" name="TextBox 13"/>
          <p:cNvSpPr txBox="1"/>
          <p:nvPr/>
        </p:nvSpPr>
        <p:spPr>
          <a:xfrm>
            <a:off x="2000693" y="1852041"/>
            <a:ext cx="8077200" cy="1569660"/>
          </a:xfrm>
          <a:prstGeom prst="rect">
            <a:avLst/>
          </a:prstGeom>
          <a:solidFill>
            <a:schemeClr val="bg1"/>
          </a:solidFill>
          <a:ln w="19050">
            <a:noFill/>
          </a:ln>
          <a:effectLst/>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457200" indent="-457200" defTabSz="914400" fontAlgn="base">
              <a:spcAft>
                <a:spcPct val="0"/>
              </a:spcAft>
              <a:buClr>
                <a:srgbClr val="C0504D">
                  <a:lumMod val="50000"/>
                </a:srgbClr>
              </a:buClr>
              <a:buFont typeface="Calibri" panose="020F0502020204030204" pitchFamily="34" charset="0"/>
              <a:buChar char="□"/>
              <a:defRPr/>
            </a:pPr>
            <a:r>
              <a:rPr lang="en-US" sz="3200" dirty="0">
                <a:solidFill>
                  <a:prstClr val="white">
                    <a:lumMod val="50000"/>
                  </a:prstClr>
                </a:solidFill>
                <a:latin typeface="Calibri"/>
              </a:rPr>
              <a:t>Projects should have a few clear objectives that explain what the project is doing to support their overall goal(s)</a:t>
            </a:r>
          </a:p>
        </p:txBody>
      </p:sp>
      <p:sp>
        <p:nvSpPr>
          <p:cNvPr id="5" name="TextBox 4"/>
          <p:cNvSpPr txBox="1"/>
          <p:nvPr/>
        </p:nvSpPr>
        <p:spPr>
          <a:xfrm>
            <a:off x="2000693" y="3886201"/>
            <a:ext cx="8077200" cy="2062103"/>
          </a:xfrm>
          <a:prstGeom prst="rect">
            <a:avLst/>
          </a:prstGeom>
          <a:solidFill>
            <a:schemeClr val="bg1"/>
          </a:solidFill>
          <a:ln w="19050">
            <a:noFill/>
          </a:ln>
          <a:effectLst/>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457200" indent="-457200" defTabSz="914400" fontAlgn="base">
              <a:spcAft>
                <a:spcPct val="0"/>
              </a:spcAft>
              <a:buClr>
                <a:srgbClr val="C0504D">
                  <a:lumMod val="50000"/>
                </a:srgbClr>
              </a:buClr>
              <a:buFont typeface="Calibri" panose="020F0502020204030204" pitchFamily="34" charset="0"/>
              <a:buChar char="□"/>
              <a:defRPr/>
            </a:pPr>
            <a:r>
              <a:rPr lang="en-US" sz="3200" dirty="0">
                <a:solidFill>
                  <a:prstClr val="white">
                    <a:lumMod val="50000"/>
                  </a:prstClr>
                </a:solidFill>
                <a:latin typeface="Calibri"/>
              </a:rPr>
              <a:t>Each objective should have a few, specific performance measures to demonstrate how progress toward meeting the objective is being measured </a:t>
            </a:r>
          </a:p>
        </p:txBody>
      </p:sp>
    </p:spTree>
    <p:extLst>
      <p:ext uri="{BB962C8B-B14F-4D97-AF65-F5344CB8AC3E}">
        <p14:creationId xmlns:p14="http://schemas.microsoft.com/office/powerpoint/2010/main" val="2371328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2752-C0B9-AB53-E583-7D583FE7CB4E}"/>
              </a:ext>
            </a:extLst>
          </p:cNvPr>
          <p:cNvSpPr>
            <a:spLocks noGrp="1"/>
          </p:cNvSpPr>
          <p:nvPr>
            <p:ph type="title"/>
          </p:nvPr>
        </p:nvSpPr>
        <p:spPr/>
        <p:txBody>
          <a:bodyPr/>
          <a:lstStyle/>
          <a:p>
            <a:r>
              <a:rPr lang="en-US" dirty="0"/>
              <a:t>GPRA Review Progression</a:t>
            </a:r>
          </a:p>
        </p:txBody>
      </p:sp>
      <p:graphicFrame>
        <p:nvGraphicFramePr>
          <p:cNvPr id="4" name="Content Placeholder 3">
            <a:extLst>
              <a:ext uri="{FF2B5EF4-FFF2-40B4-BE49-F238E27FC236}">
                <a16:creationId xmlns:a16="http://schemas.microsoft.com/office/drawing/2014/main" id="{CE6E4E5E-43C9-4080-C66B-0C61C3B5297D}"/>
              </a:ext>
            </a:extLst>
          </p:cNvPr>
          <p:cNvGraphicFramePr>
            <a:graphicFrameLocks noGrp="1"/>
          </p:cNvGraphicFramePr>
          <p:nvPr>
            <p:ph idx="1"/>
            <p:extLst>
              <p:ext uri="{D42A27DB-BD31-4B8C-83A1-F6EECF244321}">
                <p14:modId xmlns:p14="http://schemas.microsoft.com/office/powerpoint/2010/main" val="219911895"/>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176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Title 3">
            <a:extLst>
              <a:ext uri="{FF2B5EF4-FFF2-40B4-BE49-F238E27FC236}">
                <a16:creationId xmlns:a16="http://schemas.microsoft.com/office/drawing/2014/main" id="{8C3FC726-0D86-463B-BBC8-D71FD38FCDD5}"/>
              </a:ext>
            </a:extLst>
          </p:cNvPr>
          <p:cNvSpPr>
            <a:spLocks noGrp="1"/>
          </p:cNvSpPr>
          <p:nvPr>
            <p:ph type="title"/>
          </p:nvPr>
        </p:nvSpPr>
        <p:spPr>
          <a:xfrm>
            <a:off x="985969" y="4473227"/>
            <a:ext cx="8288032" cy="1096648"/>
          </a:xfrm>
        </p:spPr>
        <p:txBody>
          <a:bodyPr vert="horz" lIns="91440" tIns="45720" rIns="91440" bIns="45720" rtlCol="0" anchor="b">
            <a:normAutofit/>
          </a:bodyPr>
          <a:lstStyle/>
          <a:p>
            <a:r>
              <a:rPr lang="en-US" sz="4800"/>
              <a:t>Program Measure 1</a:t>
            </a:r>
          </a:p>
        </p:txBody>
      </p:sp>
      <p:sp>
        <p:nvSpPr>
          <p:cNvPr id="5" name="Text Placeholder 4">
            <a:extLst>
              <a:ext uri="{FF2B5EF4-FFF2-40B4-BE49-F238E27FC236}">
                <a16:creationId xmlns:a16="http://schemas.microsoft.com/office/drawing/2014/main" id="{A4B184EC-7C5E-451F-B330-5FEF6501ACB8}"/>
              </a:ext>
            </a:extLst>
          </p:cNvPr>
          <p:cNvSpPr>
            <a:spLocks noGrp="1"/>
          </p:cNvSpPr>
          <p:nvPr>
            <p:ph type="body" idx="1"/>
          </p:nvPr>
        </p:nvSpPr>
        <p:spPr>
          <a:xfrm>
            <a:off x="985969" y="5569874"/>
            <a:ext cx="8288032" cy="701677"/>
          </a:xfrm>
        </p:spPr>
        <p:txBody>
          <a:bodyPr vert="horz" lIns="91440" tIns="45720" rIns="91440" bIns="45720" rtlCol="0" anchor="t">
            <a:normAutofit/>
          </a:bodyPr>
          <a:lstStyle/>
          <a:p>
            <a:r>
              <a:rPr lang="en-US" sz="1800"/>
              <a:t>Evidence-based Professional Development</a:t>
            </a:r>
          </a:p>
          <a:p>
            <a:endParaRPr lang="en-US" sz="1800"/>
          </a:p>
        </p:txBody>
      </p:sp>
      <p:pic>
        <p:nvPicPr>
          <p:cNvPr id="1026" name="Picture 2" descr="Picture of a hologram of hexagons with the words training, development, skills, and images of a book, a head, a target, and a teacher.">
            <a:extLst>
              <a:ext uri="{FF2B5EF4-FFF2-40B4-BE49-F238E27FC236}">
                <a16:creationId xmlns:a16="http://schemas.microsoft.com/office/drawing/2014/main" id="{2954D313-949D-4AEB-AEB7-2B08D058B3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18" r="-1" b="9024"/>
          <a:stretch/>
        </p:blipFill>
        <p:spPr bwMode="auto">
          <a:xfrm>
            <a:off x="985968" y="609600"/>
            <a:ext cx="8288033" cy="363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31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CB47FAB-2638-F21A-54AE-A0B1698AD78F}"/>
              </a:ext>
            </a:extLst>
          </p:cNvPr>
          <p:cNvGraphicFramePr>
            <a:graphicFrameLocks noGrp="1"/>
          </p:cNvGraphicFramePr>
          <p:nvPr>
            <p:extLst>
              <p:ext uri="{D42A27DB-BD31-4B8C-83A1-F6EECF244321}">
                <p14:modId xmlns:p14="http://schemas.microsoft.com/office/powerpoint/2010/main" val="767121880"/>
              </p:ext>
            </p:extLst>
          </p:nvPr>
        </p:nvGraphicFramePr>
        <p:xfrm>
          <a:off x="489002" y="480060"/>
          <a:ext cx="11225984" cy="5897886"/>
        </p:xfrm>
        <a:graphic>
          <a:graphicData uri="http://schemas.openxmlformats.org/drawingml/2006/table">
            <a:tbl>
              <a:tblPr firstRow="1" firstCol="1" bandRow="1">
                <a:tableStyleId>{5C22544A-7EE6-4342-B048-85BDC9FD1C3A}</a:tableStyleId>
              </a:tblPr>
              <a:tblGrid>
                <a:gridCol w="1369893">
                  <a:extLst>
                    <a:ext uri="{9D8B030D-6E8A-4147-A177-3AD203B41FA5}">
                      <a16:colId xmlns:a16="http://schemas.microsoft.com/office/drawing/2014/main" val="1001576365"/>
                    </a:ext>
                  </a:extLst>
                </a:gridCol>
                <a:gridCol w="2508467">
                  <a:extLst>
                    <a:ext uri="{9D8B030D-6E8A-4147-A177-3AD203B41FA5}">
                      <a16:colId xmlns:a16="http://schemas.microsoft.com/office/drawing/2014/main" val="2068007296"/>
                    </a:ext>
                  </a:extLst>
                </a:gridCol>
                <a:gridCol w="2764260">
                  <a:extLst>
                    <a:ext uri="{9D8B030D-6E8A-4147-A177-3AD203B41FA5}">
                      <a16:colId xmlns:a16="http://schemas.microsoft.com/office/drawing/2014/main" val="1969981038"/>
                    </a:ext>
                  </a:extLst>
                </a:gridCol>
                <a:gridCol w="4583364">
                  <a:extLst>
                    <a:ext uri="{9D8B030D-6E8A-4147-A177-3AD203B41FA5}">
                      <a16:colId xmlns:a16="http://schemas.microsoft.com/office/drawing/2014/main" val="3545422345"/>
                    </a:ext>
                  </a:extLst>
                </a:gridCol>
              </a:tblGrid>
              <a:tr h="713757">
                <a:tc>
                  <a:txBody>
                    <a:bodyPr/>
                    <a:lstStyle/>
                    <a:p>
                      <a:pPr marL="0" marR="0" algn="ctr">
                        <a:spcBef>
                          <a:spcPts val="0"/>
                        </a:spcBef>
                        <a:spcAft>
                          <a:spcPts val="0"/>
                        </a:spcAft>
                      </a:pPr>
                      <a:r>
                        <a:rPr lang="en-US" sz="1600">
                          <a:effectLst/>
                        </a:rPr>
                        <a:t>Year </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lgn="ctr">
                        <a:spcBef>
                          <a:spcPts val="0"/>
                        </a:spcBef>
                        <a:spcAft>
                          <a:spcPts val="0"/>
                        </a:spcAft>
                      </a:pPr>
                      <a:r>
                        <a:rPr lang="en-US" sz="1600" dirty="0">
                          <a:effectLst/>
                        </a:rPr>
                        <a:t>Target </a:t>
                      </a:r>
                      <a:endParaRPr lang="en-US" sz="1600" dirty="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lgn="ctr">
                        <a:spcBef>
                          <a:spcPts val="0"/>
                        </a:spcBef>
                        <a:spcAft>
                          <a:spcPts val="0"/>
                        </a:spcAft>
                      </a:pPr>
                      <a:r>
                        <a:rPr lang="en-US" sz="1600">
                          <a:effectLst/>
                        </a:rPr>
                        <a:t>Actual</a:t>
                      </a:r>
                      <a:br>
                        <a:rPr lang="en-US" sz="1600">
                          <a:effectLst/>
                        </a:rPr>
                      </a:br>
                      <a:r>
                        <a:rPr lang="en-US" sz="1600">
                          <a:effectLst/>
                        </a:rPr>
                        <a:t>(or date expected) </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lgn="ctr">
                        <a:spcBef>
                          <a:spcPts val="0"/>
                        </a:spcBef>
                        <a:spcAft>
                          <a:spcPts val="0"/>
                        </a:spcAft>
                      </a:pPr>
                      <a:r>
                        <a:rPr lang="en-US" sz="1600" dirty="0">
                          <a:effectLst/>
                        </a:rPr>
                        <a:t>Status </a:t>
                      </a:r>
                      <a:endParaRPr lang="en-US" sz="1600" dirty="0">
                        <a:effectLst/>
                        <a:latin typeface="Times New Roman" panose="02020603050405020304" pitchFamily="18" charset="0"/>
                        <a:ea typeface="Times New Roman" panose="02020603050405020304" pitchFamily="18" charset="0"/>
                      </a:endParaRPr>
                    </a:p>
                  </a:txBody>
                  <a:tcPr marL="82206" marR="82206" marT="13701" marB="13701" anchor="ctr"/>
                </a:tc>
                <a:extLst>
                  <a:ext uri="{0D108BD9-81ED-4DB2-BD59-A6C34878D82A}">
                    <a16:rowId xmlns:a16="http://schemas.microsoft.com/office/drawing/2014/main" val="307764413"/>
                  </a:ext>
                </a:extLst>
              </a:tr>
              <a:tr h="476497">
                <a:tc>
                  <a:txBody>
                    <a:bodyPr/>
                    <a:lstStyle/>
                    <a:p>
                      <a:pPr marL="0" marR="0">
                        <a:spcBef>
                          <a:spcPts val="0"/>
                        </a:spcBef>
                        <a:spcAft>
                          <a:spcPts val="0"/>
                        </a:spcAft>
                      </a:pPr>
                      <a:r>
                        <a:rPr lang="en-US" sz="1600">
                          <a:effectLst/>
                        </a:rPr>
                        <a:t>2012 </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Not available. </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50 </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dirty="0">
                          <a:effectLst/>
                        </a:rPr>
                        <a:t>Historical Actual </a:t>
                      </a:r>
                      <a:endParaRPr lang="en-US" sz="1600" dirty="0">
                        <a:effectLst/>
                        <a:latin typeface="Times New Roman" panose="02020603050405020304" pitchFamily="18" charset="0"/>
                        <a:ea typeface="Times New Roman" panose="02020603050405020304" pitchFamily="18" charset="0"/>
                      </a:endParaRPr>
                    </a:p>
                  </a:txBody>
                  <a:tcPr marL="82206" marR="82206" marT="13701" marB="13701" anchor="ctr"/>
                </a:tc>
                <a:extLst>
                  <a:ext uri="{0D108BD9-81ED-4DB2-BD59-A6C34878D82A}">
                    <a16:rowId xmlns:a16="http://schemas.microsoft.com/office/drawing/2014/main" val="2903328415"/>
                  </a:ext>
                </a:extLst>
              </a:tr>
              <a:tr h="476497">
                <a:tc>
                  <a:txBody>
                    <a:bodyPr/>
                    <a:lstStyle/>
                    <a:p>
                      <a:pPr marL="0" marR="0">
                        <a:spcBef>
                          <a:spcPts val="0"/>
                        </a:spcBef>
                        <a:spcAft>
                          <a:spcPts val="0"/>
                        </a:spcAft>
                      </a:pPr>
                      <a:r>
                        <a:rPr lang="en-US" sz="1600">
                          <a:effectLst/>
                        </a:rPr>
                        <a:t>2013 </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Not available. </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45 </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Historical Actual </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extLst>
                  <a:ext uri="{0D108BD9-81ED-4DB2-BD59-A6C34878D82A}">
                    <a16:rowId xmlns:a16="http://schemas.microsoft.com/office/drawing/2014/main" val="620192686"/>
                  </a:ext>
                </a:extLst>
              </a:tr>
              <a:tr h="476497">
                <a:tc>
                  <a:txBody>
                    <a:bodyPr/>
                    <a:lstStyle/>
                    <a:p>
                      <a:pPr marL="0" marR="0">
                        <a:spcBef>
                          <a:spcPts val="0"/>
                        </a:spcBef>
                        <a:spcAft>
                          <a:spcPts val="0"/>
                        </a:spcAft>
                      </a:pPr>
                      <a:r>
                        <a:rPr lang="en-US" sz="1600">
                          <a:effectLst/>
                        </a:rPr>
                        <a:t>2014 </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Not available. </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3</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Historical Actual </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extLst>
                  <a:ext uri="{0D108BD9-81ED-4DB2-BD59-A6C34878D82A}">
                    <a16:rowId xmlns:a16="http://schemas.microsoft.com/office/drawing/2014/main" val="3268396905"/>
                  </a:ext>
                </a:extLst>
              </a:tr>
              <a:tr h="417182">
                <a:tc>
                  <a:txBody>
                    <a:bodyPr/>
                    <a:lstStyle/>
                    <a:p>
                      <a:pPr marL="0" marR="0">
                        <a:spcBef>
                          <a:spcPts val="0"/>
                        </a:spcBef>
                        <a:spcAft>
                          <a:spcPts val="0"/>
                        </a:spcAft>
                      </a:pPr>
                      <a:r>
                        <a:rPr lang="en-US" sz="1600">
                          <a:effectLst/>
                        </a:rPr>
                        <a:t>2015</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Not available.</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72.4</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Historical Actual</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extLst>
                  <a:ext uri="{0D108BD9-81ED-4DB2-BD59-A6C34878D82A}">
                    <a16:rowId xmlns:a16="http://schemas.microsoft.com/office/drawing/2014/main" val="3940680434"/>
                  </a:ext>
                </a:extLst>
              </a:tr>
              <a:tr h="417182">
                <a:tc>
                  <a:txBody>
                    <a:bodyPr/>
                    <a:lstStyle/>
                    <a:p>
                      <a:pPr marL="0" marR="0">
                        <a:spcBef>
                          <a:spcPts val="0"/>
                        </a:spcBef>
                        <a:spcAft>
                          <a:spcPts val="0"/>
                        </a:spcAft>
                      </a:pPr>
                      <a:r>
                        <a:rPr lang="en-US" sz="1600">
                          <a:effectLst/>
                        </a:rPr>
                        <a:t>2016</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70.0</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75</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dirty="0">
                          <a:effectLst/>
                        </a:rPr>
                        <a:t>Target Exceeded</a:t>
                      </a:r>
                      <a:endParaRPr lang="en-US" sz="1600" dirty="0">
                        <a:effectLst/>
                        <a:latin typeface="Times New Roman" panose="02020603050405020304" pitchFamily="18" charset="0"/>
                        <a:ea typeface="Times New Roman" panose="02020603050405020304" pitchFamily="18" charset="0"/>
                      </a:endParaRPr>
                    </a:p>
                  </a:txBody>
                  <a:tcPr marL="82206" marR="82206" marT="13701" marB="13701" anchor="ctr"/>
                </a:tc>
                <a:extLst>
                  <a:ext uri="{0D108BD9-81ED-4DB2-BD59-A6C34878D82A}">
                    <a16:rowId xmlns:a16="http://schemas.microsoft.com/office/drawing/2014/main" val="1552159825"/>
                  </a:ext>
                </a:extLst>
              </a:tr>
              <a:tr h="417182">
                <a:tc>
                  <a:txBody>
                    <a:bodyPr/>
                    <a:lstStyle/>
                    <a:p>
                      <a:pPr marL="0" marR="0">
                        <a:spcBef>
                          <a:spcPts val="0"/>
                        </a:spcBef>
                        <a:spcAft>
                          <a:spcPts val="0"/>
                        </a:spcAft>
                      </a:pPr>
                      <a:r>
                        <a:rPr lang="en-US" sz="1600">
                          <a:effectLst/>
                        </a:rPr>
                        <a:t>2017</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70.0</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92</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Target Exceeded </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extLst>
                  <a:ext uri="{0D108BD9-81ED-4DB2-BD59-A6C34878D82A}">
                    <a16:rowId xmlns:a16="http://schemas.microsoft.com/office/drawing/2014/main" val="4092891749"/>
                  </a:ext>
                </a:extLst>
              </a:tr>
              <a:tr h="417182">
                <a:tc>
                  <a:txBody>
                    <a:bodyPr/>
                    <a:lstStyle/>
                    <a:p>
                      <a:pPr marL="0" marR="0">
                        <a:spcBef>
                          <a:spcPts val="0"/>
                        </a:spcBef>
                        <a:spcAft>
                          <a:spcPts val="0"/>
                        </a:spcAft>
                      </a:pPr>
                      <a:r>
                        <a:rPr lang="en-US" sz="1600">
                          <a:effectLst/>
                        </a:rPr>
                        <a:t>2018</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77.0</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82.8</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Target Exceeded</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extLst>
                  <a:ext uri="{0D108BD9-81ED-4DB2-BD59-A6C34878D82A}">
                    <a16:rowId xmlns:a16="http://schemas.microsoft.com/office/drawing/2014/main" val="2822982919"/>
                  </a:ext>
                </a:extLst>
              </a:tr>
              <a:tr h="417182">
                <a:tc>
                  <a:txBody>
                    <a:bodyPr/>
                    <a:lstStyle/>
                    <a:p>
                      <a:pPr marL="0" marR="0">
                        <a:spcBef>
                          <a:spcPts val="0"/>
                        </a:spcBef>
                        <a:spcAft>
                          <a:spcPts val="0"/>
                        </a:spcAft>
                      </a:pPr>
                      <a:r>
                        <a:rPr lang="en-US" sz="1600">
                          <a:effectLst/>
                        </a:rPr>
                        <a:t>2019</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82.0</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68.7</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Did Not Meet Target</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extLst>
                  <a:ext uri="{0D108BD9-81ED-4DB2-BD59-A6C34878D82A}">
                    <a16:rowId xmlns:a16="http://schemas.microsoft.com/office/drawing/2014/main" val="4268619624"/>
                  </a:ext>
                </a:extLst>
              </a:tr>
              <a:tr h="417182">
                <a:tc>
                  <a:txBody>
                    <a:bodyPr/>
                    <a:lstStyle/>
                    <a:p>
                      <a:pPr marL="0" marR="0">
                        <a:spcBef>
                          <a:spcPts val="0"/>
                        </a:spcBef>
                        <a:spcAft>
                          <a:spcPts val="0"/>
                        </a:spcAft>
                      </a:pPr>
                      <a:r>
                        <a:rPr lang="en-US" sz="1600">
                          <a:effectLst/>
                        </a:rPr>
                        <a:t>2020</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85.0</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81.3</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Target Not Met, but Improved</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extLst>
                  <a:ext uri="{0D108BD9-81ED-4DB2-BD59-A6C34878D82A}">
                    <a16:rowId xmlns:a16="http://schemas.microsoft.com/office/drawing/2014/main" val="3221438558"/>
                  </a:ext>
                </a:extLst>
              </a:tr>
              <a:tr h="417182">
                <a:tc>
                  <a:txBody>
                    <a:bodyPr/>
                    <a:lstStyle/>
                    <a:p>
                      <a:pPr marL="0" marR="0">
                        <a:spcBef>
                          <a:spcPts val="0"/>
                        </a:spcBef>
                        <a:spcAft>
                          <a:spcPts val="0"/>
                        </a:spcAft>
                      </a:pPr>
                      <a:r>
                        <a:rPr lang="en-US" sz="1600">
                          <a:effectLst/>
                        </a:rPr>
                        <a:t>2021</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85.0</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81.5</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dirty="0">
                          <a:effectLst/>
                        </a:rPr>
                        <a:t>Target Not Met, but Slightly Improved</a:t>
                      </a:r>
                      <a:endParaRPr lang="en-US" sz="1600" dirty="0">
                        <a:effectLst/>
                        <a:latin typeface="Times New Roman" panose="02020603050405020304" pitchFamily="18" charset="0"/>
                        <a:ea typeface="Times New Roman" panose="02020603050405020304" pitchFamily="18" charset="0"/>
                      </a:endParaRPr>
                    </a:p>
                  </a:txBody>
                  <a:tcPr marL="82206" marR="82206" marT="13701" marB="13701" anchor="ctr"/>
                </a:tc>
                <a:extLst>
                  <a:ext uri="{0D108BD9-81ED-4DB2-BD59-A6C34878D82A}">
                    <a16:rowId xmlns:a16="http://schemas.microsoft.com/office/drawing/2014/main" val="1137801825"/>
                  </a:ext>
                </a:extLst>
              </a:tr>
              <a:tr h="417182">
                <a:tc>
                  <a:txBody>
                    <a:bodyPr/>
                    <a:lstStyle/>
                    <a:p>
                      <a:pPr marL="0" marR="0">
                        <a:spcBef>
                          <a:spcPts val="0"/>
                        </a:spcBef>
                        <a:spcAft>
                          <a:spcPts val="0"/>
                        </a:spcAft>
                      </a:pPr>
                      <a:r>
                        <a:rPr lang="en-US" sz="1600" dirty="0">
                          <a:effectLst/>
                        </a:rPr>
                        <a:t>2022</a:t>
                      </a:r>
                      <a:endParaRPr lang="en-US" sz="1600" dirty="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82.0</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rPr>
                        <a:t>88.5</a:t>
                      </a:r>
                      <a:endParaRPr lang="en-US" sz="160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dirty="0">
                          <a:effectLst/>
                        </a:rPr>
                        <a:t>Target Exceeded</a:t>
                      </a:r>
                      <a:endParaRPr lang="en-US" sz="1600" dirty="0">
                        <a:effectLst/>
                        <a:latin typeface="Times New Roman" panose="02020603050405020304" pitchFamily="18" charset="0"/>
                        <a:ea typeface="Times New Roman" panose="02020603050405020304" pitchFamily="18" charset="0"/>
                      </a:endParaRPr>
                    </a:p>
                  </a:txBody>
                  <a:tcPr marL="82206" marR="82206" marT="13701" marB="13701" anchor="ctr"/>
                </a:tc>
                <a:extLst>
                  <a:ext uri="{0D108BD9-81ED-4DB2-BD59-A6C34878D82A}">
                    <a16:rowId xmlns:a16="http://schemas.microsoft.com/office/drawing/2014/main" val="585518108"/>
                  </a:ext>
                </a:extLst>
              </a:tr>
              <a:tr h="417182">
                <a:tc>
                  <a:txBody>
                    <a:bodyPr/>
                    <a:lstStyle/>
                    <a:p>
                      <a:pPr marL="0" marR="0">
                        <a:spcBef>
                          <a:spcPts val="0"/>
                        </a:spcBef>
                        <a:spcAft>
                          <a:spcPts val="0"/>
                        </a:spcAft>
                      </a:pPr>
                      <a:r>
                        <a:rPr lang="en-US" sz="1600" dirty="0">
                          <a:effectLst/>
                        </a:rPr>
                        <a:t>2023</a:t>
                      </a:r>
                      <a:endParaRPr lang="en-US" sz="1600" dirty="0">
                        <a:effectLst/>
                        <a:latin typeface="Times New Roman" panose="02020603050405020304" pitchFamily="18" charset="0"/>
                        <a:ea typeface="Times New Roman" panose="02020603050405020304" pitchFamily="18" charset="0"/>
                      </a:endParaRPr>
                    </a:p>
                  </a:txBody>
                  <a:tcPr marL="82206" marR="82206" marT="13701" marB="13701" anchor="ctr"/>
                </a:tc>
                <a:tc>
                  <a:txBody>
                    <a:bodyPr/>
                    <a:lstStyle/>
                    <a:p>
                      <a:pPr marL="0" marR="0">
                        <a:spcBef>
                          <a:spcPts val="0"/>
                        </a:spcBef>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82.0</a:t>
                      </a:r>
                      <a:endParaRPr lang="en-US" sz="1600">
                        <a:effectLst/>
                        <a:latin typeface="Times New Roman" panose="02020603050405020304" pitchFamily="18" charset="0"/>
                        <a:ea typeface="Times New Roman" panose="02020603050405020304" pitchFamily="18" charset="0"/>
                      </a:endParaRPr>
                    </a:p>
                  </a:txBody>
                  <a:tcPr marL="76200" marR="76200" marT="12700" marB="12700" anchor="ctr"/>
                </a:tc>
                <a:tc>
                  <a:txBody>
                    <a:bodyPr/>
                    <a:lstStyle/>
                    <a:p>
                      <a:pPr marL="0" marR="0">
                        <a:spcBef>
                          <a:spcPts val="0"/>
                        </a:spcBef>
                        <a:spcAft>
                          <a:spcPts val="0"/>
                        </a:spcAft>
                      </a:pPr>
                      <a:r>
                        <a:rPr lang="en-US" sz="1600">
                          <a:effectLst/>
                          <a:latin typeface="Arial" panose="020B0604020202020204" pitchFamily="34" charset="0"/>
                          <a:ea typeface="Times New Roman" panose="02020603050405020304" pitchFamily="18" charset="0"/>
                        </a:rPr>
                        <a:t>88.0</a:t>
                      </a:r>
                      <a:endParaRPr lang="en-US" sz="1600">
                        <a:effectLst/>
                        <a:latin typeface="Times New Roman" panose="02020603050405020304" pitchFamily="18" charset="0"/>
                        <a:ea typeface="Times New Roman" panose="02020603050405020304" pitchFamily="18" charset="0"/>
                      </a:endParaRPr>
                    </a:p>
                  </a:txBody>
                  <a:tcPr marL="76200" marR="76200" marT="12700" marB="12700" anchor="ctr"/>
                </a:tc>
                <a:tc>
                  <a:txBody>
                    <a:bodyPr/>
                    <a:lstStyle/>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Target Exceeded</a:t>
                      </a:r>
                      <a:endParaRPr lang="en-US" sz="1600" dirty="0">
                        <a:effectLst/>
                        <a:latin typeface="Times New Roman" panose="02020603050405020304" pitchFamily="18" charset="0"/>
                        <a:ea typeface="Times New Roman" panose="02020603050405020304" pitchFamily="18" charset="0"/>
                      </a:endParaRPr>
                    </a:p>
                  </a:txBody>
                  <a:tcPr marL="76200" marR="76200" marT="12700" marB="12700" anchor="ctr"/>
                </a:tc>
                <a:extLst>
                  <a:ext uri="{0D108BD9-81ED-4DB2-BD59-A6C34878D82A}">
                    <a16:rowId xmlns:a16="http://schemas.microsoft.com/office/drawing/2014/main" val="3919675452"/>
                  </a:ext>
                </a:extLst>
              </a:tr>
            </a:tbl>
          </a:graphicData>
        </a:graphic>
      </p:graphicFrame>
    </p:spTree>
    <p:extLst>
      <p:ext uri="{BB962C8B-B14F-4D97-AF65-F5344CB8AC3E}">
        <p14:creationId xmlns:p14="http://schemas.microsoft.com/office/powerpoint/2010/main" val="27141302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3204</TotalTime>
  <Words>4013</Words>
  <Application>Microsoft Office PowerPoint</Application>
  <PresentationFormat>Widescreen</PresentationFormat>
  <Paragraphs>586</Paragraphs>
  <Slides>68</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Arial</vt:lpstr>
      <vt:lpstr>Calibri</vt:lpstr>
      <vt:lpstr>CG Omega</vt:lpstr>
      <vt:lpstr>Noto Sans Symbols</vt:lpstr>
      <vt:lpstr>Roboto</vt:lpstr>
      <vt:lpstr>Symbol</vt:lpstr>
      <vt:lpstr>Times New Roman</vt:lpstr>
      <vt:lpstr>Trebuchet MS</vt:lpstr>
      <vt:lpstr>Wingdings</vt:lpstr>
      <vt:lpstr>Wingdings 3</vt:lpstr>
      <vt:lpstr>Facet</vt:lpstr>
      <vt:lpstr>SPDG APR Webinar</vt:lpstr>
      <vt:lpstr>Purpose of Today’s Webinar</vt:lpstr>
      <vt:lpstr>Learning Targets</vt:lpstr>
      <vt:lpstr>My Intention</vt:lpstr>
      <vt:lpstr>Your APR Calendar (not for new grantees)</vt:lpstr>
      <vt:lpstr>Your APR Calendar (new grantees)</vt:lpstr>
      <vt:lpstr>GPRA Review Progression</vt:lpstr>
      <vt:lpstr>Program Measure 1</vt:lpstr>
      <vt:lpstr>PowerPoint Presentation</vt:lpstr>
      <vt:lpstr>PowerPoint Presentation</vt:lpstr>
      <vt:lpstr>PowerPoint Presentation</vt:lpstr>
      <vt:lpstr>Areas of Strength</vt:lpstr>
      <vt:lpstr>Components to Watch</vt:lpstr>
      <vt:lpstr>Components to Watch</vt:lpstr>
      <vt:lpstr>B(5) Administrators are trained and coached on the SPDG-supported practices and have knowledge of how to support its implementation, including how to develop and support implementation teams and how to support coaches.  </vt:lpstr>
      <vt:lpstr>Program Measure 1</vt:lpstr>
      <vt:lpstr>Completing your EB-PD Worksheet</vt:lpstr>
      <vt:lpstr>Questions about Program Measure 1?</vt:lpstr>
      <vt:lpstr>Program Measure 2: Improving Implementation</vt:lpstr>
      <vt:lpstr>PowerPoint Presentation</vt:lpstr>
      <vt:lpstr>Celebrating You!</vt:lpstr>
      <vt:lpstr>PowerPoint Presentation</vt:lpstr>
      <vt:lpstr>Considerations</vt:lpstr>
      <vt:lpstr>FY 20, 21, 22, &amp; 23 Grantees: Intervention Fidelity</vt:lpstr>
      <vt:lpstr>Fidelity Requirements &amp; Strategies</vt:lpstr>
      <vt:lpstr>Another Program Measure 2 Example</vt:lpstr>
      <vt:lpstr>Setting Targets</vt:lpstr>
      <vt:lpstr>Reliability Check</vt:lpstr>
      <vt:lpstr>Conversation Café on Fidelity</vt:lpstr>
      <vt:lpstr>Deeper Dive</vt:lpstr>
      <vt:lpstr>Fidelity Fridays TGIFF: Thank Goodness It’s Fidelity Friday</vt:lpstr>
      <vt:lpstr>Questions about Program Measure 2?</vt:lpstr>
      <vt:lpstr>Program Measure 3</vt:lpstr>
      <vt:lpstr>PowerPoint Presentation</vt:lpstr>
      <vt:lpstr>PowerPoint Presentation</vt:lpstr>
      <vt:lpstr>Program Measure 4</vt:lpstr>
      <vt:lpstr>Steps for Program Measure 4</vt:lpstr>
      <vt:lpstr>(simplified) SPDG Theory of Action</vt:lpstr>
      <vt:lpstr>Considerations, Resources, &amp; Your Questions</vt:lpstr>
      <vt:lpstr>Rubric B &amp; APR Fillable Form</vt:lpstr>
      <vt:lpstr>Subgroup to build out a fidelity toolkit</vt:lpstr>
      <vt:lpstr>Overall APR Considerations</vt:lpstr>
      <vt:lpstr>Submitting your Program Measures</vt:lpstr>
      <vt:lpstr>Large Available Balances (LAB)</vt:lpstr>
      <vt:lpstr>GRANTEE REPORTING REQUIREMENTS</vt:lpstr>
      <vt:lpstr>PowerPoint Presentation</vt:lpstr>
      <vt:lpstr>ANNUAL PERFORMANCE REPORTS</vt:lpstr>
      <vt:lpstr>ANNUAL PERFORMANCE REPORTS</vt:lpstr>
      <vt:lpstr>ANNUAL PERFORMANCE REPORTS</vt:lpstr>
      <vt:lpstr>EXECUTIVE SUMMARY SHEET</vt:lpstr>
      <vt:lpstr>PROJECT STATUS CHART</vt:lpstr>
      <vt:lpstr>PROJECT STATUS CHART</vt:lpstr>
      <vt:lpstr>PROJECT STATUS CHART</vt:lpstr>
      <vt:lpstr>PROJECT STATUS CHART</vt:lpstr>
      <vt:lpstr>PROJECT STATUS CHART</vt:lpstr>
      <vt:lpstr>INFORMATION TO INCLUDE IN THE EXPLANATION OF PROGRESS SECTION</vt:lpstr>
      <vt:lpstr>FINAL PAGE OF THE REPORT</vt:lpstr>
      <vt:lpstr>SECTION B – BUDGET INFORMATION</vt:lpstr>
      <vt:lpstr>SECTION C – ADDITIONAL INFORMATION</vt:lpstr>
      <vt:lpstr>SUBMITTING THE ED 524B</vt:lpstr>
      <vt:lpstr>Contact your OSEP Project Officer with any questions!</vt:lpstr>
      <vt:lpstr>WHY IS THIS IMPORTANT?</vt:lpstr>
      <vt:lpstr>PERFORMANCE MEASURES ARE:</vt:lpstr>
      <vt:lpstr>TYPES OF PERFORMANCE MEASURES</vt:lpstr>
      <vt:lpstr>TYPES OF PERFORMANCE MEASURES</vt:lpstr>
      <vt:lpstr>HIGH-QUALITY PERFORMANCE MEASURES</vt:lpstr>
      <vt:lpstr>COMMON PROBLEMS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SPDG GPRA Results</dc:title>
  <dc:creator>Coffey, Jennifer</dc:creator>
  <cp:lastModifiedBy>Coffey, Jennifer</cp:lastModifiedBy>
  <cp:revision>135</cp:revision>
  <dcterms:created xsi:type="dcterms:W3CDTF">2022-01-18T20:30:28Z</dcterms:created>
  <dcterms:modified xsi:type="dcterms:W3CDTF">2024-01-24T18:09:46Z</dcterms:modified>
</cp:coreProperties>
</file>