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15" r:id="rId3"/>
    <p:sldId id="596" r:id="rId4"/>
    <p:sldId id="362" r:id="rId5"/>
    <p:sldId id="588" r:id="rId6"/>
    <p:sldId id="614" r:id="rId7"/>
    <p:sldId id="615" r:id="rId8"/>
    <p:sldId id="627" r:id="rId9"/>
    <p:sldId id="616" r:id="rId10"/>
    <p:sldId id="617" r:id="rId11"/>
    <p:sldId id="620" r:id="rId12"/>
    <p:sldId id="621" r:id="rId13"/>
    <p:sldId id="618" r:id="rId14"/>
    <p:sldId id="619" r:id="rId15"/>
    <p:sldId id="623" r:id="rId16"/>
    <p:sldId id="624" r:id="rId17"/>
    <p:sldId id="625" r:id="rId18"/>
    <p:sldId id="626" r:id="rId19"/>
    <p:sldId id="3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Patrick" initials="SP" lastIdx="1" clrIdx="0">
    <p:extLst>
      <p:ext uri="{19B8F6BF-5375-455C-9EA6-DF929625EA0E}">
        <p15:presenceInfo xmlns:p15="http://schemas.microsoft.com/office/powerpoint/2012/main" userId="9ae4823c23f37f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1" autoAdjust="0"/>
    <p:restoredTop sz="86404" autoAdjust="0"/>
  </p:normalViewPr>
  <p:slideViewPr>
    <p:cSldViewPr snapToGrid="0" snapToObjects="1">
      <p:cViewPr varScale="1">
        <p:scale>
          <a:sx n="89" d="100"/>
          <a:sy n="89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sk\Documents\Prof.%20Isolated%20Teachers\Updates%20to%20Isolation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6642142091131"/>
          <c:y val="0.16227818999372381"/>
          <c:w val="0.51746149072696446"/>
          <c:h val="0.70116884779411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Not at all isolated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Sheet2!$B$17:$F$17</c:f>
              <c:strCache>
                <c:ptCount val="5"/>
                <c:pt idx="0">
                  <c:v>Meet with instructional team</c:v>
                </c:pt>
                <c:pt idx="1">
                  <c:v>Ask for advice about teaching</c:v>
                </c:pt>
                <c:pt idx="2">
                  <c:v>Review student assessment data </c:v>
                </c:pt>
                <c:pt idx="3">
                  <c:v>Plan a lesson with another teacher</c:v>
                </c:pt>
                <c:pt idx="4">
                  <c:v>Provide/receive instructional feedback</c:v>
                </c:pt>
              </c:strCache>
            </c:strRef>
          </c:cat>
          <c:val>
            <c:numRef>
              <c:f>Sheet2!$B$18:$F$18</c:f>
              <c:numCache>
                <c:formatCode>0%</c:formatCode>
                <c:ptCount val="5"/>
                <c:pt idx="0">
                  <c:v>0.90546769999999999</c:v>
                </c:pt>
                <c:pt idx="1">
                  <c:v>0.6974804</c:v>
                </c:pt>
                <c:pt idx="2">
                  <c:v>0.67818970000000001</c:v>
                </c:pt>
                <c:pt idx="3">
                  <c:v>0.6251042</c:v>
                </c:pt>
                <c:pt idx="4">
                  <c:v>0.45335350000000002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E-40E9-819B-60745B057829}"/>
            </c:ext>
          </c:extLst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Partially isolated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Sheet2!$B$17:$F$17</c:f>
              <c:strCache>
                <c:ptCount val="5"/>
                <c:pt idx="0">
                  <c:v>Meet with instructional team</c:v>
                </c:pt>
                <c:pt idx="1">
                  <c:v>Ask for advice about teaching</c:v>
                </c:pt>
                <c:pt idx="2">
                  <c:v>Review student assessment data </c:v>
                </c:pt>
                <c:pt idx="3">
                  <c:v>Plan a lesson with another teacher</c:v>
                </c:pt>
                <c:pt idx="4">
                  <c:v>Provide/receive instructional feedback</c:v>
                </c:pt>
              </c:strCache>
            </c:strRef>
          </c:cat>
          <c:val>
            <c:numRef>
              <c:f>Sheet2!$B$19:$F$19</c:f>
              <c:numCache>
                <c:formatCode>0%</c:formatCode>
                <c:ptCount val="5"/>
                <c:pt idx="0">
                  <c:v>0.68962029999999996</c:v>
                </c:pt>
                <c:pt idx="1">
                  <c:v>0.51823319999999995</c:v>
                </c:pt>
                <c:pt idx="2">
                  <c:v>0.45632070000000002</c:v>
                </c:pt>
                <c:pt idx="3">
                  <c:v>0.32701180000000002</c:v>
                </c:pt>
                <c:pt idx="4">
                  <c:v>0.31836950000000003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E-40E9-819B-60745B057829}"/>
            </c:ext>
          </c:extLst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Isolated in school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Sheet2!$B$17:$F$17</c:f>
              <c:strCache>
                <c:ptCount val="5"/>
                <c:pt idx="0">
                  <c:v>Meet with instructional team</c:v>
                </c:pt>
                <c:pt idx="1">
                  <c:v>Ask for advice about teaching</c:v>
                </c:pt>
                <c:pt idx="2">
                  <c:v>Review student assessment data </c:v>
                </c:pt>
                <c:pt idx="3">
                  <c:v>Plan a lesson with another teacher</c:v>
                </c:pt>
                <c:pt idx="4">
                  <c:v>Provide/receive instructional feedback</c:v>
                </c:pt>
              </c:strCache>
            </c:strRef>
          </c:cat>
          <c:val>
            <c:numRef>
              <c:f>Sheet2!$B$20:$F$20</c:f>
              <c:numCache>
                <c:formatCode>0%</c:formatCode>
                <c:ptCount val="5"/>
                <c:pt idx="0">
                  <c:v>0.65472560000000002</c:v>
                </c:pt>
                <c:pt idx="1">
                  <c:v>0.47765790000000002</c:v>
                </c:pt>
                <c:pt idx="2">
                  <c:v>0.4085937</c:v>
                </c:pt>
                <c:pt idx="3">
                  <c:v>0.20231660000000001</c:v>
                </c:pt>
                <c:pt idx="4">
                  <c:v>0.25603110000000001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DE-40E9-819B-60745B057829}"/>
            </c:ext>
          </c:extLst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Isolated in district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Sheet2!$B$17:$F$17</c:f>
              <c:strCache>
                <c:ptCount val="5"/>
                <c:pt idx="0">
                  <c:v>Meet with instructional team</c:v>
                </c:pt>
                <c:pt idx="1">
                  <c:v>Ask for advice about teaching</c:v>
                </c:pt>
                <c:pt idx="2">
                  <c:v>Review student assessment data </c:v>
                </c:pt>
                <c:pt idx="3">
                  <c:v>Plan a lesson with another teacher</c:v>
                </c:pt>
                <c:pt idx="4">
                  <c:v>Provide/receive instructional feedback</c:v>
                </c:pt>
              </c:strCache>
            </c:strRef>
          </c:cat>
          <c:val>
            <c:numRef>
              <c:f>Sheet2!$B$21:$F$21</c:f>
              <c:numCache>
                <c:formatCode>0%</c:formatCode>
                <c:ptCount val="5"/>
                <c:pt idx="0">
                  <c:v>0.51436780000000004</c:v>
                </c:pt>
                <c:pt idx="1">
                  <c:v>0.45272210000000002</c:v>
                </c:pt>
                <c:pt idx="2">
                  <c:v>0.28774929999999999</c:v>
                </c:pt>
                <c:pt idx="3">
                  <c:v>0.1954023</c:v>
                </c:pt>
                <c:pt idx="4">
                  <c:v>0.2190202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DE-40E9-819B-60745B0578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4325312"/>
        <c:axId val="624327272"/>
      </c:barChart>
      <c:catAx>
        <c:axId val="624325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27272"/>
        <c:crosses val="autoZero"/>
        <c:auto val="1"/>
        <c:lblAlgn val="ctr"/>
        <c:lblOffset val="100"/>
        <c:noMultiLvlLbl val="0"/>
      </c:catAx>
      <c:valAx>
        <c:axId val="624327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% reported regular engagement</a:t>
                </a:r>
              </a:p>
            </c:rich>
          </c:tx>
          <c:layout>
            <c:manualLayout>
              <c:xMode val="edge"/>
              <c:yMode val="edge"/>
              <c:x val="0.53100868129678647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25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19665271966527"/>
          <c:y val="0.88317289138898247"/>
          <c:w val="0.79639757492955354"/>
          <c:h val="0.11682710861101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Percentage of teachers fully isolated in school or district, by Subject </a:t>
            </a:r>
          </a:p>
        </c:rich>
      </c:tx>
      <c:layout>
        <c:manualLayout>
          <c:xMode val="edge"/>
          <c:yMode val="edge"/>
          <c:x val="0.11675744442877911"/>
          <c:y val="2.39165519488223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692770050308564"/>
          <c:y val="0.16633089574776741"/>
          <c:w val="0.52095459558295387"/>
          <c:h val="0.724033159078738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Sheet1!$B$6:$B$15</c:f>
              <c:strCache>
                <c:ptCount val="10"/>
                <c:pt idx="0">
                  <c:v>Self Contained Elem. </c:v>
                </c:pt>
                <c:pt idx="1">
                  <c:v>English Language Arts</c:v>
                </c:pt>
                <c:pt idx="2">
                  <c:v>Math</c:v>
                </c:pt>
                <c:pt idx="3">
                  <c:v>Science</c:v>
                </c:pt>
                <c:pt idx="4">
                  <c:v>Social Studies</c:v>
                </c:pt>
                <c:pt idx="5">
                  <c:v>Special Education</c:v>
                </c:pt>
                <c:pt idx="6">
                  <c:v>Health/PE</c:v>
                </c:pt>
                <c:pt idx="7">
                  <c:v>Foreign Language</c:v>
                </c:pt>
                <c:pt idx="8">
                  <c:v>Career/Technical</c:v>
                </c:pt>
                <c:pt idx="9">
                  <c:v>Creative Arts</c:v>
                </c:pt>
              </c:strCache>
            </c:strRef>
          </c:cat>
          <c:val>
            <c:numRef>
              <c:f>Sheet1!$C$6:$C$15</c:f>
              <c:numCache>
                <c:formatCode>0%</c:formatCode>
                <c:ptCount val="10"/>
                <c:pt idx="0">
                  <c:v>0.04</c:v>
                </c:pt>
                <c:pt idx="1">
                  <c:v>9.9999999999999992E-2</c:v>
                </c:pt>
                <c:pt idx="2">
                  <c:v>0.12000000000000001</c:v>
                </c:pt>
                <c:pt idx="3">
                  <c:v>0.13999999999999999</c:v>
                </c:pt>
                <c:pt idx="4">
                  <c:v>0.18000000000000002</c:v>
                </c:pt>
                <c:pt idx="5">
                  <c:v>0.27</c:v>
                </c:pt>
                <c:pt idx="6">
                  <c:v>0.31000000000000005</c:v>
                </c:pt>
                <c:pt idx="7">
                  <c:v>0.32</c:v>
                </c:pt>
                <c:pt idx="8">
                  <c:v>0.4</c:v>
                </c:pt>
                <c:pt idx="9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B-463A-B1D0-798C08BFCB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4315904"/>
        <c:axId val="624319432"/>
      </c:barChart>
      <c:catAx>
        <c:axId val="62431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19432"/>
        <c:crosses val="autoZero"/>
        <c:auto val="1"/>
        <c:lblAlgn val="ctr"/>
        <c:lblOffset val="100"/>
        <c:noMultiLvlLbl val="0"/>
      </c:catAx>
      <c:valAx>
        <c:axId val="624319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1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"Who determines what occurs during your collaborative time?"</a:t>
            </a:r>
          </a:p>
        </c:rich>
      </c:tx>
      <c:layout>
        <c:manualLayout>
          <c:xMode val="edge"/>
          <c:yMode val="edge"/>
          <c:x val="0.15650000000000003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Sheet1!$A$1:$A$10</c:f>
              <c:strCache>
                <c:ptCount val="10"/>
                <c:pt idx="0">
                  <c:v>0-10%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53</c:v>
                </c:pt>
                <c:pt idx="1">
                  <c:v>117</c:v>
                </c:pt>
                <c:pt idx="2">
                  <c:v>272</c:v>
                </c:pt>
                <c:pt idx="3">
                  <c:v>331</c:v>
                </c:pt>
                <c:pt idx="4">
                  <c:v>360</c:v>
                </c:pt>
                <c:pt idx="5">
                  <c:v>228</c:v>
                </c:pt>
                <c:pt idx="6">
                  <c:v>143</c:v>
                </c:pt>
                <c:pt idx="7">
                  <c:v>80</c:v>
                </c:pt>
                <c:pt idx="8">
                  <c:v>34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6-4492-A282-6D27D56E0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348256"/>
        <c:axId val="494349432"/>
      </c:barChart>
      <c:catAx>
        <c:axId val="49434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Avg. % of collaborative activities determined by leaders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49432"/>
        <c:crosses val="autoZero"/>
        <c:auto val="1"/>
        <c:lblAlgn val="ctr"/>
        <c:lblOffset val="100"/>
        <c:noMultiLvlLbl val="0"/>
      </c:catAx>
      <c:valAx>
        <c:axId val="49434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4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5BE5F-9E1C-4AF7-A7D9-E493E4F5DDF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B22779-974F-4DC4-8C45-7D680F3D468C}">
      <dgm:prSet phldrT="[Text]" custT="1"/>
      <dgm:spPr/>
      <dgm:t>
        <a:bodyPr/>
        <a:lstStyle/>
        <a:p>
          <a:r>
            <a:rPr lang="en-US" sz="2000" dirty="0"/>
            <a:t>State and regional leaders </a:t>
          </a:r>
        </a:p>
      </dgm:t>
    </dgm:pt>
    <dgm:pt modelId="{83F9B741-E0ED-4391-9B18-7F88127DE09A}" type="parTrans" cxnId="{0E97FCAF-161A-4EC6-9F3B-F0E03CAABA4A}">
      <dgm:prSet/>
      <dgm:spPr/>
      <dgm:t>
        <a:bodyPr/>
        <a:lstStyle/>
        <a:p>
          <a:endParaRPr lang="en-US"/>
        </a:p>
      </dgm:t>
    </dgm:pt>
    <dgm:pt modelId="{D64060B1-AAC5-4068-AD8D-6798A3453223}" type="sibTrans" cxnId="{0E97FCAF-161A-4EC6-9F3B-F0E03CAABA4A}">
      <dgm:prSet/>
      <dgm:spPr/>
      <dgm:t>
        <a:bodyPr/>
        <a:lstStyle/>
        <a:p>
          <a:endParaRPr lang="en-US"/>
        </a:p>
      </dgm:t>
    </dgm:pt>
    <dgm:pt modelId="{FE0F3681-9AAF-4631-B6B1-BB54423C8A22}">
      <dgm:prSet phldrT="[Text]" custT="1"/>
      <dgm:spPr/>
      <dgm:t>
        <a:bodyPr/>
        <a:lstStyle/>
        <a:p>
          <a:r>
            <a:rPr lang="en-US" sz="1800" dirty="0"/>
            <a:t>Bring together isolated teachers to share expertise </a:t>
          </a:r>
        </a:p>
      </dgm:t>
    </dgm:pt>
    <dgm:pt modelId="{DDB8ABBB-D7AE-4E68-9BB4-651E31E7D783}" type="parTrans" cxnId="{9C487619-56B5-4D54-A8A0-519F6BFBC652}">
      <dgm:prSet/>
      <dgm:spPr/>
      <dgm:t>
        <a:bodyPr/>
        <a:lstStyle/>
        <a:p>
          <a:endParaRPr lang="en-US"/>
        </a:p>
      </dgm:t>
    </dgm:pt>
    <dgm:pt modelId="{BE8A1274-63D0-4247-A225-00DBFBC414A8}" type="sibTrans" cxnId="{9C487619-56B5-4D54-A8A0-519F6BFBC652}">
      <dgm:prSet/>
      <dgm:spPr/>
      <dgm:t>
        <a:bodyPr/>
        <a:lstStyle/>
        <a:p>
          <a:endParaRPr lang="en-US"/>
        </a:p>
      </dgm:t>
    </dgm:pt>
    <dgm:pt modelId="{05D8DCA4-2EA9-4664-BC17-606A05A69739}">
      <dgm:prSet phldrT="[Text]" custT="1"/>
      <dgm:spPr/>
      <dgm:t>
        <a:bodyPr/>
        <a:lstStyle/>
        <a:p>
          <a:r>
            <a:rPr lang="en-US" sz="2000" dirty="0"/>
            <a:t>School and district leaders</a:t>
          </a:r>
        </a:p>
      </dgm:t>
    </dgm:pt>
    <dgm:pt modelId="{26C49F6C-C74F-4909-9D97-C149875FFAAB}" type="parTrans" cxnId="{52F555C4-0A90-4AB1-AE95-98A3F2FE85F1}">
      <dgm:prSet/>
      <dgm:spPr/>
      <dgm:t>
        <a:bodyPr/>
        <a:lstStyle/>
        <a:p>
          <a:endParaRPr lang="en-US"/>
        </a:p>
      </dgm:t>
    </dgm:pt>
    <dgm:pt modelId="{59FEB068-C3AF-4EA6-A358-D8457EE4562B}" type="sibTrans" cxnId="{52F555C4-0A90-4AB1-AE95-98A3F2FE85F1}">
      <dgm:prSet/>
      <dgm:spPr/>
      <dgm:t>
        <a:bodyPr/>
        <a:lstStyle/>
        <a:p>
          <a:endParaRPr lang="en-US"/>
        </a:p>
      </dgm:t>
    </dgm:pt>
    <dgm:pt modelId="{70B9CCB3-EBF2-4062-B6C0-9BD2F559C173}">
      <dgm:prSet phldrT="[Text]" custT="1"/>
      <dgm:spPr/>
      <dgm:t>
        <a:bodyPr/>
        <a:lstStyle/>
        <a:p>
          <a:r>
            <a:rPr lang="en-US" sz="1700" dirty="0"/>
            <a:t>Create dedicated and regular collaborative time (outside of individual planning)</a:t>
          </a:r>
        </a:p>
      </dgm:t>
    </dgm:pt>
    <dgm:pt modelId="{9598B985-60E6-4A82-A55F-761A4E6EB63E}" type="parTrans" cxnId="{CB347D7E-5F27-4C02-84E7-1E0ADD4827B0}">
      <dgm:prSet/>
      <dgm:spPr/>
      <dgm:t>
        <a:bodyPr/>
        <a:lstStyle/>
        <a:p>
          <a:endParaRPr lang="en-US"/>
        </a:p>
      </dgm:t>
    </dgm:pt>
    <dgm:pt modelId="{BC4968E6-C5D6-4E0E-A29F-FFAA5434D5DD}" type="sibTrans" cxnId="{CB347D7E-5F27-4C02-84E7-1E0ADD4827B0}">
      <dgm:prSet/>
      <dgm:spPr/>
      <dgm:t>
        <a:bodyPr/>
        <a:lstStyle/>
        <a:p>
          <a:endParaRPr lang="en-US"/>
        </a:p>
      </dgm:t>
    </dgm:pt>
    <dgm:pt modelId="{F9FDBB12-362D-4490-8C5B-5EAB7F924F1F}">
      <dgm:prSet phldrT="[Text]" custT="1"/>
      <dgm:spPr/>
      <dgm:t>
        <a:bodyPr/>
        <a:lstStyle/>
        <a:p>
          <a:r>
            <a:rPr lang="en-US" sz="2000" dirty="0"/>
            <a:t>Teacher leadership</a:t>
          </a:r>
        </a:p>
      </dgm:t>
    </dgm:pt>
    <dgm:pt modelId="{7AE1CA0E-1CB6-44BE-A328-F02927CE05FD}" type="parTrans" cxnId="{7FA15809-7EE0-4272-9187-320BCEB5E1F3}">
      <dgm:prSet/>
      <dgm:spPr/>
      <dgm:t>
        <a:bodyPr/>
        <a:lstStyle/>
        <a:p>
          <a:endParaRPr lang="en-US"/>
        </a:p>
      </dgm:t>
    </dgm:pt>
    <dgm:pt modelId="{7CB5388C-BFCB-477F-8791-1FA832708D06}" type="sibTrans" cxnId="{7FA15809-7EE0-4272-9187-320BCEB5E1F3}">
      <dgm:prSet/>
      <dgm:spPr/>
      <dgm:t>
        <a:bodyPr/>
        <a:lstStyle/>
        <a:p>
          <a:endParaRPr lang="en-US"/>
        </a:p>
      </dgm:t>
    </dgm:pt>
    <dgm:pt modelId="{C14E92D7-64AE-4172-9066-165E2C11FDFE}">
      <dgm:prSet phldrT="[Text]"/>
      <dgm:spPr/>
      <dgm:t>
        <a:bodyPr/>
        <a:lstStyle/>
        <a:p>
          <a:r>
            <a:rPr lang="en-US" dirty="0"/>
            <a:t>Ensure collaborative time spent on important problems of practice </a:t>
          </a:r>
        </a:p>
      </dgm:t>
    </dgm:pt>
    <dgm:pt modelId="{40200220-EE2B-4377-AE7D-583C932FF268}" type="parTrans" cxnId="{3CC736B7-7035-42B8-8F14-5D4BA14E7A52}">
      <dgm:prSet/>
      <dgm:spPr/>
      <dgm:t>
        <a:bodyPr/>
        <a:lstStyle/>
        <a:p>
          <a:endParaRPr lang="en-US"/>
        </a:p>
      </dgm:t>
    </dgm:pt>
    <dgm:pt modelId="{0070739A-9A44-4792-8E9B-BB833B74DBEA}" type="sibTrans" cxnId="{3CC736B7-7035-42B8-8F14-5D4BA14E7A52}">
      <dgm:prSet/>
      <dgm:spPr/>
      <dgm:t>
        <a:bodyPr/>
        <a:lstStyle/>
        <a:p>
          <a:endParaRPr lang="en-US"/>
        </a:p>
      </dgm:t>
    </dgm:pt>
    <dgm:pt modelId="{B797C5B0-5601-46CB-9592-472BC26224F9}">
      <dgm:prSet phldrT="[Text]"/>
      <dgm:spPr/>
      <dgm:t>
        <a:bodyPr/>
        <a:lstStyle/>
        <a:p>
          <a:r>
            <a:rPr lang="en-US" dirty="0"/>
            <a:t>Teacher relationships and norms</a:t>
          </a:r>
        </a:p>
      </dgm:t>
    </dgm:pt>
    <dgm:pt modelId="{FBC0BAE1-AC6E-4727-B2D8-21BD541E1B9D}" type="parTrans" cxnId="{3CC6136C-547B-4F6E-897C-9A3FCEF8B731}">
      <dgm:prSet/>
      <dgm:spPr/>
      <dgm:t>
        <a:bodyPr/>
        <a:lstStyle/>
        <a:p>
          <a:endParaRPr lang="en-US"/>
        </a:p>
      </dgm:t>
    </dgm:pt>
    <dgm:pt modelId="{80D364BC-3EA8-4F6C-B0F4-031B5E9A5332}" type="sibTrans" cxnId="{3CC6136C-547B-4F6E-897C-9A3FCEF8B731}">
      <dgm:prSet/>
      <dgm:spPr/>
      <dgm:t>
        <a:bodyPr/>
        <a:lstStyle/>
        <a:p>
          <a:endParaRPr lang="en-US"/>
        </a:p>
      </dgm:t>
    </dgm:pt>
    <dgm:pt modelId="{3FFF1C3C-4FF6-4E1D-98FF-EF624A8AD475}">
      <dgm:prSet phldrT="[Text]"/>
      <dgm:spPr/>
      <dgm:t>
        <a:bodyPr/>
        <a:lstStyle/>
        <a:p>
          <a:r>
            <a:rPr lang="en-US" dirty="0"/>
            <a:t>Create meaningful collaborative spaces to share problems of practice, reflect, and offer critical reflection  </a:t>
          </a:r>
        </a:p>
      </dgm:t>
    </dgm:pt>
    <dgm:pt modelId="{0D0D155A-97C3-46D9-AC5D-DC2FA6858956}" type="parTrans" cxnId="{AFABE5B8-ADAC-46F0-A545-5ABB56C47C2E}">
      <dgm:prSet/>
      <dgm:spPr/>
      <dgm:t>
        <a:bodyPr/>
        <a:lstStyle/>
        <a:p>
          <a:endParaRPr lang="en-US"/>
        </a:p>
      </dgm:t>
    </dgm:pt>
    <dgm:pt modelId="{75B0CBCD-C7FA-4C89-A79E-5620BB2FA5EA}" type="sibTrans" cxnId="{AFABE5B8-ADAC-46F0-A545-5ABB56C47C2E}">
      <dgm:prSet/>
      <dgm:spPr/>
      <dgm:t>
        <a:bodyPr/>
        <a:lstStyle/>
        <a:p>
          <a:endParaRPr lang="en-US"/>
        </a:p>
      </dgm:t>
    </dgm:pt>
    <dgm:pt modelId="{7DF34CB2-FF81-4536-9DC4-4DE973AD3200}">
      <dgm:prSet phldrT="[Text]" custT="1"/>
      <dgm:spPr/>
      <dgm:t>
        <a:bodyPr/>
        <a:lstStyle/>
        <a:p>
          <a:r>
            <a:rPr lang="en-US" sz="1800" dirty="0"/>
            <a:t>Build district capacity</a:t>
          </a:r>
        </a:p>
      </dgm:t>
    </dgm:pt>
    <dgm:pt modelId="{DF7E333C-AF56-40DB-9751-16DE6CCC3B2D}" type="parTrans" cxnId="{E32C60A2-2BB8-44B1-A0F0-1E4219FF827A}">
      <dgm:prSet/>
      <dgm:spPr/>
    </dgm:pt>
    <dgm:pt modelId="{E760F6E2-C3FC-474C-B2E0-FC4D686907BC}" type="sibTrans" cxnId="{E32C60A2-2BB8-44B1-A0F0-1E4219FF827A}">
      <dgm:prSet/>
      <dgm:spPr/>
    </dgm:pt>
    <dgm:pt modelId="{348FDE3B-B200-4165-9B41-4B73F0C9A30C}">
      <dgm:prSet phldrT="[Text]" custT="1"/>
      <dgm:spPr/>
      <dgm:t>
        <a:bodyPr/>
        <a:lstStyle/>
        <a:p>
          <a:r>
            <a:rPr lang="en-US" sz="1700" dirty="0"/>
            <a:t>A  </a:t>
          </a:r>
          <a:r>
            <a:rPr lang="en-US" sz="17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700" dirty="0"/>
            <a:t>Distribute leadership </a:t>
          </a:r>
        </a:p>
      </dgm:t>
    </dgm:pt>
    <dgm:pt modelId="{7EAE06E1-9DB6-4A06-A9A7-0811FDB1DB79}" type="parTrans" cxnId="{A3BB8EFA-91FD-4145-B01A-89A8CA87C0D7}">
      <dgm:prSet/>
      <dgm:spPr/>
    </dgm:pt>
    <dgm:pt modelId="{3493EF20-BA5C-4A9A-9945-9738057446CB}" type="sibTrans" cxnId="{A3BB8EFA-91FD-4145-B01A-89A8CA87C0D7}">
      <dgm:prSet/>
      <dgm:spPr/>
    </dgm:pt>
    <dgm:pt modelId="{560C40A8-40DF-46A9-8D7E-F02562381077}" type="pres">
      <dgm:prSet presAssocID="{17E5BE5F-9E1C-4AF7-A7D9-E493E4F5DD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6E88712-A4EA-4365-8A8A-085BBAF4F39C}" type="pres">
      <dgm:prSet presAssocID="{17E5BE5F-9E1C-4AF7-A7D9-E493E4F5DDF0}" presName="children" presStyleCnt="0"/>
      <dgm:spPr/>
    </dgm:pt>
    <dgm:pt modelId="{09FDFFB9-C981-4C98-9994-2E4293A1A199}" type="pres">
      <dgm:prSet presAssocID="{17E5BE5F-9E1C-4AF7-A7D9-E493E4F5DDF0}" presName="child1group" presStyleCnt="0"/>
      <dgm:spPr/>
    </dgm:pt>
    <dgm:pt modelId="{515B6CFC-6C4E-43A5-B6C2-A19261AE33CF}" type="pres">
      <dgm:prSet presAssocID="{17E5BE5F-9E1C-4AF7-A7D9-E493E4F5DDF0}" presName="child1" presStyleLbl="bgAcc1" presStyleIdx="0" presStyleCnt="4" custScaleX="167828" custLinFactNeighborX="-12363"/>
      <dgm:spPr/>
    </dgm:pt>
    <dgm:pt modelId="{A1B036C2-E3E8-4C44-A61B-81B4958A10B8}" type="pres">
      <dgm:prSet presAssocID="{17E5BE5F-9E1C-4AF7-A7D9-E493E4F5DDF0}" presName="child1Text" presStyleLbl="bgAcc1" presStyleIdx="0" presStyleCnt="4">
        <dgm:presLayoutVars>
          <dgm:bulletEnabled val="1"/>
        </dgm:presLayoutVars>
      </dgm:prSet>
      <dgm:spPr/>
    </dgm:pt>
    <dgm:pt modelId="{FD198AA2-347B-4360-A93C-DF0CDFDB9AD8}" type="pres">
      <dgm:prSet presAssocID="{17E5BE5F-9E1C-4AF7-A7D9-E493E4F5DDF0}" presName="child2group" presStyleCnt="0"/>
      <dgm:spPr/>
    </dgm:pt>
    <dgm:pt modelId="{9BAD2ECB-367A-4942-8AF2-3D8369A331E5}" type="pres">
      <dgm:prSet presAssocID="{17E5BE5F-9E1C-4AF7-A7D9-E493E4F5DDF0}" presName="child2" presStyleLbl="bgAcc1" presStyleIdx="1" presStyleCnt="4" custScaleX="167828" custLinFactNeighborX="12997"/>
      <dgm:spPr/>
    </dgm:pt>
    <dgm:pt modelId="{CFB07902-673A-4AC5-9475-47C14C464C28}" type="pres">
      <dgm:prSet presAssocID="{17E5BE5F-9E1C-4AF7-A7D9-E493E4F5DDF0}" presName="child2Text" presStyleLbl="bgAcc1" presStyleIdx="1" presStyleCnt="4">
        <dgm:presLayoutVars>
          <dgm:bulletEnabled val="1"/>
        </dgm:presLayoutVars>
      </dgm:prSet>
      <dgm:spPr/>
    </dgm:pt>
    <dgm:pt modelId="{367C2D02-2977-4007-9BA0-5C046E6F4146}" type="pres">
      <dgm:prSet presAssocID="{17E5BE5F-9E1C-4AF7-A7D9-E493E4F5DDF0}" presName="child3group" presStyleCnt="0"/>
      <dgm:spPr/>
    </dgm:pt>
    <dgm:pt modelId="{73FD66AC-9BC1-4CB4-BF27-CE3A5F6CF97C}" type="pres">
      <dgm:prSet presAssocID="{17E5BE5F-9E1C-4AF7-A7D9-E493E4F5DDF0}" presName="child3" presStyleLbl="bgAcc1" presStyleIdx="2" presStyleCnt="4" custScaleX="167828" custLinFactNeighborX="12997"/>
      <dgm:spPr/>
    </dgm:pt>
    <dgm:pt modelId="{A9032DE7-B9AB-481D-ADCF-3B69DA2E2BAD}" type="pres">
      <dgm:prSet presAssocID="{17E5BE5F-9E1C-4AF7-A7D9-E493E4F5DDF0}" presName="child3Text" presStyleLbl="bgAcc1" presStyleIdx="2" presStyleCnt="4">
        <dgm:presLayoutVars>
          <dgm:bulletEnabled val="1"/>
        </dgm:presLayoutVars>
      </dgm:prSet>
      <dgm:spPr/>
    </dgm:pt>
    <dgm:pt modelId="{D1E4812F-9515-4EE1-8572-60B7B08D423D}" type="pres">
      <dgm:prSet presAssocID="{17E5BE5F-9E1C-4AF7-A7D9-E493E4F5DDF0}" presName="child4group" presStyleCnt="0"/>
      <dgm:spPr/>
    </dgm:pt>
    <dgm:pt modelId="{35A996E0-D9B1-40C9-A562-D170FF383D78}" type="pres">
      <dgm:prSet presAssocID="{17E5BE5F-9E1C-4AF7-A7D9-E493E4F5DDF0}" presName="child4" presStyleLbl="bgAcc1" presStyleIdx="3" presStyleCnt="4" custScaleX="167828" custLinFactNeighborX="-12363"/>
      <dgm:spPr/>
    </dgm:pt>
    <dgm:pt modelId="{ED116F0B-9741-424D-BC68-3DA1BEA8602C}" type="pres">
      <dgm:prSet presAssocID="{17E5BE5F-9E1C-4AF7-A7D9-E493E4F5DDF0}" presName="child4Text" presStyleLbl="bgAcc1" presStyleIdx="3" presStyleCnt="4">
        <dgm:presLayoutVars>
          <dgm:bulletEnabled val="1"/>
        </dgm:presLayoutVars>
      </dgm:prSet>
      <dgm:spPr/>
    </dgm:pt>
    <dgm:pt modelId="{183EF3D2-8C34-4975-85F8-30E9188E44B0}" type="pres">
      <dgm:prSet presAssocID="{17E5BE5F-9E1C-4AF7-A7D9-E493E4F5DDF0}" presName="childPlaceholder" presStyleCnt="0"/>
      <dgm:spPr/>
    </dgm:pt>
    <dgm:pt modelId="{BA866E0C-8B33-4786-B1D3-9DEB8C589D82}" type="pres">
      <dgm:prSet presAssocID="{17E5BE5F-9E1C-4AF7-A7D9-E493E4F5DDF0}" presName="circle" presStyleCnt="0"/>
      <dgm:spPr/>
    </dgm:pt>
    <dgm:pt modelId="{C96A0BB0-B464-4FC9-9068-6D74D09505BB}" type="pres">
      <dgm:prSet presAssocID="{17E5BE5F-9E1C-4AF7-A7D9-E493E4F5DD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A9B5F66-5772-4CD0-8B3C-C0CB9E7BD235}" type="pres">
      <dgm:prSet presAssocID="{17E5BE5F-9E1C-4AF7-A7D9-E493E4F5DD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71A160C-B827-46D2-AB59-6FF43296CBD8}" type="pres">
      <dgm:prSet presAssocID="{17E5BE5F-9E1C-4AF7-A7D9-E493E4F5DD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6741E6F-14D1-470C-8BB9-84ACB4976E4C}" type="pres">
      <dgm:prSet presAssocID="{17E5BE5F-9E1C-4AF7-A7D9-E493E4F5DD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658CCC3-6A91-4CEE-BE3E-0E4C6A6F6FA9}" type="pres">
      <dgm:prSet presAssocID="{17E5BE5F-9E1C-4AF7-A7D9-E493E4F5DDF0}" presName="quadrantPlaceholder" presStyleCnt="0"/>
      <dgm:spPr/>
    </dgm:pt>
    <dgm:pt modelId="{E635AAF5-B43A-4E3F-8DFB-592B879946B8}" type="pres">
      <dgm:prSet presAssocID="{17E5BE5F-9E1C-4AF7-A7D9-E493E4F5DDF0}" presName="center1" presStyleLbl="fgShp" presStyleIdx="0" presStyleCnt="2"/>
      <dgm:spPr/>
    </dgm:pt>
    <dgm:pt modelId="{9AAD0A05-8C70-499B-ABE6-9ED33DAAD1ED}" type="pres">
      <dgm:prSet presAssocID="{17E5BE5F-9E1C-4AF7-A7D9-E493E4F5DDF0}" presName="center2" presStyleLbl="fgShp" presStyleIdx="1" presStyleCnt="2"/>
      <dgm:spPr/>
    </dgm:pt>
  </dgm:ptLst>
  <dgm:cxnLst>
    <dgm:cxn modelId="{7150D801-86E4-4D58-8553-82CF11CF6134}" type="presOf" srcId="{B797C5B0-5601-46CB-9592-472BC26224F9}" destId="{36741E6F-14D1-470C-8BB9-84ACB4976E4C}" srcOrd="0" destOrd="0" presId="urn:microsoft.com/office/officeart/2005/8/layout/cycle4"/>
    <dgm:cxn modelId="{8C409105-05FF-4793-AFC9-1DD82328D928}" type="presOf" srcId="{3FFF1C3C-4FF6-4E1D-98FF-EF624A8AD475}" destId="{35A996E0-D9B1-40C9-A562-D170FF383D78}" srcOrd="0" destOrd="0" presId="urn:microsoft.com/office/officeart/2005/8/layout/cycle4"/>
    <dgm:cxn modelId="{7FA15809-7EE0-4272-9187-320BCEB5E1F3}" srcId="{17E5BE5F-9E1C-4AF7-A7D9-E493E4F5DDF0}" destId="{F9FDBB12-362D-4490-8C5B-5EAB7F924F1F}" srcOrd="2" destOrd="0" parTransId="{7AE1CA0E-1CB6-44BE-A328-F02927CE05FD}" sibTransId="{7CB5388C-BFCB-477F-8791-1FA832708D06}"/>
    <dgm:cxn modelId="{B14E7909-74B0-4CA7-AB44-C13A89E6FC3D}" type="presOf" srcId="{17E5BE5F-9E1C-4AF7-A7D9-E493E4F5DDF0}" destId="{560C40A8-40DF-46A9-8D7E-F02562381077}" srcOrd="0" destOrd="0" presId="urn:microsoft.com/office/officeart/2005/8/layout/cycle4"/>
    <dgm:cxn modelId="{8AF6840F-D04D-4040-AEE7-1271A2B7FFF8}" type="presOf" srcId="{05D8DCA4-2EA9-4664-BC17-606A05A69739}" destId="{FA9B5F66-5772-4CD0-8B3C-C0CB9E7BD235}" srcOrd="0" destOrd="0" presId="urn:microsoft.com/office/officeart/2005/8/layout/cycle4"/>
    <dgm:cxn modelId="{76A82E18-B442-4D61-84D1-2A127FDC2070}" type="presOf" srcId="{70B9CCB3-EBF2-4062-B6C0-9BD2F559C173}" destId="{CFB07902-673A-4AC5-9475-47C14C464C28}" srcOrd="1" destOrd="0" presId="urn:microsoft.com/office/officeart/2005/8/layout/cycle4"/>
    <dgm:cxn modelId="{9C487619-56B5-4D54-A8A0-519F6BFBC652}" srcId="{A4B22779-974F-4DC4-8C45-7D680F3D468C}" destId="{FE0F3681-9AAF-4631-B6B1-BB54423C8A22}" srcOrd="0" destOrd="0" parTransId="{DDB8ABBB-D7AE-4E68-9BB4-651E31E7D783}" sibTransId="{BE8A1274-63D0-4247-A225-00DBFBC414A8}"/>
    <dgm:cxn modelId="{F031811E-17FA-417E-8B43-A8B18786783A}" type="presOf" srcId="{7DF34CB2-FF81-4536-9DC4-4DE973AD3200}" destId="{A1B036C2-E3E8-4C44-A61B-81B4958A10B8}" srcOrd="1" destOrd="1" presId="urn:microsoft.com/office/officeart/2005/8/layout/cycle4"/>
    <dgm:cxn modelId="{CC477537-561C-4ADA-8BBE-BDE9A6ECDE92}" type="presOf" srcId="{70B9CCB3-EBF2-4062-B6C0-9BD2F559C173}" destId="{9BAD2ECB-367A-4942-8AF2-3D8369A331E5}" srcOrd="0" destOrd="0" presId="urn:microsoft.com/office/officeart/2005/8/layout/cycle4"/>
    <dgm:cxn modelId="{EBC45641-6D9D-435A-A834-536A62E30459}" type="presOf" srcId="{C14E92D7-64AE-4172-9066-165E2C11FDFE}" destId="{73FD66AC-9BC1-4CB4-BF27-CE3A5F6CF97C}" srcOrd="0" destOrd="0" presId="urn:microsoft.com/office/officeart/2005/8/layout/cycle4"/>
    <dgm:cxn modelId="{8513FA6A-06EA-4E03-BA28-EEA43DAB394F}" type="presOf" srcId="{7DF34CB2-FF81-4536-9DC4-4DE973AD3200}" destId="{515B6CFC-6C4E-43A5-B6C2-A19261AE33CF}" srcOrd="0" destOrd="1" presId="urn:microsoft.com/office/officeart/2005/8/layout/cycle4"/>
    <dgm:cxn modelId="{3CC6136C-547B-4F6E-897C-9A3FCEF8B731}" srcId="{17E5BE5F-9E1C-4AF7-A7D9-E493E4F5DDF0}" destId="{B797C5B0-5601-46CB-9592-472BC26224F9}" srcOrd="3" destOrd="0" parTransId="{FBC0BAE1-AC6E-4727-B2D8-21BD541E1B9D}" sibTransId="{80D364BC-3EA8-4F6C-B0F4-031B5E9A5332}"/>
    <dgm:cxn modelId="{CB347D7E-5F27-4C02-84E7-1E0ADD4827B0}" srcId="{05D8DCA4-2EA9-4664-BC17-606A05A69739}" destId="{70B9CCB3-EBF2-4062-B6C0-9BD2F559C173}" srcOrd="0" destOrd="0" parTransId="{9598B985-60E6-4A82-A55F-761A4E6EB63E}" sibTransId="{BC4968E6-C5D6-4E0E-A29F-FFAA5434D5DD}"/>
    <dgm:cxn modelId="{E32C60A2-2BB8-44B1-A0F0-1E4219FF827A}" srcId="{A4B22779-974F-4DC4-8C45-7D680F3D468C}" destId="{7DF34CB2-FF81-4536-9DC4-4DE973AD3200}" srcOrd="1" destOrd="0" parTransId="{DF7E333C-AF56-40DB-9751-16DE6CCC3B2D}" sibTransId="{E760F6E2-C3FC-474C-B2E0-FC4D686907BC}"/>
    <dgm:cxn modelId="{0E97FCAF-161A-4EC6-9F3B-F0E03CAABA4A}" srcId="{17E5BE5F-9E1C-4AF7-A7D9-E493E4F5DDF0}" destId="{A4B22779-974F-4DC4-8C45-7D680F3D468C}" srcOrd="0" destOrd="0" parTransId="{83F9B741-E0ED-4391-9B18-7F88127DE09A}" sibTransId="{D64060B1-AAC5-4068-AD8D-6798A3453223}"/>
    <dgm:cxn modelId="{3CC736B7-7035-42B8-8F14-5D4BA14E7A52}" srcId="{F9FDBB12-362D-4490-8C5B-5EAB7F924F1F}" destId="{C14E92D7-64AE-4172-9066-165E2C11FDFE}" srcOrd="0" destOrd="0" parTransId="{40200220-EE2B-4377-AE7D-583C932FF268}" sibTransId="{0070739A-9A44-4792-8E9B-BB833B74DBEA}"/>
    <dgm:cxn modelId="{AFABE5B8-ADAC-46F0-A545-5ABB56C47C2E}" srcId="{B797C5B0-5601-46CB-9592-472BC26224F9}" destId="{3FFF1C3C-4FF6-4E1D-98FF-EF624A8AD475}" srcOrd="0" destOrd="0" parTransId="{0D0D155A-97C3-46D9-AC5D-DC2FA6858956}" sibTransId="{75B0CBCD-C7FA-4C89-A79E-5620BB2FA5EA}"/>
    <dgm:cxn modelId="{FED82FBB-63DF-42C6-B911-ED2D28B57046}" type="presOf" srcId="{348FDE3B-B200-4165-9B41-4B73F0C9A30C}" destId="{9BAD2ECB-367A-4942-8AF2-3D8369A331E5}" srcOrd="0" destOrd="1" presId="urn:microsoft.com/office/officeart/2005/8/layout/cycle4"/>
    <dgm:cxn modelId="{1C00AABE-F774-4787-8C97-A3511B431C93}" type="presOf" srcId="{348FDE3B-B200-4165-9B41-4B73F0C9A30C}" destId="{CFB07902-673A-4AC5-9475-47C14C464C28}" srcOrd="1" destOrd="1" presId="urn:microsoft.com/office/officeart/2005/8/layout/cycle4"/>
    <dgm:cxn modelId="{52F555C4-0A90-4AB1-AE95-98A3F2FE85F1}" srcId="{17E5BE5F-9E1C-4AF7-A7D9-E493E4F5DDF0}" destId="{05D8DCA4-2EA9-4664-BC17-606A05A69739}" srcOrd="1" destOrd="0" parTransId="{26C49F6C-C74F-4909-9D97-C149875FFAAB}" sibTransId="{59FEB068-C3AF-4EA6-A358-D8457EE4562B}"/>
    <dgm:cxn modelId="{513287CB-405F-4F25-BD22-147B9A2AD31C}" type="presOf" srcId="{FE0F3681-9AAF-4631-B6B1-BB54423C8A22}" destId="{A1B036C2-E3E8-4C44-A61B-81B4958A10B8}" srcOrd="1" destOrd="0" presId="urn:microsoft.com/office/officeart/2005/8/layout/cycle4"/>
    <dgm:cxn modelId="{0FF1BFE2-A65D-4113-89B4-792C3B8CADAA}" type="presOf" srcId="{FE0F3681-9AAF-4631-B6B1-BB54423C8A22}" destId="{515B6CFC-6C4E-43A5-B6C2-A19261AE33CF}" srcOrd="0" destOrd="0" presId="urn:microsoft.com/office/officeart/2005/8/layout/cycle4"/>
    <dgm:cxn modelId="{B4346AE3-11A8-4527-89A3-62DA631EAD85}" type="presOf" srcId="{F9FDBB12-362D-4490-8C5B-5EAB7F924F1F}" destId="{771A160C-B827-46D2-AB59-6FF43296CBD8}" srcOrd="0" destOrd="0" presId="urn:microsoft.com/office/officeart/2005/8/layout/cycle4"/>
    <dgm:cxn modelId="{0BD8D2E6-D352-4268-9E35-EF31EA48AD09}" type="presOf" srcId="{3FFF1C3C-4FF6-4E1D-98FF-EF624A8AD475}" destId="{ED116F0B-9741-424D-BC68-3DA1BEA8602C}" srcOrd="1" destOrd="0" presId="urn:microsoft.com/office/officeart/2005/8/layout/cycle4"/>
    <dgm:cxn modelId="{F41D02F3-759A-4BE1-BEF4-0EBB929120C6}" type="presOf" srcId="{C14E92D7-64AE-4172-9066-165E2C11FDFE}" destId="{A9032DE7-B9AB-481D-ADCF-3B69DA2E2BAD}" srcOrd="1" destOrd="0" presId="urn:microsoft.com/office/officeart/2005/8/layout/cycle4"/>
    <dgm:cxn modelId="{A3BB8EFA-91FD-4145-B01A-89A8CA87C0D7}" srcId="{05D8DCA4-2EA9-4664-BC17-606A05A69739}" destId="{348FDE3B-B200-4165-9B41-4B73F0C9A30C}" srcOrd="1" destOrd="0" parTransId="{7EAE06E1-9DB6-4A06-A9A7-0811FDB1DB79}" sibTransId="{3493EF20-BA5C-4A9A-9945-9738057446CB}"/>
    <dgm:cxn modelId="{F3C860FB-8722-4521-B570-4854FCD79F19}" type="presOf" srcId="{A4B22779-974F-4DC4-8C45-7D680F3D468C}" destId="{C96A0BB0-B464-4FC9-9068-6D74D09505BB}" srcOrd="0" destOrd="0" presId="urn:microsoft.com/office/officeart/2005/8/layout/cycle4"/>
    <dgm:cxn modelId="{AE5AEF05-924E-429F-A0F0-88222195417F}" type="presParOf" srcId="{560C40A8-40DF-46A9-8D7E-F02562381077}" destId="{66E88712-A4EA-4365-8A8A-085BBAF4F39C}" srcOrd="0" destOrd="0" presId="urn:microsoft.com/office/officeart/2005/8/layout/cycle4"/>
    <dgm:cxn modelId="{F4BEE3DF-82BE-4E2E-95D0-EF3360A62AEF}" type="presParOf" srcId="{66E88712-A4EA-4365-8A8A-085BBAF4F39C}" destId="{09FDFFB9-C981-4C98-9994-2E4293A1A199}" srcOrd="0" destOrd="0" presId="urn:microsoft.com/office/officeart/2005/8/layout/cycle4"/>
    <dgm:cxn modelId="{7B8EE676-D683-49FA-BC65-28ABC89DE62D}" type="presParOf" srcId="{09FDFFB9-C981-4C98-9994-2E4293A1A199}" destId="{515B6CFC-6C4E-43A5-B6C2-A19261AE33CF}" srcOrd="0" destOrd="0" presId="urn:microsoft.com/office/officeart/2005/8/layout/cycle4"/>
    <dgm:cxn modelId="{AA2D8DBD-A8D2-4376-B71E-20C0512E869C}" type="presParOf" srcId="{09FDFFB9-C981-4C98-9994-2E4293A1A199}" destId="{A1B036C2-E3E8-4C44-A61B-81B4958A10B8}" srcOrd="1" destOrd="0" presId="urn:microsoft.com/office/officeart/2005/8/layout/cycle4"/>
    <dgm:cxn modelId="{89D811C3-8183-405D-8E13-6B2CDFDAB251}" type="presParOf" srcId="{66E88712-A4EA-4365-8A8A-085BBAF4F39C}" destId="{FD198AA2-347B-4360-A93C-DF0CDFDB9AD8}" srcOrd="1" destOrd="0" presId="urn:microsoft.com/office/officeart/2005/8/layout/cycle4"/>
    <dgm:cxn modelId="{85256A81-AA96-462A-8307-427C86823CB1}" type="presParOf" srcId="{FD198AA2-347B-4360-A93C-DF0CDFDB9AD8}" destId="{9BAD2ECB-367A-4942-8AF2-3D8369A331E5}" srcOrd="0" destOrd="0" presId="urn:microsoft.com/office/officeart/2005/8/layout/cycle4"/>
    <dgm:cxn modelId="{9810BBBB-4170-424C-BE3E-64715361D2EE}" type="presParOf" srcId="{FD198AA2-347B-4360-A93C-DF0CDFDB9AD8}" destId="{CFB07902-673A-4AC5-9475-47C14C464C28}" srcOrd="1" destOrd="0" presId="urn:microsoft.com/office/officeart/2005/8/layout/cycle4"/>
    <dgm:cxn modelId="{A82BA248-9E65-48C8-99BD-E3786802380B}" type="presParOf" srcId="{66E88712-A4EA-4365-8A8A-085BBAF4F39C}" destId="{367C2D02-2977-4007-9BA0-5C046E6F4146}" srcOrd="2" destOrd="0" presId="urn:microsoft.com/office/officeart/2005/8/layout/cycle4"/>
    <dgm:cxn modelId="{97622B61-EEB3-4586-B993-10F51096E966}" type="presParOf" srcId="{367C2D02-2977-4007-9BA0-5C046E6F4146}" destId="{73FD66AC-9BC1-4CB4-BF27-CE3A5F6CF97C}" srcOrd="0" destOrd="0" presId="urn:microsoft.com/office/officeart/2005/8/layout/cycle4"/>
    <dgm:cxn modelId="{81257834-ADDA-4AE9-B8F9-107C5C171A54}" type="presParOf" srcId="{367C2D02-2977-4007-9BA0-5C046E6F4146}" destId="{A9032DE7-B9AB-481D-ADCF-3B69DA2E2BAD}" srcOrd="1" destOrd="0" presId="urn:microsoft.com/office/officeart/2005/8/layout/cycle4"/>
    <dgm:cxn modelId="{65751E16-F633-4622-8BEF-4E7297B78DC8}" type="presParOf" srcId="{66E88712-A4EA-4365-8A8A-085BBAF4F39C}" destId="{D1E4812F-9515-4EE1-8572-60B7B08D423D}" srcOrd="3" destOrd="0" presId="urn:microsoft.com/office/officeart/2005/8/layout/cycle4"/>
    <dgm:cxn modelId="{58D9954B-5715-49BF-B04A-AC39B4BAA770}" type="presParOf" srcId="{D1E4812F-9515-4EE1-8572-60B7B08D423D}" destId="{35A996E0-D9B1-40C9-A562-D170FF383D78}" srcOrd="0" destOrd="0" presId="urn:microsoft.com/office/officeart/2005/8/layout/cycle4"/>
    <dgm:cxn modelId="{68E49EDE-0B7C-4F08-A243-D471C516CABF}" type="presParOf" srcId="{D1E4812F-9515-4EE1-8572-60B7B08D423D}" destId="{ED116F0B-9741-424D-BC68-3DA1BEA8602C}" srcOrd="1" destOrd="0" presId="urn:microsoft.com/office/officeart/2005/8/layout/cycle4"/>
    <dgm:cxn modelId="{4F7F2324-F10F-4CD2-85E0-8FADEAF680E4}" type="presParOf" srcId="{66E88712-A4EA-4365-8A8A-085BBAF4F39C}" destId="{183EF3D2-8C34-4975-85F8-30E9188E44B0}" srcOrd="4" destOrd="0" presId="urn:microsoft.com/office/officeart/2005/8/layout/cycle4"/>
    <dgm:cxn modelId="{B6C0A52C-549A-45C2-830A-E4BFEF7F4685}" type="presParOf" srcId="{560C40A8-40DF-46A9-8D7E-F02562381077}" destId="{BA866E0C-8B33-4786-B1D3-9DEB8C589D82}" srcOrd="1" destOrd="0" presId="urn:microsoft.com/office/officeart/2005/8/layout/cycle4"/>
    <dgm:cxn modelId="{AA410358-518D-417E-9EEF-06311B3E0E9E}" type="presParOf" srcId="{BA866E0C-8B33-4786-B1D3-9DEB8C589D82}" destId="{C96A0BB0-B464-4FC9-9068-6D74D09505BB}" srcOrd="0" destOrd="0" presId="urn:microsoft.com/office/officeart/2005/8/layout/cycle4"/>
    <dgm:cxn modelId="{5DFAFC3E-2639-479D-9904-72197F74D267}" type="presParOf" srcId="{BA866E0C-8B33-4786-B1D3-9DEB8C589D82}" destId="{FA9B5F66-5772-4CD0-8B3C-C0CB9E7BD235}" srcOrd="1" destOrd="0" presId="urn:microsoft.com/office/officeart/2005/8/layout/cycle4"/>
    <dgm:cxn modelId="{E0F83F91-2F0D-4FD8-B937-21FFFFEC88D3}" type="presParOf" srcId="{BA866E0C-8B33-4786-B1D3-9DEB8C589D82}" destId="{771A160C-B827-46D2-AB59-6FF43296CBD8}" srcOrd="2" destOrd="0" presId="urn:microsoft.com/office/officeart/2005/8/layout/cycle4"/>
    <dgm:cxn modelId="{7A605BA1-8758-4E11-A007-98235781B833}" type="presParOf" srcId="{BA866E0C-8B33-4786-B1D3-9DEB8C589D82}" destId="{36741E6F-14D1-470C-8BB9-84ACB4976E4C}" srcOrd="3" destOrd="0" presId="urn:microsoft.com/office/officeart/2005/8/layout/cycle4"/>
    <dgm:cxn modelId="{F8AE434E-AA70-47D8-88DD-D3D9DDB3E453}" type="presParOf" srcId="{BA866E0C-8B33-4786-B1D3-9DEB8C589D82}" destId="{A658CCC3-6A91-4CEE-BE3E-0E4C6A6F6FA9}" srcOrd="4" destOrd="0" presId="urn:microsoft.com/office/officeart/2005/8/layout/cycle4"/>
    <dgm:cxn modelId="{48D92D33-EE0A-4A71-B035-07480BCA37A5}" type="presParOf" srcId="{560C40A8-40DF-46A9-8D7E-F02562381077}" destId="{E635AAF5-B43A-4E3F-8DFB-592B879946B8}" srcOrd="2" destOrd="0" presId="urn:microsoft.com/office/officeart/2005/8/layout/cycle4"/>
    <dgm:cxn modelId="{FD9A2F5F-D223-4C2A-B0DD-1B90CB6A6960}" type="presParOf" srcId="{560C40A8-40DF-46A9-8D7E-F02562381077}" destId="{9AAD0A05-8C70-499B-ABE6-9ED33DAAD1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D66AC-9BC1-4CB4-BF27-CE3A5F6CF97C}">
      <dsp:nvSpPr>
        <dsp:cNvPr id="0" name=""/>
        <dsp:cNvSpPr/>
      </dsp:nvSpPr>
      <dsp:spPr>
        <a:xfrm>
          <a:off x="4353182" y="3077654"/>
          <a:ext cx="375234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Ensure collaborative time spent on important problems of practice </a:t>
          </a:r>
        </a:p>
      </dsp:txBody>
      <dsp:txXfrm>
        <a:off x="5510700" y="3471546"/>
        <a:ext cx="2563009" cy="1022601"/>
      </dsp:txXfrm>
    </dsp:sp>
    <dsp:sp modelId="{35A996E0-D9B1-40C9-A562-D170FF383D78}">
      <dsp:nvSpPr>
        <dsp:cNvPr id="0" name=""/>
        <dsp:cNvSpPr/>
      </dsp:nvSpPr>
      <dsp:spPr>
        <a:xfrm>
          <a:off x="138250" y="3077654"/>
          <a:ext cx="375234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 meaningful collaborative spaces to share problems of practice, reflect, and offer critical reflection  </a:t>
          </a:r>
        </a:p>
      </dsp:txBody>
      <dsp:txXfrm>
        <a:off x="170065" y="3471546"/>
        <a:ext cx="2563009" cy="1022601"/>
      </dsp:txXfrm>
    </dsp:sp>
    <dsp:sp modelId="{9BAD2ECB-367A-4942-8AF2-3D8369A331E5}">
      <dsp:nvSpPr>
        <dsp:cNvPr id="0" name=""/>
        <dsp:cNvSpPr/>
      </dsp:nvSpPr>
      <dsp:spPr>
        <a:xfrm>
          <a:off x="4353182" y="0"/>
          <a:ext cx="375234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Create dedicated and regular collaborative time (outside of individual planning)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  </a:t>
          </a: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700" kern="1200" dirty="0"/>
            <a:t>Distribute leadership </a:t>
          </a:r>
        </a:p>
      </dsp:txBody>
      <dsp:txXfrm>
        <a:off x="5510700" y="31815"/>
        <a:ext cx="2563009" cy="1022601"/>
      </dsp:txXfrm>
    </dsp:sp>
    <dsp:sp modelId="{515B6CFC-6C4E-43A5-B6C2-A19261AE33CF}">
      <dsp:nvSpPr>
        <dsp:cNvPr id="0" name=""/>
        <dsp:cNvSpPr/>
      </dsp:nvSpPr>
      <dsp:spPr>
        <a:xfrm>
          <a:off x="138250" y="0"/>
          <a:ext cx="375234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Bring together isolated teachers to share expertise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Build district capacity</a:t>
          </a:r>
        </a:p>
      </dsp:txBody>
      <dsp:txXfrm>
        <a:off x="170065" y="31815"/>
        <a:ext cx="2563009" cy="1022601"/>
      </dsp:txXfrm>
    </dsp:sp>
    <dsp:sp modelId="{C96A0BB0-B464-4FC9-9068-6D74D09505BB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and regional leaders </a:t>
          </a:r>
        </a:p>
      </dsp:txBody>
      <dsp:txXfrm>
        <a:off x="2683793" y="831974"/>
        <a:ext cx="1385746" cy="1385746"/>
      </dsp:txXfrm>
    </dsp:sp>
    <dsp:sp modelId="{FA9B5F66-5772-4CD0-8B3C-C0CB9E7BD235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 and district leaders</a:t>
          </a:r>
        </a:p>
      </dsp:txBody>
      <dsp:txXfrm rot="-5400000">
        <a:off x="4160059" y="831974"/>
        <a:ext cx="1385746" cy="1385746"/>
      </dsp:txXfrm>
    </dsp:sp>
    <dsp:sp modelId="{771A160C-B827-46D2-AB59-6FF43296CBD8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Teacher leadership</a:t>
          </a:r>
        </a:p>
      </dsp:txBody>
      <dsp:txXfrm rot="10800000">
        <a:off x="4160059" y="2308241"/>
        <a:ext cx="1385746" cy="1385746"/>
      </dsp:txXfrm>
    </dsp:sp>
    <dsp:sp modelId="{36741E6F-14D1-470C-8BB9-84ACB4976E4C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Teacher relationships and norms</a:t>
          </a:r>
        </a:p>
      </dsp:txBody>
      <dsp:txXfrm rot="5400000">
        <a:off x="2683793" y="2308241"/>
        <a:ext cx="1385746" cy="1385746"/>
      </dsp:txXfrm>
    </dsp:sp>
    <dsp:sp modelId="{E635AAF5-B43A-4E3F-8DFB-592B879946B8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D0A05-8C70-499B-ABE6-9ED33DAAD1ED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856D-4C68-4B74-A9BC-6AB937AF4E3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31B1-AAB3-4D75-9881-334057E4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731B1-AAB3-4D75-9881-334057E492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731B1-AAB3-4D75-9881-334057E492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5504" y="1"/>
            <a:ext cx="3469056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463552" y="1"/>
            <a:ext cx="568044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87527" y="932457"/>
            <a:ext cx="4653800" cy="203364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7527" y="3037150"/>
            <a:ext cx="4653800" cy="135837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8" name="Picture 7" descr="logo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2" y="2409152"/>
            <a:ext cx="2427534" cy="11139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3" y="3632712"/>
            <a:ext cx="2425700" cy="31913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939499"/>
                </a:solidFill>
                <a:latin typeface="Futura PT Heavy"/>
                <a:cs typeface="Futura PT Heavy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45716" y="4024548"/>
            <a:ext cx="2425700" cy="4612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939499"/>
                </a:solidFill>
                <a:latin typeface="Futura PT Book"/>
                <a:cs typeface="Futura PT Book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PT Heavy"/>
                <a:cs typeface="Futura PT 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PT Book"/>
                <a:cs typeface="Futura PT Book"/>
              </a:defRPr>
            </a:lvl1pPr>
            <a:lvl2pPr>
              <a:defRPr>
                <a:latin typeface="Futura PT Book"/>
                <a:cs typeface="Futura PT Book"/>
              </a:defRPr>
            </a:lvl2pPr>
            <a:lvl3pPr>
              <a:defRPr>
                <a:latin typeface="Futura PT Book"/>
                <a:cs typeface="Futura PT Book"/>
              </a:defRPr>
            </a:lvl3pPr>
            <a:lvl4pPr>
              <a:defRPr>
                <a:latin typeface="Futura PT Book"/>
                <a:cs typeface="Futura PT Book"/>
              </a:defRPr>
            </a:lvl4pPr>
            <a:lvl5pPr>
              <a:defRPr>
                <a:latin typeface="Futura PT Book"/>
                <a:cs typeface="Futura PT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96628"/>
            <a:ext cx="21336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3E6F198-7080-9C4B-9977-36A58DBDB9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285801"/>
            <a:ext cx="9144000" cy="35721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5504" y="1"/>
            <a:ext cx="9149504" cy="177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38" y="1443801"/>
            <a:ext cx="7772400" cy="1362075"/>
          </a:xfrm>
        </p:spPr>
        <p:txBody>
          <a:bodyPr anchor="b"/>
          <a:lstStyle>
            <a:lvl1pPr algn="l">
              <a:defRPr sz="4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38" y="2927780"/>
            <a:ext cx="7772400" cy="1363806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6338" y="285750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72" y="4858437"/>
            <a:ext cx="2427534" cy="11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285801"/>
            <a:ext cx="9144000" cy="35721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5504" y="1"/>
            <a:ext cx="9149504" cy="177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380" y="1831691"/>
            <a:ext cx="8948620" cy="63939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edit.</a:t>
            </a:r>
          </a:p>
        </p:txBody>
      </p:sp>
      <p:pic>
        <p:nvPicPr>
          <p:cNvPr id="7" name="Picture 6" descr="logo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47" y="4526951"/>
            <a:ext cx="2427534" cy="11139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708677" y="5648330"/>
            <a:ext cx="3712217" cy="63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i="0" kern="1200" spc="-100" baseline="0">
                <a:solidFill>
                  <a:schemeClr val="tx2"/>
                </a:solidFill>
                <a:latin typeface="Futura PT Heavy"/>
                <a:ea typeface="+mj-ea"/>
                <a:cs typeface="Futura PT Heavy"/>
              </a:defRPr>
            </a:lvl1pPr>
          </a:lstStyle>
          <a:p>
            <a:pPr marL="0" marR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29600" spc="100" dirty="0">
                <a:solidFill>
                  <a:schemeClr val="accent3"/>
                </a:solidFill>
                <a:latin typeface="Futura PT Book"/>
                <a:cs typeface="Futura PT Book"/>
              </a:rPr>
              <a:t>Twitter: @</a:t>
            </a:r>
            <a:r>
              <a:rPr lang="en-US" sz="2000" kern="29600" spc="100" dirty="0" err="1">
                <a:solidFill>
                  <a:schemeClr val="accent3"/>
                </a:solidFill>
                <a:latin typeface="Futura PT Book"/>
                <a:cs typeface="Futura PT Book"/>
              </a:rPr>
              <a:t>TNEdResAlliance</a:t>
            </a:r>
            <a:endParaRPr lang="en-US" sz="2000" kern="29600" spc="100" dirty="0">
              <a:solidFill>
                <a:schemeClr val="accent3"/>
              </a:solidFill>
              <a:latin typeface="Futura PT Book"/>
              <a:cs typeface="Futura PT Book"/>
            </a:endParaRPr>
          </a:p>
          <a:p>
            <a:pPr algn="ctr">
              <a:lnSpc>
                <a:spcPct val="110000"/>
              </a:lnSpc>
            </a:pPr>
            <a:r>
              <a:rPr lang="en-US" sz="2000" kern="29600" spc="100" dirty="0" err="1">
                <a:solidFill>
                  <a:schemeClr val="accent3"/>
                </a:solidFill>
                <a:latin typeface="Futura PT Book"/>
                <a:cs typeface="Futura PT Book"/>
              </a:rPr>
              <a:t>vu.edu</a:t>
            </a:r>
            <a:r>
              <a:rPr lang="en-US" sz="2000" kern="29600" spc="100" dirty="0">
                <a:solidFill>
                  <a:schemeClr val="accent3"/>
                </a:solidFill>
                <a:latin typeface="Futura PT Book"/>
                <a:cs typeface="Futura PT Book"/>
              </a:rPr>
              <a:t>/</a:t>
            </a:r>
            <a:r>
              <a:rPr lang="en-US" sz="2000" kern="29600" spc="100" dirty="0" err="1">
                <a:solidFill>
                  <a:schemeClr val="accent3"/>
                </a:solidFill>
                <a:latin typeface="Futura PT Book"/>
                <a:cs typeface="Futura PT Book"/>
              </a:rPr>
              <a:t>TNEdResearchAlliance</a:t>
            </a:r>
            <a:endParaRPr lang="en-US" sz="2000" kern="29600" spc="100" dirty="0">
              <a:solidFill>
                <a:schemeClr val="accent3"/>
              </a:solidFill>
              <a:latin typeface="Futura PT Book"/>
              <a:cs typeface="Futura PT Book"/>
            </a:endParaRPr>
          </a:p>
        </p:txBody>
      </p:sp>
    </p:spTree>
    <p:extLst>
      <p:ext uri="{BB962C8B-B14F-4D97-AF65-F5344CB8AC3E}">
        <p14:creationId xmlns:p14="http://schemas.microsoft.com/office/powerpoint/2010/main" val="250985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85801"/>
            <a:ext cx="9144000" cy="35721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9" y="6060685"/>
            <a:ext cx="1640821" cy="7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285801"/>
            <a:ext cx="9144000" cy="35721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11100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380" y="239793"/>
            <a:ext cx="8948620" cy="63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2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4990" y="6356350"/>
            <a:ext cx="415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F198-7080-9C4B-9977-36A58DBDB9A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 copy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9" y="6060685"/>
            <a:ext cx="1640821" cy="7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0" i="0" kern="1200" spc="-100" baseline="0">
          <a:solidFill>
            <a:schemeClr val="bg1"/>
          </a:solidFill>
          <a:latin typeface="Futura PT Heavy"/>
          <a:ea typeface="+mj-ea"/>
          <a:cs typeface="Futura PT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3200" b="0" i="0" kern="1200" spc="-70">
          <a:solidFill>
            <a:schemeClr val="tx1"/>
          </a:solidFill>
          <a:latin typeface="Futura PT Book"/>
          <a:ea typeface="+mn-ea"/>
          <a:cs typeface="Futura PT Book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2800" b="0" i="0" kern="1200" spc="-70">
          <a:solidFill>
            <a:schemeClr val="tx1"/>
          </a:solidFill>
          <a:latin typeface="Futura PT Book"/>
          <a:ea typeface="+mn-ea"/>
          <a:cs typeface="Futura PT Book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b="0" i="0" kern="1200" spc="-70">
          <a:solidFill>
            <a:schemeClr val="tx1"/>
          </a:solidFill>
          <a:latin typeface="Futura PT Book"/>
          <a:ea typeface="+mn-ea"/>
          <a:cs typeface="Futura PT Book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2000" b="0" i="0" kern="1200" spc="-70">
          <a:solidFill>
            <a:schemeClr val="tx1"/>
          </a:solidFill>
          <a:latin typeface="Futura PT Book"/>
          <a:ea typeface="+mn-ea"/>
          <a:cs typeface="Futura PT Book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2000" b="0" i="0" kern="1200" spc="-70">
          <a:solidFill>
            <a:schemeClr val="tx1"/>
          </a:solidFill>
          <a:latin typeface="Futura PT Book"/>
          <a:ea typeface="+mn-ea"/>
          <a:cs typeface="Futura PT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abody.vanderbilt.edu/TERA/Professional_Learning_Landscape.php" TargetMode="External"/><Relationship Id="rId7" Type="http://schemas.openxmlformats.org/officeDocument/2006/relationships/hyperlink" Target="https://www.journals.uchicago.edu/doi/10.1086/7150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0013161X2211076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527" y="932457"/>
            <a:ext cx="4653800" cy="1460547"/>
          </a:xfrm>
        </p:spPr>
        <p:txBody>
          <a:bodyPr>
            <a:normAutofit/>
          </a:bodyPr>
          <a:lstStyle/>
          <a:p>
            <a:r>
              <a:rPr lang="en-US" sz="5200" dirty="0"/>
              <a:t>Working Together?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527" y="2640842"/>
            <a:ext cx="4653800" cy="1358377"/>
          </a:xfrm>
        </p:spPr>
        <p:txBody>
          <a:bodyPr>
            <a:noAutofit/>
          </a:bodyPr>
          <a:lstStyle/>
          <a:p>
            <a:r>
              <a:rPr lang="en-US" sz="2600" dirty="0"/>
              <a:t>How School Leaders Shape Teachers’ Collaborative Learning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4029" y="3982375"/>
            <a:ext cx="3090333" cy="1023786"/>
          </a:xfrm>
        </p:spPr>
        <p:txBody>
          <a:bodyPr/>
          <a:lstStyle/>
          <a:p>
            <a:r>
              <a:rPr lang="en-US" sz="2300" b="1" dirty="0"/>
              <a:t>Susan Kemper Patrick</a:t>
            </a:r>
          </a:p>
          <a:p>
            <a:r>
              <a:rPr lang="en-US" sz="1400" dirty="0"/>
              <a:t>Learning Policy Institute </a:t>
            </a:r>
          </a:p>
          <a:p>
            <a:r>
              <a:rPr lang="en-US" sz="1400" dirty="0"/>
              <a:t>spatrick@learningpolicyinstitute.org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449" y="5408428"/>
            <a:ext cx="2425700" cy="383612"/>
          </a:xfrm>
        </p:spPr>
        <p:txBody>
          <a:bodyPr>
            <a:normAutofit fontScale="70000" lnSpcReduction="20000"/>
          </a:bodyPr>
          <a:lstStyle/>
          <a:p>
            <a:endParaRPr lang="en-US" sz="1400" dirty="0"/>
          </a:p>
          <a:p>
            <a:r>
              <a:rPr lang="en-US" sz="1400" dirty="0"/>
              <a:t>February 8,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E9401-C070-47AD-8183-C1191380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9" y="5827267"/>
            <a:ext cx="2890540" cy="1023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DC161-C9E8-4C2F-9337-56AFC164C359}"/>
              </a:ext>
            </a:extLst>
          </p:cNvPr>
          <p:cNvSpPr txBox="1"/>
          <p:nvPr/>
        </p:nvSpPr>
        <p:spPr>
          <a:xfrm>
            <a:off x="3751610" y="5605436"/>
            <a:ext cx="5138361" cy="10772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This work was supported by the Eugenia Kemble Research Grant from the Albert </a:t>
            </a:r>
            <a:r>
              <a:rPr lang="en-US" sz="1600" dirty="0" err="1">
                <a:solidFill>
                  <a:schemeClr val="bg1"/>
                </a:solidFill>
              </a:rPr>
              <a:t>Shanker</a:t>
            </a:r>
            <a:r>
              <a:rPr lang="en-US" sz="1600" dirty="0">
                <a:solidFill>
                  <a:schemeClr val="bg1"/>
                </a:solidFill>
              </a:rPr>
              <a:t> Institute and by the Institute of Education Sciences, U.S. Department of Education, through </a:t>
            </a:r>
            <a:r>
              <a:rPr lang="en-US" sz="1600" u="sng" dirty="0">
                <a:solidFill>
                  <a:schemeClr val="bg1"/>
                </a:solidFill>
              </a:rPr>
              <a:t>Grant R305B170009</a:t>
            </a:r>
            <a:r>
              <a:rPr lang="en-US" sz="1600" dirty="0">
                <a:solidFill>
                  <a:schemeClr val="bg1"/>
                </a:solidFill>
              </a:rPr>
              <a:t> to Vanderbilt University.</a:t>
            </a:r>
          </a:p>
        </p:txBody>
      </p:sp>
    </p:spTree>
    <p:extLst>
      <p:ext uri="{BB962C8B-B14F-4D97-AF65-F5344CB8AC3E}">
        <p14:creationId xmlns:p14="http://schemas.microsoft.com/office/powerpoint/2010/main" val="125118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effective collaboration, teachers need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r>
              <a:rPr lang="en-US" dirty="0"/>
              <a:t> built into their working day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4948" y="1323212"/>
            <a:ext cx="5557285" cy="4525963"/>
          </a:xfrm>
        </p:spPr>
        <p:txBody>
          <a:bodyPr/>
          <a:lstStyle/>
          <a:p>
            <a:r>
              <a:rPr lang="en-US" dirty="0"/>
              <a:t>School planning schedules often organized around content areas or grade-levels</a:t>
            </a:r>
          </a:p>
          <a:p>
            <a:r>
              <a:rPr lang="en-US" dirty="0"/>
              <a:t>Additional responsibilities that make it harder to find dedicated, regular time</a:t>
            </a:r>
          </a:p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255180" y="1323212"/>
            <a:ext cx="3246476" cy="2419448"/>
          </a:xfrm>
          <a:prstGeom prst="cloudCallout">
            <a:avLst>
              <a:gd name="adj1" fmla="val -50718"/>
              <a:gd name="adj2" fmla="val 70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What about special education teachers?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39680" y="4572000"/>
            <a:ext cx="7060019" cy="1346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Share in the chat: </a:t>
            </a:r>
            <a:r>
              <a:rPr lang="en-US" sz="2800" dirty="0"/>
              <a:t>What has worked as a way to create time for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5992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effective collaboration, teachers need a chance to share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expertise </a:t>
            </a:r>
            <a:r>
              <a:rPr lang="en-US" sz="3200" dirty="0"/>
              <a:t>with peers.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4BA68F-D3A1-4940-95E1-6B6B9529A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756602"/>
              </p:ext>
            </p:extLst>
          </p:nvPr>
        </p:nvGraphicFramePr>
        <p:xfrm>
          <a:off x="195380" y="1264595"/>
          <a:ext cx="8783250" cy="48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818834" y="6275253"/>
            <a:ext cx="4113594" cy="5398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Regional or state leaders </a:t>
            </a:r>
          </a:p>
        </p:txBody>
      </p:sp>
    </p:spTree>
    <p:extLst>
      <p:ext uri="{BB962C8B-B14F-4D97-AF65-F5344CB8AC3E}">
        <p14:creationId xmlns:p14="http://schemas.microsoft.com/office/powerpoint/2010/main" val="5017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effective collaboration, teachers need a chance to share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expertise </a:t>
            </a:r>
            <a:r>
              <a:rPr lang="en-US" sz="3200" dirty="0"/>
              <a:t>with peers.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55180" y="1323212"/>
            <a:ext cx="3246476" cy="2419448"/>
          </a:xfrm>
          <a:prstGeom prst="cloudCallout">
            <a:avLst>
              <a:gd name="adj1" fmla="val -50718"/>
              <a:gd name="adj2" fmla="val 70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What about special education teachers?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90306" y="5366147"/>
            <a:ext cx="6741041" cy="1346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Share in the chat: </a:t>
            </a:r>
            <a:r>
              <a:rPr lang="en-US" sz="2800" dirty="0"/>
              <a:t>How can you create spaces for special education teachers to share expertise?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710EED-0B30-4D55-9AAB-531A65136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055375"/>
              </p:ext>
            </p:extLst>
          </p:nvPr>
        </p:nvGraphicFramePr>
        <p:xfrm>
          <a:off x="3501656" y="1145752"/>
          <a:ext cx="5429692" cy="422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749749" y="3033823"/>
            <a:ext cx="3650511" cy="368596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effective collaboration, teachers need </a:t>
            </a:r>
            <a:r>
              <a:rPr lang="en-US" sz="32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autonomy</a:t>
            </a:r>
            <a:r>
              <a:rPr lang="en-US" sz="3200" dirty="0"/>
              <a:t> to determine how to work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965891"/>
              </p:ext>
            </p:extLst>
          </p:nvPr>
        </p:nvGraphicFramePr>
        <p:xfrm>
          <a:off x="1" y="1221697"/>
          <a:ext cx="4536557" cy="486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F74DD64-B026-4356-8AB2-66863353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58" y="2629786"/>
            <a:ext cx="4607442" cy="3350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9690" y="1502735"/>
            <a:ext cx="4318366" cy="1127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en-US" sz="2000" dirty="0">
                <a:latin typeface="Futura PT Heavy"/>
                <a:cs typeface="Futura PT Heavy"/>
              </a:rPr>
              <a:t>Administrative oversight is not related to frequency of collaboration but is related to whether teachers perceive collaboration to be helpful </a:t>
            </a:r>
            <a:endParaRPr lang="en-US" sz="2000" b="0" i="0" dirty="0">
              <a:latin typeface="Futura PT Heavy"/>
              <a:cs typeface="Futura PT Heavy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1843" y="6138529"/>
            <a:ext cx="3466213" cy="6235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Teacher leadership</a:t>
            </a:r>
          </a:p>
        </p:txBody>
      </p:sp>
    </p:spTree>
    <p:extLst>
      <p:ext uri="{BB962C8B-B14F-4D97-AF65-F5344CB8AC3E}">
        <p14:creationId xmlns:p14="http://schemas.microsoft.com/office/powerpoint/2010/main" val="2224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effective collaboration, teachers need </a:t>
            </a:r>
            <a:r>
              <a:rPr lang="en-US" sz="32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autonomy</a:t>
            </a:r>
            <a:r>
              <a:rPr lang="en-US" sz="3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/>
              <a:t>to determine how to work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074" y="1323212"/>
            <a:ext cx="4830726" cy="4525963"/>
          </a:xfrm>
        </p:spPr>
        <p:txBody>
          <a:bodyPr/>
          <a:lstStyle/>
          <a:p>
            <a:r>
              <a:rPr lang="en-US" dirty="0"/>
              <a:t>Ensuring special education teachers have a voice in school-level and team-level decisions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55180" y="1323212"/>
            <a:ext cx="3246476" cy="2419448"/>
          </a:xfrm>
          <a:prstGeom prst="cloudCallout">
            <a:avLst>
              <a:gd name="adj1" fmla="val -50718"/>
              <a:gd name="adj2" fmla="val 70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What about special education teachers?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39669" y="4572000"/>
            <a:ext cx="7260041" cy="1346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Share in the chat: </a:t>
            </a:r>
            <a:r>
              <a:rPr lang="en-US" sz="2800" dirty="0"/>
              <a:t>What have special education teachers wanted from their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11359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effective collaboration, teachers need space to focus on what </a:t>
            </a:r>
            <a:r>
              <a:rPr lang="en-US" sz="3200" b="1" dirty="0">
                <a:solidFill>
                  <a:schemeClr val="accent1"/>
                </a:solidFill>
              </a:rPr>
              <a:t>matters</a:t>
            </a:r>
            <a:r>
              <a:rPr lang="en-US" sz="3200" dirty="0"/>
              <a:t>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81245" y="1197934"/>
            <a:ext cx="8243778" cy="1970568"/>
          </a:xfrm>
          <a:prstGeom prst="wedgeRoundRectCallout">
            <a:avLst>
              <a:gd name="adj1" fmla="val -53667"/>
              <a:gd name="adj2" fmla="val 787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Calvin and Graham</a:t>
            </a:r>
            <a:r>
              <a:rPr lang="en-US" sz="2000" b="1" dirty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Described this collaborative partnership as “the same thing teachers generally do anyway… just with paperwork.”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Explained their peer observations as “show up, and do it, and then keep your eyes open and get something out of it, was basically it.”</a:t>
            </a:r>
            <a:endParaRPr lang="en-US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665228" y="3473303"/>
            <a:ext cx="6273210" cy="2835349"/>
          </a:xfrm>
          <a:prstGeom prst="wedgeRoundRectCallout">
            <a:avLst>
              <a:gd name="adj1" fmla="val 47320"/>
              <a:gd name="adj2" fmla="val 6204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Jasmine and Meg: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Described this collaborative partnership as “creating an environment that we could trust each other and draw from each other’s ideas to help us implement things that would make us better.”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Explained their peer observations as “every time I went [to observe], that was what I was watching [how she used groups]”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7626E77A-C5A7-6012-CB05-DAB0C5ABBC03}"/>
              </a:ext>
            </a:extLst>
          </p:cNvPr>
          <p:cNvSpPr/>
          <p:nvPr/>
        </p:nvSpPr>
        <p:spPr>
          <a:xfrm>
            <a:off x="195380" y="4267432"/>
            <a:ext cx="2246606" cy="1573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Teacher relationships and norms</a:t>
            </a:r>
          </a:p>
        </p:txBody>
      </p:sp>
    </p:spTree>
    <p:extLst>
      <p:ext uri="{BB962C8B-B14F-4D97-AF65-F5344CB8AC3E}">
        <p14:creationId xmlns:p14="http://schemas.microsoft.com/office/powerpoint/2010/main" val="8710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effective collaboration, teachers need to be able to focus on what </a:t>
            </a:r>
            <a:r>
              <a:rPr lang="en-US" sz="3200" b="1" dirty="0">
                <a:solidFill>
                  <a:schemeClr val="accent1"/>
                </a:solidFill>
              </a:rPr>
              <a:t>matters</a:t>
            </a:r>
            <a:r>
              <a:rPr lang="en-US" sz="3200" dirty="0"/>
              <a:t>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55180" y="1323212"/>
            <a:ext cx="3246476" cy="2419448"/>
          </a:xfrm>
          <a:prstGeom prst="cloudCallout">
            <a:avLst>
              <a:gd name="adj1" fmla="val -50718"/>
              <a:gd name="adj2" fmla="val 70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What about special education teachers?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061" y="4501117"/>
            <a:ext cx="4004929" cy="2282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Share in the chat: </a:t>
            </a:r>
            <a:r>
              <a:rPr lang="en-US" sz="2800" dirty="0"/>
              <a:t>When does collaboration seem most relevant for special education teachers?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79" y="1124147"/>
            <a:ext cx="4923154" cy="55601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26689" y="4316819"/>
            <a:ext cx="3650511" cy="432390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effective collaboration, teachers need…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212"/>
            <a:ext cx="8119730" cy="4297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r>
              <a:rPr lang="en-US" dirty="0"/>
              <a:t> built into their working day to share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Expertise</a:t>
            </a:r>
            <a:r>
              <a:rPr lang="en-US" dirty="0"/>
              <a:t> with peers, and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Autonomy</a:t>
            </a:r>
            <a:r>
              <a:rPr lang="en-US" dirty="0"/>
              <a:t> to be able to focus on what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Matters</a:t>
            </a:r>
            <a:r>
              <a:rPr lang="en-US" dirty="0"/>
              <a:t> to them.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2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effective collaboration requires </a:t>
            </a:r>
            <a:r>
              <a:rPr lang="en-US" dirty="0" err="1"/>
              <a:t>TEAMwork</a:t>
            </a:r>
            <a:r>
              <a:rPr lang="en-US" dirty="0"/>
              <a:t> from many different partners.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163549"/>
              </p:ext>
            </p:extLst>
          </p:nvPr>
        </p:nvGraphicFramePr>
        <p:xfrm>
          <a:off x="457200" y="13239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37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/>
              <a:t>Thanks!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Comments? Questions?</a:t>
            </a:r>
          </a:p>
          <a:p>
            <a:pPr algn="ctr"/>
            <a:r>
              <a:rPr lang="en-US" sz="2800" b="1" dirty="0"/>
              <a:t>Email: spatrick@learningpolicyinstitute.org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C242-4CAF-40A5-BA9B-A07735D0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7927-14E3-42C8-B0AF-435B6D527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Growing evidence that engagement in instructionally-focused collaboration is associated with instructional practice and student achievement </a:t>
            </a:r>
          </a:p>
          <a:p>
            <a:pPr marL="0" indent="0" algn="r">
              <a:buNone/>
            </a:pPr>
            <a:r>
              <a:rPr lang="en-US" sz="1800" b="1" cap="small" dirty="0">
                <a:solidFill>
                  <a:schemeClr val="accent1"/>
                </a:solidFill>
              </a:rPr>
              <a:t>(Goddard et al., 2015; Parise &amp; Spillane, 2010; </a:t>
            </a:r>
          </a:p>
          <a:p>
            <a:pPr marL="0" indent="0" algn="r">
              <a:buNone/>
            </a:pPr>
            <a:r>
              <a:rPr lang="en-US" sz="1800" b="1" cap="small" dirty="0" err="1">
                <a:solidFill>
                  <a:schemeClr val="accent1"/>
                </a:solidFill>
              </a:rPr>
              <a:t>Ronfeldt</a:t>
            </a:r>
            <a:r>
              <a:rPr lang="en-US" sz="1800" b="1" cap="small" dirty="0">
                <a:solidFill>
                  <a:schemeClr val="accent1"/>
                </a:solidFill>
              </a:rPr>
              <a:t> et al., 2015; </a:t>
            </a:r>
            <a:r>
              <a:rPr lang="en-US" sz="1800" b="1" cap="small" dirty="0" err="1">
                <a:solidFill>
                  <a:schemeClr val="accent1"/>
                </a:solidFill>
              </a:rPr>
              <a:t>Supovitz</a:t>
            </a:r>
            <a:r>
              <a:rPr lang="en-US" sz="1800" b="1" cap="small" dirty="0">
                <a:solidFill>
                  <a:schemeClr val="accent1"/>
                </a:solidFill>
              </a:rPr>
              <a:t>, 2002; </a:t>
            </a:r>
            <a:r>
              <a:rPr lang="en-US" sz="1800" b="1" cap="small" dirty="0" err="1">
                <a:solidFill>
                  <a:schemeClr val="accent1"/>
                </a:solidFill>
              </a:rPr>
              <a:t>Wahlstorm</a:t>
            </a:r>
            <a:r>
              <a:rPr lang="en-US" sz="1800" b="1" cap="small" dirty="0">
                <a:solidFill>
                  <a:schemeClr val="accent1"/>
                </a:solidFill>
              </a:rPr>
              <a:t> &amp; Louis, 2008)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01B34-6287-467D-8755-83FA8DA6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C242-4CAF-40A5-BA9B-A07735D0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7927-14E3-42C8-B0AF-435B6D527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Growing evidence that engagement in instructionally-focused collaboration is associated with instructional practice and student achievement </a:t>
            </a:r>
          </a:p>
          <a:p>
            <a:pPr marL="0" indent="0" algn="r">
              <a:buNone/>
            </a:pPr>
            <a:r>
              <a:rPr lang="en-US" sz="1800" b="1" cap="small" dirty="0">
                <a:solidFill>
                  <a:schemeClr val="accent1"/>
                </a:solidFill>
              </a:rPr>
              <a:t>(Goddard et al., 2015; Parise &amp; Spillane, 2010; </a:t>
            </a:r>
          </a:p>
          <a:p>
            <a:pPr marL="0" indent="0" algn="r">
              <a:buNone/>
            </a:pPr>
            <a:r>
              <a:rPr lang="en-US" sz="1800" b="1" cap="small" dirty="0" err="1">
                <a:solidFill>
                  <a:schemeClr val="accent1"/>
                </a:solidFill>
              </a:rPr>
              <a:t>Ronfeldt</a:t>
            </a:r>
            <a:r>
              <a:rPr lang="en-US" sz="1800" b="1" cap="small" dirty="0">
                <a:solidFill>
                  <a:schemeClr val="accent1"/>
                </a:solidFill>
              </a:rPr>
              <a:t> et al., 2015; </a:t>
            </a:r>
            <a:r>
              <a:rPr lang="en-US" sz="1800" b="1" cap="small" dirty="0" err="1">
                <a:solidFill>
                  <a:schemeClr val="accent1"/>
                </a:solidFill>
              </a:rPr>
              <a:t>Supovitz</a:t>
            </a:r>
            <a:r>
              <a:rPr lang="en-US" sz="1800" b="1" cap="small" dirty="0">
                <a:solidFill>
                  <a:schemeClr val="accent1"/>
                </a:solidFill>
              </a:rPr>
              <a:t>, 2002; </a:t>
            </a:r>
            <a:r>
              <a:rPr lang="en-US" sz="1800" b="1" cap="small" dirty="0" err="1">
                <a:solidFill>
                  <a:schemeClr val="accent1"/>
                </a:solidFill>
              </a:rPr>
              <a:t>Wahlstorm</a:t>
            </a:r>
            <a:r>
              <a:rPr lang="en-US" sz="1800" b="1" cap="small" dirty="0">
                <a:solidFill>
                  <a:schemeClr val="accent1"/>
                </a:solidFill>
              </a:rPr>
              <a:t> &amp; Louis, 2008)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01B34-6287-467D-8755-83FA8DA6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1B2B54-BE54-453C-A8F9-7049481CCC0F}"/>
              </a:ext>
            </a:extLst>
          </p:cNvPr>
          <p:cNvSpPr/>
          <p:nvPr/>
        </p:nvSpPr>
        <p:spPr>
          <a:xfrm>
            <a:off x="261257" y="4049486"/>
            <a:ext cx="8565501" cy="22437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Collaborating within communities of practice: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Allows for transfer of information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Creates access to expertise and resources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Affords teachers opportunities to discuss, reflect, and take up new ideas about specific problems of practice </a:t>
            </a:r>
          </a:p>
          <a:p>
            <a:pPr algn="ctr"/>
            <a:r>
              <a:rPr lang="en-US" sz="1600" b="1" cap="small" dirty="0">
                <a:solidFill>
                  <a:schemeClr val="accent1"/>
                </a:solidFill>
              </a:rPr>
              <a:t>(Ball &amp; Cohen, 1999; Horn et al, 2017; Horn, 2005; Little, 2002)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727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67BD-FE8E-4E0A-912F-2D76AD12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increasingly emphasize collaborative learning for teachers…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ABA61-6048-4668-904B-6822C6D1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74" y="1772925"/>
            <a:ext cx="6262672" cy="2666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F64C9-7A48-4DC9-A913-1DA09CE9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9" y="1338798"/>
            <a:ext cx="3738277" cy="3423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9F988-28A3-4AED-B0DD-B2234897D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5893">
            <a:off x="1816546" y="3499978"/>
            <a:ext cx="6992253" cy="36893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5225B-6754-47D6-A4C7-8BA8A824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7552F-6F40-429C-BF2C-77146B4A289E}"/>
              </a:ext>
            </a:extLst>
          </p:cNvPr>
          <p:cNvSpPr/>
          <p:nvPr/>
        </p:nvSpPr>
        <p:spPr>
          <a:xfrm rot="20697258">
            <a:off x="4525088" y="6382427"/>
            <a:ext cx="4475601" cy="39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5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67A7-16A9-4055-AAF1-4D4F7B65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… yet in reality collaboration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9159E-971F-4B7C-B7A4-6A0CD35C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212"/>
            <a:ext cx="8229600" cy="4685702"/>
          </a:xfrm>
        </p:spPr>
        <p:txBody>
          <a:bodyPr>
            <a:normAutofit/>
          </a:bodyPr>
          <a:lstStyle/>
          <a:p>
            <a:r>
              <a:rPr lang="en-US" dirty="0"/>
              <a:t>Not universally accessible 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Only 31% of teachers in national survey reported having enough time for collaboration </a:t>
            </a:r>
          </a:p>
          <a:p>
            <a:pPr marL="457200" lvl="1" indent="0" algn="r">
              <a:buNone/>
            </a:pPr>
            <a:r>
              <a:rPr lang="en-US" sz="1800" cap="small" dirty="0"/>
              <a:t>(Johnston &amp; Tsai, 2018)</a:t>
            </a:r>
          </a:p>
          <a:p>
            <a:r>
              <a:rPr lang="en-US" dirty="0"/>
              <a:t>Not equally productive 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	“Feels like I’m being held hostage.”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	“Not another meeting.” 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	“People might have good knowledge but the 	pieces don’t fit together.”</a:t>
            </a:r>
          </a:p>
          <a:p>
            <a:pPr marL="0" indent="0" algn="r">
              <a:buNone/>
            </a:pPr>
            <a:r>
              <a:rPr lang="en-US" sz="1800" cap="small" dirty="0"/>
              <a:t>(Gates Foundation, 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1B4E7-A1C3-44FF-A7E9-6B0B2899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0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When does collaboration work?</a:t>
            </a:r>
          </a:p>
          <a:p>
            <a:pPr marL="457200" indent="-457200">
              <a:buAutoNum type="arabicPeriod"/>
            </a:pPr>
            <a:r>
              <a:rPr lang="en-US" sz="3200" dirty="0"/>
              <a:t>When does collaboration fall flat?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I learned about effective collaboration from my own research?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0" y="1724850"/>
            <a:ext cx="2926080" cy="376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935" y="5613991"/>
            <a:ext cx="2799907" cy="4040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0" i="0" dirty="0">
                <a:latin typeface="Futura PT Heavy"/>
                <a:cs typeface="Futura PT Heavy"/>
                <a:hlinkClick r:id="rId3"/>
              </a:rPr>
              <a:t>Patrick &amp; Shelton (2020)</a:t>
            </a:r>
            <a:endParaRPr lang="en-US" b="0" i="0" dirty="0">
              <a:latin typeface="Futura PT Heavy"/>
              <a:cs typeface="Futura PT Heavy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350" y="1550439"/>
            <a:ext cx="2926080" cy="4116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939" y="1336026"/>
            <a:ext cx="2926080" cy="4543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1436" y="5755759"/>
            <a:ext cx="2799907" cy="4040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b="0" i="0" dirty="0">
                <a:latin typeface="Futura PT Heavy"/>
                <a:cs typeface="Futura PT Heavy"/>
                <a:hlinkClick r:id="rId6"/>
              </a:rPr>
              <a:t>Patrick (2022)</a:t>
            </a:r>
            <a:endParaRPr lang="en-US" b="0" i="0" dirty="0">
              <a:latin typeface="Futura PT Heavy"/>
              <a:cs typeface="Futura PT Heav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9025" y="5957777"/>
            <a:ext cx="2799907" cy="4040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>
                <a:latin typeface="Futura PT Heavy"/>
                <a:cs typeface="Futura PT Heavy"/>
                <a:hlinkClick r:id="rId7"/>
              </a:rPr>
              <a:t>Carroll, Patrick, and </a:t>
            </a:r>
            <a:r>
              <a:rPr lang="en-US" dirty="0" err="1">
                <a:latin typeface="Futura PT Heavy"/>
                <a:cs typeface="Futura PT Heavy"/>
                <a:hlinkClick r:id="rId7"/>
              </a:rPr>
              <a:t>Goldring</a:t>
            </a:r>
            <a:r>
              <a:rPr lang="en-US" b="0" i="0" dirty="0">
                <a:latin typeface="Futura PT Heavy"/>
                <a:cs typeface="Futura PT Heavy"/>
                <a:hlinkClick r:id="rId7"/>
              </a:rPr>
              <a:t> (2021)</a:t>
            </a:r>
            <a:endParaRPr lang="en-US" b="0" i="0" dirty="0">
              <a:latin typeface="Futura PT Heavy"/>
              <a:cs typeface="Futura PT Heavy"/>
            </a:endParaRPr>
          </a:p>
        </p:txBody>
      </p:sp>
    </p:spTree>
    <p:extLst>
      <p:ext uri="{BB962C8B-B14F-4D97-AF65-F5344CB8AC3E}">
        <p14:creationId xmlns:p14="http://schemas.microsoft.com/office/powerpoint/2010/main" val="26674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87" y="1565705"/>
            <a:ext cx="8654902" cy="1362075"/>
          </a:xfrm>
        </p:spPr>
        <p:txBody>
          <a:bodyPr/>
          <a:lstStyle/>
          <a:p>
            <a:pPr algn="ctr"/>
            <a:r>
              <a:rPr lang="en-US" dirty="0"/>
              <a:t>How and under what conditions can collaboration support teachers?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7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effective collaboration, teachers need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r>
              <a:rPr lang="en-US" dirty="0"/>
              <a:t> built into their working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Teachers who shared </a:t>
            </a:r>
            <a:r>
              <a:rPr lang="en-US" b="1" dirty="0"/>
              <a:t>common planning time </a:t>
            </a:r>
            <a:r>
              <a:rPr lang="en-US" dirty="0"/>
              <a:t>with their collaborators were more likely to meet frequently and focus on instruction</a:t>
            </a:r>
          </a:p>
          <a:p>
            <a:r>
              <a:rPr lang="en-US" dirty="0"/>
              <a:t>Teachers who received </a:t>
            </a:r>
            <a:r>
              <a:rPr lang="en-US" b="1" dirty="0"/>
              <a:t>release time from teaching </a:t>
            </a:r>
            <a:r>
              <a:rPr lang="en-US" dirty="0"/>
              <a:t>or </a:t>
            </a:r>
            <a:r>
              <a:rPr lang="en-US" b="1" dirty="0"/>
              <a:t>professional development credit </a:t>
            </a:r>
            <a:r>
              <a:rPr lang="en-US" dirty="0"/>
              <a:t>for collaboration were more likely to engage in peer observations, feedback, and co-teaching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F198-7080-9C4B-9977-36A58DBDB9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5815001"/>
            <a:ext cx="4416056" cy="7146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School and district leaders </a:t>
            </a:r>
          </a:p>
        </p:txBody>
      </p:sp>
    </p:spTree>
    <p:extLst>
      <p:ext uri="{BB962C8B-B14F-4D97-AF65-F5344CB8AC3E}">
        <p14:creationId xmlns:p14="http://schemas.microsoft.com/office/powerpoint/2010/main" val="15367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N ED Research Alliance">
      <a:dk1>
        <a:srgbClr val="4C4D50"/>
      </a:dk1>
      <a:lt1>
        <a:sysClr val="window" lastClr="FFFFFF"/>
      </a:lt1>
      <a:dk2>
        <a:srgbClr val="18214B"/>
      </a:dk2>
      <a:lt2>
        <a:srgbClr val="E5E7ED"/>
      </a:lt2>
      <a:accent1>
        <a:srgbClr val="1E6A50"/>
      </a:accent1>
      <a:accent2>
        <a:srgbClr val="18214B"/>
      </a:accent2>
      <a:accent3>
        <a:srgbClr val="939499"/>
      </a:accent3>
      <a:accent4>
        <a:srgbClr val="2D3D8F"/>
      </a:accent4>
      <a:accent5>
        <a:srgbClr val="2DA67C"/>
      </a:accent5>
      <a:accent6>
        <a:srgbClr val="C5C7CD"/>
      </a:accent6>
      <a:hlink>
        <a:srgbClr val="1821B3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ctr">
          <a:defRPr sz="2000" b="0" i="0" dirty="0" smtClean="0">
            <a:latin typeface="Futura PT Heavy"/>
            <a:cs typeface="Futura PT Heav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</Template>
  <TotalTime>24141</TotalTime>
  <Words>950</Words>
  <Application>Microsoft Office PowerPoint</Application>
  <PresentationFormat>On-screen Show (4:3)</PresentationFormat>
  <Paragraphs>116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Futura PT Book</vt:lpstr>
      <vt:lpstr>Futura PT Heavy</vt:lpstr>
      <vt:lpstr>Office Theme</vt:lpstr>
      <vt:lpstr>Working Together?</vt:lpstr>
      <vt:lpstr>Collaboration for Improvement</vt:lpstr>
      <vt:lpstr>Collaboration for Improvement</vt:lpstr>
      <vt:lpstr>Schools increasingly emphasize collaborative learning for teachers…</vt:lpstr>
      <vt:lpstr>… yet in reality collaboration is</vt:lpstr>
      <vt:lpstr>Reflection</vt:lpstr>
      <vt:lpstr>What have I learned about effective collaboration from my own research?</vt:lpstr>
      <vt:lpstr>How and under what conditions can collaboration support teachers?</vt:lpstr>
      <vt:lpstr>For effective collaboration, teachers need time built into their working day</vt:lpstr>
      <vt:lpstr>For effective collaboration, teachers need time built into their working day</vt:lpstr>
      <vt:lpstr>For effective collaboration, teachers need a chance to share expertise with peers. </vt:lpstr>
      <vt:lpstr>For effective collaboration, teachers need a chance to share expertise with peers. </vt:lpstr>
      <vt:lpstr>For effective collaboration, teachers need autonomy to determine how to work together</vt:lpstr>
      <vt:lpstr>For effective collaboration, teachers need autonomy to determine how to work together</vt:lpstr>
      <vt:lpstr>For effective collaboration, teachers need space to focus on what matters to them.</vt:lpstr>
      <vt:lpstr>For effective collaboration, teachers need to be able to focus on what matters to them.</vt:lpstr>
      <vt:lpstr>For effective collaboration, teachers need…</vt:lpstr>
      <vt:lpstr>Creating effective collaboration requires TEAMwork from many different partners.</vt:lpstr>
      <vt:lpstr>Thanks! </vt:lpstr>
    </vt:vector>
  </TitlesOfParts>
  <Company>UCLA Smarter Balanced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by Myself?</dc:title>
  <dc:creator>Patrick, Susan Kemper</dc:creator>
  <cp:lastModifiedBy>Susan Kemper Patrick</cp:lastModifiedBy>
  <cp:revision>138</cp:revision>
  <dcterms:created xsi:type="dcterms:W3CDTF">2019-12-04T20:29:01Z</dcterms:created>
  <dcterms:modified xsi:type="dcterms:W3CDTF">2023-02-08T20:03:05Z</dcterms:modified>
</cp:coreProperties>
</file>