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75" r:id="rId2"/>
    <p:sldId id="295" r:id="rId3"/>
    <p:sldId id="373" r:id="rId4"/>
    <p:sldId id="484" r:id="rId5"/>
    <p:sldId id="485" r:id="rId6"/>
    <p:sldId id="2212" r:id="rId7"/>
    <p:sldId id="1764" r:id="rId8"/>
    <p:sldId id="421" r:id="rId9"/>
    <p:sldId id="375" r:id="rId10"/>
    <p:sldId id="2213" r:id="rId11"/>
    <p:sldId id="1823" r:id="rId12"/>
    <p:sldId id="478" r:id="rId13"/>
    <p:sldId id="2219" r:id="rId14"/>
    <p:sldId id="483" r:id="rId15"/>
    <p:sldId id="1825" r:id="rId16"/>
    <p:sldId id="1826" r:id="rId17"/>
    <p:sldId id="1827" r:id="rId18"/>
    <p:sldId id="2220" r:id="rId19"/>
    <p:sldId id="360" r:id="rId20"/>
    <p:sldId id="457" r:id="rId21"/>
    <p:sldId id="2216" r:id="rId22"/>
    <p:sldId id="359" r:id="rId23"/>
    <p:sldId id="2214" r:id="rId24"/>
    <p:sldId id="2217" r:id="rId25"/>
    <p:sldId id="2221" r:id="rId26"/>
    <p:sldId id="2218" r:id="rId2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173"/>
    <a:srgbClr val="262626"/>
    <a:srgbClr val="006DB6"/>
    <a:srgbClr val="48BB88"/>
    <a:srgbClr val="67B482"/>
    <a:srgbClr val="F2F3F4"/>
    <a:srgbClr val="F0F0F0"/>
    <a:srgbClr val="F1F1F1"/>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71" autoAdjust="0"/>
    <p:restoredTop sz="96338" autoAdjust="0"/>
  </p:normalViewPr>
  <p:slideViewPr>
    <p:cSldViewPr>
      <p:cViewPr varScale="1">
        <p:scale>
          <a:sx n="117" d="100"/>
          <a:sy n="117" d="100"/>
        </p:scale>
        <p:origin x="192" y="3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132" d="100"/>
          <a:sy n="132" d="100"/>
        </p:scale>
        <p:origin x="139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4CBBF76-505F-468A-860D-A425FD686332}" type="datetimeFigureOut">
              <a:rPr lang="en-US" smtClean="0"/>
              <a:t>2/7/23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AEE1DCC-01D8-4718-BC5D-E371901CDBD8}" type="slidenum">
              <a:rPr lang="en-US" smtClean="0"/>
              <a:t>‹#›</a:t>
            </a:fld>
            <a:endParaRPr lang="en-US"/>
          </a:p>
        </p:txBody>
      </p:sp>
    </p:spTree>
    <p:extLst>
      <p:ext uri="{BB962C8B-B14F-4D97-AF65-F5344CB8AC3E}">
        <p14:creationId xmlns:p14="http://schemas.microsoft.com/office/powerpoint/2010/main" val="42503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Keep formatting of left-justified on the template.</a:t>
            </a:r>
          </a:p>
        </p:txBody>
      </p:sp>
      <p:sp>
        <p:nvSpPr>
          <p:cNvPr id="4" name="Slide Number Placeholder 3"/>
          <p:cNvSpPr>
            <a:spLocks noGrp="1"/>
          </p:cNvSpPr>
          <p:nvPr>
            <p:ph type="sldNum" sz="quarter" idx="10"/>
          </p:nvPr>
        </p:nvSpPr>
        <p:spPr/>
        <p:txBody>
          <a:bodyPr/>
          <a:lstStyle/>
          <a:p>
            <a:fld id="{2AEE1DCC-01D8-4718-BC5D-E371901CDBD8}" type="slidenum">
              <a:rPr lang="en-US" smtClean="0"/>
              <a:t>1</a:t>
            </a:fld>
            <a:endParaRPr lang="en-US"/>
          </a:p>
        </p:txBody>
      </p:sp>
    </p:spTree>
    <p:extLst>
      <p:ext uri="{BB962C8B-B14F-4D97-AF65-F5344CB8AC3E}">
        <p14:creationId xmlns:p14="http://schemas.microsoft.com/office/powerpoint/2010/main" val="2243911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15</a:t>
            </a:fld>
            <a:endParaRPr lang="en-US"/>
          </a:p>
        </p:txBody>
      </p:sp>
    </p:spTree>
    <p:extLst>
      <p:ext uri="{BB962C8B-B14F-4D97-AF65-F5344CB8AC3E}">
        <p14:creationId xmlns:p14="http://schemas.microsoft.com/office/powerpoint/2010/main" val="280519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Teams are the “Who” of MTSS Strong teaming structures at all levels of the educational cascade and within the school create the context for strong implementation</a:t>
            </a:r>
          </a:p>
        </p:txBody>
      </p:sp>
      <p:sp>
        <p:nvSpPr>
          <p:cNvPr id="4" name="Slide Number Placeholder 3"/>
          <p:cNvSpPr>
            <a:spLocks noGrp="1"/>
          </p:cNvSpPr>
          <p:nvPr>
            <p:ph type="sldNum" sz="quarter" idx="5"/>
          </p:nvPr>
        </p:nvSpPr>
        <p:spPr/>
        <p:txBody>
          <a:bodyPr/>
          <a:lstStyle/>
          <a:p>
            <a:fld id="{2AEE1DCC-01D8-4718-BC5D-E371901CDBD8}" type="slidenum">
              <a:rPr lang="en-US" smtClean="0"/>
              <a:t>16</a:t>
            </a:fld>
            <a:endParaRPr lang="en-US"/>
          </a:p>
        </p:txBody>
      </p:sp>
    </p:spTree>
    <p:extLst>
      <p:ext uri="{BB962C8B-B14F-4D97-AF65-F5344CB8AC3E}">
        <p14:creationId xmlns:p14="http://schemas.microsoft.com/office/powerpoint/2010/main" val="144297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intervention system outlines the validated intervention platforms, assessments, and decision rules</a:t>
            </a:r>
          </a:p>
          <a:p>
            <a:r>
              <a:rPr lang="en-US" dirty="0"/>
              <a:t>Intervention System Worked Example:</a:t>
            </a:r>
          </a:p>
          <a:p>
            <a:r>
              <a:rPr lang="en-US" dirty="0"/>
              <a:t>https://</a:t>
            </a:r>
            <a:r>
              <a:rPr lang="en-US" dirty="0" err="1"/>
              <a:t>acrobat.adobe.com</a:t>
            </a:r>
            <a:r>
              <a:rPr lang="en-US" dirty="0"/>
              <a:t>/link/</a:t>
            </a:r>
            <a:r>
              <a:rPr lang="en-US" dirty="0" err="1"/>
              <a:t>review?uri</a:t>
            </a:r>
            <a:r>
              <a:rPr lang="en-US" dirty="0"/>
              <a:t>=urn:aaid:scds:US:18e3ea29-fae2-3c3a-bc7e-63db64f24b49</a:t>
            </a:r>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17</a:t>
            </a:fld>
            <a:endParaRPr lang="en-US"/>
          </a:p>
        </p:txBody>
      </p:sp>
    </p:spTree>
    <p:extLst>
      <p:ext uri="{BB962C8B-B14F-4D97-AF65-F5344CB8AC3E}">
        <p14:creationId xmlns:p14="http://schemas.microsoft.com/office/powerpoint/2010/main" val="62882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EE1DCC-01D8-4718-BC5D-E371901CDBD8}" type="slidenum">
              <a:rPr lang="en-US" smtClean="0"/>
              <a:t>18</a:t>
            </a:fld>
            <a:endParaRPr lang="en-US"/>
          </a:p>
        </p:txBody>
      </p:sp>
    </p:spTree>
    <p:extLst>
      <p:ext uri="{BB962C8B-B14F-4D97-AF65-F5344CB8AC3E}">
        <p14:creationId xmlns:p14="http://schemas.microsoft.com/office/powerpoint/2010/main" val="3438859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20</a:t>
            </a:fld>
            <a:endParaRPr lang="en-US"/>
          </a:p>
        </p:txBody>
      </p:sp>
    </p:spTree>
    <p:extLst>
      <p:ext uri="{BB962C8B-B14F-4D97-AF65-F5344CB8AC3E}">
        <p14:creationId xmlns:p14="http://schemas.microsoft.com/office/powerpoint/2010/main" val="3482176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21</a:t>
            </a:fld>
            <a:endParaRPr lang="en-US"/>
          </a:p>
        </p:txBody>
      </p:sp>
    </p:spTree>
    <p:extLst>
      <p:ext uri="{BB962C8B-B14F-4D97-AF65-F5344CB8AC3E}">
        <p14:creationId xmlns:p14="http://schemas.microsoft.com/office/powerpoint/2010/main" val="2079190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EE1DCC-01D8-4718-BC5D-E371901CDBD8}" type="slidenum">
              <a:rPr lang="en-US" smtClean="0"/>
              <a:t>25</a:t>
            </a:fld>
            <a:endParaRPr lang="en-US"/>
          </a:p>
        </p:txBody>
      </p:sp>
    </p:spTree>
    <p:extLst>
      <p:ext uri="{BB962C8B-B14F-4D97-AF65-F5344CB8AC3E}">
        <p14:creationId xmlns:p14="http://schemas.microsoft.com/office/powerpoint/2010/main" val="47468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2</a:t>
            </a:fld>
            <a:endParaRPr lang="en-US"/>
          </a:p>
        </p:txBody>
      </p:sp>
    </p:spTree>
    <p:extLst>
      <p:ext uri="{BB962C8B-B14F-4D97-AF65-F5344CB8AC3E}">
        <p14:creationId xmlns:p14="http://schemas.microsoft.com/office/powerpoint/2010/main" val="189993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video, see if the participants can help you review the 5 steps in the DBI process.</a:t>
            </a:r>
          </a:p>
          <a:p>
            <a:endParaRPr lang="en-US" dirty="0"/>
          </a:p>
          <a:p>
            <a:r>
              <a:rPr lang="en-US" dirty="0"/>
              <a:t>The DBI process (as conceptualized initially by Stan </a:t>
            </a:r>
            <a:r>
              <a:rPr lang="en-US" dirty="0" err="1"/>
              <a:t>Deno</a:t>
            </a:r>
            <a:r>
              <a:rPr lang="en-US" dirty="0"/>
              <a:t> and Phyllis </a:t>
            </a:r>
            <a:r>
              <a:rPr lang="en-US" dirty="0" err="1"/>
              <a:t>Mirkin</a:t>
            </a:r>
            <a:r>
              <a:rPr lang="en-US" dirty="0"/>
              <a:t> in the 70’s and studied by many others) has 5 steps. This is the graphic used by the National Center for Intensive Intervention. </a:t>
            </a:r>
          </a:p>
          <a:p>
            <a:endParaRPr lang="en-US" dirty="0"/>
          </a:p>
          <a:p>
            <a:r>
              <a:rPr lang="en-US" dirty="0"/>
              <a:t>The 5 steps are:</a:t>
            </a:r>
          </a:p>
          <a:p>
            <a:pPr marL="228600" indent="-228600">
              <a:buAutoNum type="arabicPeriod"/>
            </a:pPr>
            <a:r>
              <a:rPr lang="en-US" dirty="0"/>
              <a:t>Select a validated intervention program</a:t>
            </a:r>
          </a:p>
          <a:p>
            <a:pPr marL="228600" indent="-228600">
              <a:buAutoNum type="arabicPeriod"/>
            </a:pPr>
            <a:r>
              <a:rPr lang="en-US" dirty="0"/>
              <a:t>Progress monitor students to determine response to the validated intervention (continue intervention as long as the student is responding and until the goal is met)</a:t>
            </a:r>
          </a:p>
          <a:p>
            <a:pPr marL="228600" indent="-228600">
              <a:buAutoNum type="arabicPeriod"/>
            </a:pPr>
            <a:r>
              <a:rPr lang="en-US" dirty="0"/>
              <a:t>If data indicate that the student is not responding, gather additional data sources such as diagnostic academic assessment, functional behavior assessment, and fidelity data.</a:t>
            </a:r>
          </a:p>
          <a:p>
            <a:pPr marL="228600" indent="-228600">
              <a:buAutoNum type="arabicPeriod"/>
            </a:pPr>
            <a:r>
              <a:rPr lang="en-US" dirty="0"/>
              <a:t>Use the data you collect to formulate an intervention adaptation</a:t>
            </a:r>
          </a:p>
          <a:p>
            <a:pPr marL="228600" indent="-228600">
              <a:buAutoNum type="arabicPeriod"/>
            </a:pPr>
            <a:r>
              <a:rPr lang="en-US" dirty="0"/>
              <a:t>Implement the adaptation and monitor progress</a:t>
            </a:r>
          </a:p>
          <a:p>
            <a:pPr marL="0" indent="0">
              <a:buNone/>
            </a:pPr>
            <a:endParaRPr lang="en-US" dirty="0"/>
          </a:p>
          <a:p>
            <a:pPr marL="0" indent="0">
              <a:buNone/>
            </a:pPr>
            <a:r>
              <a:rPr lang="en-US" dirty="0"/>
              <a:t>Repeat steps 3-5 until the student responds.</a:t>
            </a:r>
          </a:p>
          <a:p>
            <a:pPr marL="0" indent="0">
              <a:buNone/>
            </a:pPr>
            <a:endParaRPr lang="en-US" dirty="0"/>
          </a:p>
          <a:p>
            <a:pPr marL="0" indent="0">
              <a:buNone/>
            </a:pPr>
            <a:r>
              <a:rPr lang="en-US" dirty="0"/>
              <a:t>Any student who needs additional support automatically moves into steps 1-2 of the DBI process (whether we call it this or not).</a:t>
            </a:r>
          </a:p>
          <a:p>
            <a:pPr marL="0" indent="0">
              <a:buNone/>
            </a:pPr>
            <a:r>
              <a:rPr lang="en-US" dirty="0"/>
              <a:t>A validated intervention platform is scripted, standard protocol intervention that is based on validated practices: explicit phonics instruction, phonemic awareness instruction (in the early grades), explicit writing instruction, explicit strategy instruction in </a:t>
            </a:r>
            <a:r>
              <a:rPr lang="en-US" dirty="0" err="1"/>
              <a:t>comprehensnion</a:t>
            </a:r>
            <a:r>
              <a:rPr lang="en-US" dirty="0"/>
              <a:t>, vocabulary instruction, </a:t>
            </a:r>
          </a:p>
        </p:txBody>
      </p:sp>
      <p:sp>
        <p:nvSpPr>
          <p:cNvPr id="4" name="Slide Number Placeholder 3"/>
          <p:cNvSpPr>
            <a:spLocks noGrp="1"/>
          </p:cNvSpPr>
          <p:nvPr>
            <p:ph type="sldNum" sz="quarter" idx="5"/>
          </p:nvPr>
        </p:nvSpPr>
        <p:spPr/>
        <p:txBody>
          <a:bodyPr/>
          <a:lstStyle/>
          <a:p>
            <a:fld id="{2AEE1DCC-01D8-4718-BC5D-E371901CDBD8}" type="slidenum">
              <a:rPr lang="en-US" smtClean="0"/>
              <a:t>6</a:t>
            </a:fld>
            <a:endParaRPr lang="en-US"/>
          </a:p>
        </p:txBody>
      </p:sp>
    </p:spTree>
    <p:extLst>
      <p:ext uri="{BB962C8B-B14F-4D97-AF65-F5344CB8AC3E}">
        <p14:creationId xmlns:p14="http://schemas.microsoft.com/office/powerpoint/2010/main" val="278986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been focused on steps 1-2 of the process. Last time we discussed evaluating progress monitoring data to determine when to make a change</a:t>
            </a:r>
          </a:p>
        </p:txBody>
      </p:sp>
      <p:sp>
        <p:nvSpPr>
          <p:cNvPr id="4" name="Slide Number Placeholder 3"/>
          <p:cNvSpPr>
            <a:spLocks noGrp="1"/>
          </p:cNvSpPr>
          <p:nvPr>
            <p:ph type="sldNum" sz="quarter" idx="5"/>
          </p:nvPr>
        </p:nvSpPr>
        <p:spPr/>
        <p:txBody>
          <a:bodyPr/>
          <a:lstStyle/>
          <a:p>
            <a:fld id="{2AEE1DCC-01D8-4718-BC5D-E371901CDBD8}" type="slidenum">
              <a:rPr lang="en-US" smtClean="0"/>
              <a:t>7</a:t>
            </a:fld>
            <a:endParaRPr lang="en-US"/>
          </a:p>
        </p:txBody>
      </p:sp>
    </p:spTree>
    <p:extLst>
      <p:ext uri="{BB962C8B-B14F-4D97-AF65-F5344CB8AC3E}">
        <p14:creationId xmlns:p14="http://schemas.microsoft.com/office/powerpoint/2010/main" val="137545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grade: of 172 students comes from the Acadience data export, all possible 1</a:t>
            </a:r>
            <a:r>
              <a:rPr lang="en-US" baseline="30000" dirty="0"/>
              <a:t>st</a:t>
            </a:r>
            <a:r>
              <a:rPr lang="en-US" dirty="0"/>
              <a:t> graders with scores in fall and/or winter.</a:t>
            </a:r>
          </a:p>
          <a:p>
            <a:r>
              <a:rPr lang="en-US" dirty="0"/>
              <a:t>Second grade: of 132 students comes from the Acadience data export, all possible 2</a:t>
            </a:r>
            <a:r>
              <a:rPr lang="en-US" baseline="30000" dirty="0"/>
              <a:t>nd</a:t>
            </a:r>
            <a:r>
              <a:rPr lang="en-US" dirty="0"/>
              <a:t> graders with scores in fall and/or winter.</a:t>
            </a:r>
          </a:p>
        </p:txBody>
      </p:sp>
      <p:sp>
        <p:nvSpPr>
          <p:cNvPr id="4" name="Slide Number Placeholder 3"/>
          <p:cNvSpPr>
            <a:spLocks noGrp="1"/>
          </p:cNvSpPr>
          <p:nvPr>
            <p:ph type="sldNum" sz="quarter" idx="5"/>
          </p:nvPr>
        </p:nvSpPr>
        <p:spPr/>
        <p:txBody>
          <a:bodyPr/>
          <a:lstStyle/>
          <a:p>
            <a:fld id="{2AEE1DCC-01D8-4718-BC5D-E371901CDBD8}" type="slidenum">
              <a:rPr lang="en-US" smtClean="0"/>
              <a:t>9</a:t>
            </a:fld>
            <a:endParaRPr lang="en-US"/>
          </a:p>
        </p:txBody>
      </p:sp>
    </p:spTree>
    <p:extLst>
      <p:ext uri="{BB962C8B-B14F-4D97-AF65-F5344CB8AC3E}">
        <p14:creationId xmlns:p14="http://schemas.microsoft.com/office/powerpoint/2010/main" val="275253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11</a:t>
            </a:fld>
            <a:endParaRPr lang="en-US"/>
          </a:p>
        </p:txBody>
      </p:sp>
    </p:spTree>
    <p:extLst>
      <p:ext uri="{BB962C8B-B14F-4D97-AF65-F5344CB8AC3E}">
        <p14:creationId xmlns:p14="http://schemas.microsoft.com/office/powerpoint/2010/main" val="241030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mean by a “Tier 1 problem?” Too many students not meeting benchmark standards suggests a problem with Tier 1 implementation. This is very true…and strong Tier 1 is the best way to help all kids…but Pandemics happen, students move, teachers move, curricular changes occur…Schools often become bogged down in the “Tier 1 problem.”  Perfection is never achieved.  Schools and districts careen from new curriculum to new innovation to new approach looking for the silver bullet. Meanwhile, students don’t access the supports they need because the school is trying to work out the problems with their Tier 1. Students don’t have years to wait while we get our act together. They need additional layers of support when the need arises, not when the school has gotten all of its ducks in a row.</a:t>
            </a:r>
          </a:p>
          <a:p>
            <a:endParaRPr lang="en-US" dirty="0"/>
          </a:p>
          <a:p>
            <a:r>
              <a:rPr lang="en-US" dirty="0"/>
              <a:t>It’s easy to slip into a way of thinking of kids as their tiers.  Have you heard this before? ”My tier 2 kiddo” “My tier 3 student” My ”red group.” She’s pretty “yellow.”  Why could this be </a:t>
            </a:r>
            <a:r>
              <a:rPr lang="en-US" dirty="0" err="1"/>
              <a:t>probelematic</a:t>
            </a:r>
            <a:r>
              <a:rPr lang="en-US" dirty="0"/>
              <a:t>? Students are not their tiers!  Rather students access different tiers of support. Moreover, students may need additional “advanced tiers” support in one area like reading, but not in another area. If our system is working students should not remain in a single tier…instead they should receive flexible support.</a:t>
            </a:r>
          </a:p>
          <a:p>
            <a:endParaRPr lang="en-US" dirty="0"/>
          </a:p>
          <a:p>
            <a:r>
              <a:rPr lang="en-US" dirty="0"/>
              <a:t>In our traditional approach general education teachers are responsible for Tier 1 and Tier 2 (Students are their students and their students only). If they encounter a problem that they can’t solve on their own they may refer the student to the problem solving team… Why could this be a problem? Some students aren’t referred who need to be. Some teachers don’t want to admit when something doesn’t work. Instructional changes aren’t systematic…and biggest problem—the focus on “student </a:t>
            </a:r>
            <a:r>
              <a:rPr lang="en-US" dirty="0" err="1"/>
              <a:t>provlem</a:t>
            </a:r>
            <a:r>
              <a:rPr lang="en-US" dirty="0"/>
              <a:t> solving” means that if students require the most intense layers of support it’s because something is wrong with them…this is deficit based. Deficit-based thinking leads to the status quo, to complaining, to focus on things outside the locus of control of the school or teacher. The problem is the kid—not the teaching.</a:t>
            </a:r>
          </a:p>
          <a:p>
            <a:endParaRPr lang="en-US" dirty="0"/>
          </a:p>
          <a:p>
            <a:r>
              <a:rPr lang="en-US" dirty="0"/>
              <a:t>This includes and is especially true for our students with disabilities.  Often the traditional approach to MTSS results in students ”moving” to special education when all else fails even Tier 3. Instead of more support, they receive less—no quality Tier 1, no validated intervention, no systematic intensification. Instead, special education teachers create “individualized” lessons daily (aka. They pull “stuff” out of their closet that is “aligned” to the students generic IEP goals), this “stuff” is delivered with little advance planning, not connected to evidence, and with no accountability.  The more severe the disability, often the less intense the support.  Thus, students with the most significant and persistent needs </a:t>
            </a:r>
            <a:r>
              <a:rPr lang="en-US" dirty="0" err="1"/>
              <a:t>opperate</a:t>
            </a:r>
            <a:r>
              <a:rPr lang="en-US" dirty="0"/>
              <a:t> outside of our MTSS as do their teachers, their instruction, and even their assessments.  This is the opposite of what the initial MTSS/RTI/PBIS models intended.</a:t>
            </a:r>
          </a:p>
          <a:p>
            <a:endParaRPr lang="en-US" dirty="0"/>
          </a:p>
          <a:p>
            <a:r>
              <a:rPr lang="en-US" dirty="0"/>
              <a:t>For Special Education teachers this really problematic. Rather than develop their expertise as interventionists, reading specialists, behavior specialists. They operate in silos.  A core component of MTSS is team-based leadership. The Special Education teacher is often a signatory (sitting on many teams) but not part of one. They are included when a special education eligibility is being considered and then as soon as it is confirmed they go back to operating alone. Even the most experienced, well-qualified special education teacher can’t be 100% successful in this setting. And the bar of “success” becomes lower.  The special education teacher, just like their students deserves to be a valued part of a team. Their students deserve that too.</a:t>
            </a:r>
          </a:p>
          <a:p>
            <a:endParaRPr lang="en-US" dirty="0"/>
          </a:p>
          <a:p>
            <a:r>
              <a:rPr lang="en-US" dirty="0"/>
              <a:t>RTFI data from hundreds of administrations indicates that by in large nobody ever gets to full implementation of Tier 3, and further more factor and item analysis reveals that Tier 2 is </a:t>
            </a:r>
            <a:r>
              <a:rPr lang="en-US" dirty="0" err="1"/>
              <a:t>ofen</a:t>
            </a:r>
            <a:r>
              <a:rPr lang="en-US" dirty="0"/>
              <a:t> indistinct from Tier 1 and Tier 3. When this happens (as data indicate it often does) we don’t really have MTSS we have Tier 1 and special education.</a:t>
            </a:r>
          </a:p>
          <a:p>
            <a:endParaRPr lang="en-US" dirty="0"/>
          </a:p>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12</a:t>
            </a:fld>
            <a:endParaRPr lang="en-US"/>
          </a:p>
        </p:txBody>
      </p:sp>
    </p:spTree>
    <p:extLst>
      <p:ext uri="{BB962C8B-B14F-4D97-AF65-F5344CB8AC3E}">
        <p14:creationId xmlns:p14="http://schemas.microsoft.com/office/powerpoint/2010/main" val="188405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EE1DCC-01D8-4718-BC5D-E371901CDBD8}" type="slidenum">
              <a:rPr lang="en-US" smtClean="0"/>
              <a:t>13</a:t>
            </a:fld>
            <a:endParaRPr lang="en-US"/>
          </a:p>
        </p:txBody>
      </p:sp>
    </p:spTree>
    <p:extLst>
      <p:ext uri="{BB962C8B-B14F-4D97-AF65-F5344CB8AC3E}">
        <p14:creationId xmlns:p14="http://schemas.microsoft.com/office/powerpoint/2010/main" val="251454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E1DCC-01D8-4718-BC5D-E371901CDBD8}" type="slidenum">
              <a:rPr lang="en-US" smtClean="0"/>
              <a:t>14</a:t>
            </a:fld>
            <a:endParaRPr lang="en-US"/>
          </a:p>
        </p:txBody>
      </p:sp>
    </p:spTree>
    <p:extLst>
      <p:ext uri="{BB962C8B-B14F-4D97-AF65-F5344CB8AC3E}">
        <p14:creationId xmlns:p14="http://schemas.microsoft.com/office/powerpoint/2010/main" val="112674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useBgFill="1">
        <p:nvSpPr>
          <p:cNvPr id="2" name="Presentation Title"/>
          <p:cNvSpPr>
            <a:spLocks noGrp="1"/>
          </p:cNvSpPr>
          <p:nvPr>
            <p:ph type="ctrTitle" hasCustomPrompt="1"/>
          </p:nvPr>
        </p:nvSpPr>
        <p:spPr>
          <a:xfrm>
            <a:off x="685800" y="2010340"/>
            <a:ext cx="10820400" cy="1282840"/>
          </a:xfrm>
        </p:spPr>
        <p:txBody>
          <a:bodyPr>
            <a:noAutofit/>
          </a:bodyPr>
          <a:lstStyle>
            <a:lvl1pPr algn="l">
              <a:defRPr sz="4000">
                <a:solidFill>
                  <a:srgbClr val="375173"/>
                </a:solidFill>
              </a:defRPr>
            </a:lvl1pPr>
          </a:lstStyle>
          <a:p>
            <a:r>
              <a:rPr lang="en-US" dirty="0"/>
              <a:t>Title</a:t>
            </a:r>
          </a:p>
        </p:txBody>
      </p:sp>
      <p:sp>
        <p:nvSpPr>
          <p:cNvPr id="3" name="Presentation Subtitle"/>
          <p:cNvSpPr>
            <a:spLocks noGrp="1"/>
          </p:cNvSpPr>
          <p:nvPr>
            <p:ph type="subTitle" idx="1" hasCustomPrompt="1"/>
          </p:nvPr>
        </p:nvSpPr>
        <p:spPr>
          <a:xfrm>
            <a:off x="685800" y="3350120"/>
            <a:ext cx="10817352" cy="822960"/>
          </a:xfrm>
        </p:spPr>
        <p:txBody>
          <a:bodyPr>
            <a:noAutofit/>
          </a:bodyPr>
          <a:lstStyle>
            <a:lvl1pPr marL="0" indent="0" algn="l">
              <a:buNone/>
              <a:defRPr sz="3200">
                <a:solidFill>
                  <a:srgbClr val="3751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9" name="Date Placeholder"/>
          <p:cNvSpPr>
            <a:spLocks noGrp="1"/>
          </p:cNvSpPr>
          <p:nvPr>
            <p:ph type="body" sz="quarter" idx="14" hasCustomPrompt="1"/>
          </p:nvPr>
        </p:nvSpPr>
        <p:spPr>
          <a:xfrm>
            <a:off x="685800" y="5016640"/>
            <a:ext cx="3429000" cy="472440"/>
          </a:xfrm>
        </p:spPr>
        <p:txBody>
          <a:bodyPr anchor="ctr" anchorCtr="0"/>
          <a:lstStyle>
            <a:lvl1pPr marL="68580" indent="0" algn="l">
              <a:buFontTx/>
              <a:buNone/>
              <a:defRPr sz="2200">
                <a:solidFill>
                  <a:srgbClr val="375173"/>
                </a:solidFill>
                <a:latin typeface="Arial" panose="020B0604020202020204" pitchFamily="34" charset="0"/>
                <a:cs typeface="Arial" panose="020B0604020202020204" pitchFamily="34" charset="0"/>
              </a:defRPr>
            </a:lvl1pPr>
          </a:lstStyle>
          <a:p>
            <a:pPr lvl="0"/>
            <a:r>
              <a:rPr lang="en-US" dirty="0"/>
              <a:t>Presenter(s)</a:t>
            </a:r>
          </a:p>
        </p:txBody>
      </p:sp>
      <p:sp>
        <p:nvSpPr>
          <p:cNvPr id="9" name="Date Placeholder"/>
          <p:cNvSpPr>
            <a:spLocks noGrp="1"/>
          </p:cNvSpPr>
          <p:nvPr>
            <p:ph type="body" sz="quarter" idx="13" hasCustomPrompt="1"/>
          </p:nvPr>
        </p:nvSpPr>
        <p:spPr>
          <a:xfrm>
            <a:off x="685800" y="5715000"/>
            <a:ext cx="2565400" cy="307480"/>
          </a:xfrm>
        </p:spPr>
        <p:txBody>
          <a:bodyPr anchor="t" anchorCtr="0"/>
          <a:lstStyle>
            <a:lvl1pPr marL="68580" indent="0" algn="l">
              <a:buFontTx/>
              <a:buNone/>
              <a:defRPr sz="2000">
                <a:solidFill>
                  <a:srgbClr val="375173"/>
                </a:solidFill>
              </a:defRPr>
            </a:lvl1pPr>
          </a:lstStyle>
          <a:p>
            <a:pPr lvl="0"/>
            <a:r>
              <a:rPr lang="en-US" dirty="0"/>
              <a:t>Date</a:t>
            </a:r>
          </a:p>
        </p:txBody>
      </p:sp>
      <p:sp>
        <p:nvSpPr>
          <p:cNvPr id="4" name="Slide Number Placeholder 3">
            <a:extLst>
              <a:ext uri="{FF2B5EF4-FFF2-40B4-BE49-F238E27FC236}">
                <a16:creationId xmlns:a16="http://schemas.microsoft.com/office/drawing/2014/main" id="{EA0B1408-103E-B849-88FC-CFF364D226D3}"/>
              </a:ext>
            </a:extLst>
          </p:cNvPr>
          <p:cNvSpPr>
            <a:spLocks noGrp="1"/>
          </p:cNvSpPr>
          <p:nvPr>
            <p:ph type="sldNum" sz="quarter" idx="16"/>
          </p:nvPr>
        </p:nvSpPr>
        <p:spPr>
          <a:xfrm>
            <a:off x="5638800" y="6248400"/>
            <a:ext cx="914400" cy="457200"/>
          </a:xfrm>
        </p:spPr>
        <p:txBody>
          <a:bodyPr/>
          <a:lstStyle/>
          <a:p>
            <a:fld id="{D0BC17C3-1FA9-4946-9401-29D239C6607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AD9B-61BB-2F4E-BA02-345036528C41}"/>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477E8828-49B1-F74F-B82D-24B838193769}"/>
              </a:ext>
            </a:extLst>
          </p:cNvPr>
          <p:cNvSpPr>
            <a:spLocks noGrp="1"/>
          </p:cNvSpPr>
          <p:nvPr>
            <p:ph sz="quarter" idx="11"/>
          </p:nvPr>
        </p:nvSpPr>
        <p:spPr>
          <a:xfrm>
            <a:off x="533399" y="1447800"/>
            <a:ext cx="5449824"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DFCD5531-92F9-0F4A-B821-30C3A4C7511D}"/>
              </a:ext>
            </a:extLst>
          </p:cNvPr>
          <p:cNvSpPr>
            <a:spLocks noGrp="1"/>
          </p:cNvSpPr>
          <p:nvPr>
            <p:ph sz="quarter" idx="12"/>
          </p:nvPr>
        </p:nvSpPr>
        <p:spPr>
          <a:xfrm>
            <a:off x="6233162" y="1447800"/>
            <a:ext cx="542543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DC644929-00F3-6E4A-A0AF-4C335477666A}"/>
              </a:ext>
            </a:extLst>
          </p:cNvPr>
          <p:cNvSpPr>
            <a:spLocks noGrp="1"/>
          </p:cNvSpPr>
          <p:nvPr>
            <p:ph type="body" sz="quarter" idx="13" hasCustomPrompt="1"/>
          </p:nvPr>
        </p:nvSpPr>
        <p:spPr>
          <a:xfrm>
            <a:off x="533400" y="5451986"/>
            <a:ext cx="11125200" cy="256032"/>
          </a:xfrm>
        </p:spPr>
        <p:txBody>
          <a:bodyPr/>
          <a:lstStyle>
            <a:lvl1pPr marL="27432" indent="0">
              <a:buNone/>
              <a:defRPr sz="1600"/>
            </a:lvl1pPr>
            <a:lvl2pPr marL="365760" indent="0">
              <a:buNone/>
              <a:defRPr/>
            </a:lvl2pPr>
          </a:lstStyle>
          <a:p>
            <a:pPr lvl="0"/>
            <a:r>
              <a:rPr lang="en-US" dirty="0"/>
              <a:t>Enter Source</a:t>
            </a:r>
          </a:p>
        </p:txBody>
      </p:sp>
      <p:sp>
        <p:nvSpPr>
          <p:cNvPr id="3" name="Slide Number Placeholder 2">
            <a:extLst>
              <a:ext uri="{FF2B5EF4-FFF2-40B4-BE49-F238E27FC236}">
                <a16:creationId xmlns:a16="http://schemas.microsoft.com/office/drawing/2014/main" id="{7992FB10-360E-3744-90BE-C93DA10ECECE}"/>
              </a:ext>
            </a:extLst>
          </p:cNvPr>
          <p:cNvSpPr>
            <a:spLocks noGrp="1"/>
          </p:cNvSpPr>
          <p:nvPr>
            <p:ph type="sldNum" sz="quarter" idx="10"/>
          </p:nvPr>
        </p:nvSpPr>
        <p:spPr>
          <a:xfrm>
            <a:off x="5638800" y="6248400"/>
            <a:ext cx="914400" cy="457200"/>
          </a:xfrm>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28737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F149-CE96-AF4F-88B2-45E0662C0315}"/>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00A8F7C7-EBD4-854C-BE27-E8E9923C4AC7}"/>
              </a:ext>
            </a:extLst>
          </p:cNvPr>
          <p:cNvSpPr>
            <a:spLocks noGrp="1"/>
          </p:cNvSpPr>
          <p:nvPr>
            <p:ph sz="quarter" idx="11"/>
          </p:nvPr>
        </p:nvSpPr>
        <p:spPr>
          <a:xfrm>
            <a:off x="533400" y="1447800"/>
            <a:ext cx="111315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706EF0ED-B6AD-774D-AE86-6B0A8BA5E54D}"/>
              </a:ext>
            </a:extLst>
          </p:cNvPr>
          <p:cNvSpPr>
            <a:spLocks noGrp="1"/>
          </p:cNvSpPr>
          <p:nvPr>
            <p:ph sz="quarter" idx="12"/>
          </p:nvPr>
        </p:nvSpPr>
        <p:spPr>
          <a:xfrm>
            <a:off x="533400" y="3657600"/>
            <a:ext cx="111315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91D850EA-4940-B340-B845-4EA0EF434899}"/>
              </a:ext>
            </a:extLst>
          </p:cNvPr>
          <p:cNvSpPr>
            <a:spLocks noGrp="1"/>
          </p:cNvSpPr>
          <p:nvPr>
            <p:ph type="sldNum" sz="quarter" idx="10"/>
          </p:nvPr>
        </p:nvSpPr>
        <p:spPr>
          <a:xfrm>
            <a:off x="5638800" y="6248400"/>
            <a:ext cx="914400" cy="457200"/>
          </a:xfrm>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3710591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eft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39A2-D1A7-2D41-86E7-B7697219E016}"/>
              </a:ext>
            </a:extLst>
          </p:cNvPr>
          <p:cNvSpPr>
            <a:spLocks noGrp="1"/>
          </p:cNvSpPr>
          <p:nvPr>
            <p:ph type="title"/>
          </p:nvPr>
        </p:nvSpPr>
        <p:spPr>
          <a:xfrm>
            <a:off x="527048" y="685800"/>
            <a:ext cx="5410201" cy="640080"/>
          </a:xfrm>
        </p:spPr>
        <p:txBody>
          <a:bodyPr/>
          <a:lstStyle>
            <a:lvl1pP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251DDDB-3590-F049-8027-BA86EB2F568B}"/>
              </a:ext>
            </a:extLst>
          </p:cNvPr>
          <p:cNvSpPr>
            <a:spLocks noGrp="1"/>
          </p:cNvSpPr>
          <p:nvPr>
            <p:ph sz="quarter" idx="13"/>
          </p:nvPr>
        </p:nvSpPr>
        <p:spPr>
          <a:xfrm>
            <a:off x="533400" y="1600201"/>
            <a:ext cx="5410201" cy="411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A0B64E4B-B2A2-3349-87F5-578237B3F528}"/>
              </a:ext>
            </a:extLst>
          </p:cNvPr>
          <p:cNvSpPr>
            <a:spLocks noGrp="1"/>
          </p:cNvSpPr>
          <p:nvPr>
            <p:ph sz="quarter" idx="14"/>
          </p:nvPr>
        </p:nvSpPr>
        <p:spPr>
          <a:xfrm>
            <a:off x="6248400" y="685800"/>
            <a:ext cx="541655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1292B70C-C759-124B-89FF-188B5F68385A}"/>
              </a:ext>
            </a:extLst>
          </p:cNvPr>
          <p:cNvSpPr>
            <a:spLocks noGrp="1"/>
          </p:cNvSpPr>
          <p:nvPr>
            <p:ph type="sldNum" sz="quarter" idx="11"/>
          </p:nvPr>
        </p:nvSpPr>
        <p:spPr>
          <a:xfrm>
            <a:off x="5638800" y="6248401"/>
            <a:ext cx="914400" cy="457199"/>
          </a:xfrm>
          <a:prstGeom prst="rect">
            <a:avLst/>
          </a:prstGeom>
        </p:spPr>
        <p:txBody>
          <a:bodyPr/>
          <a:lstStyle>
            <a:lvl1pPr>
              <a:defRPr/>
            </a:lvl1pPr>
          </a:lstStyle>
          <a:p>
            <a:fld id="{B59D0539-1F1E-C34B-8401-D5085984D58A}" type="slidenum">
              <a:rPr lang="en-US" smtClean="0"/>
              <a:pPr/>
              <a:t>‹#›</a:t>
            </a:fld>
            <a:endParaRPr lang="en-US" dirty="0"/>
          </a:p>
        </p:txBody>
      </p:sp>
    </p:spTree>
    <p:extLst>
      <p:ext uri="{BB962C8B-B14F-4D97-AF65-F5344CB8AC3E}">
        <p14:creationId xmlns:p14="http://schemas.microsoft.com/office/powerpoint/2010/main" val="403303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D449-CA68-7F45-BCF0-73155681BC88}"/>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3821D42-678E-394E-8DAD-8879728464E7}"/>
              </a:ext>
            </a:extLst>
          </p:cNvPr>
          <p:cNvSpPr>
            <a:spLocks noGrp="1"/>
          </p:cNvSpPr>
          <p:nvPr>
            <p:ph sz="quarter" idx="11"/>
          </p:nvPr>
        </p:nvSpPr>
        <p:spPr>
          <a:xfrm>
            <a:off x="533400" y="1447800"/>
            <a:ext cx="3566160" cy="42672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646F044E-E130-8449-A697-94C167C54721}"/>
              </a:ext>
            </a:extLst>
          </p:cNvPr>
          <p:cNvSpPr>
            <a:spLocks noGrp="1"/>
          </p:cNvSpPr>
          <p:nvPr>
            <p:ph sz="quarter" idx="12"/>
          </p:nvPr>
        </p:nvSpPr>
        <p:spPr>
          <a:xfrm>
            <a:off x="4312920" y="1447800"/>
            <a:ext cx="3566160" cy="42672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A443D160-D410-5E4E-9A5F-4A7BC20101DF}"/>
              </a:ext>
            </a:extLst>
          </p:cNvPr>
          <p:cNvSpPr>
            <a:spLocks noGrp="1"/>
          </p:cNvSpPr>
          <p:nvPr>
            <p:ph sz="quarter" idx="13"/>
          </p:nvPr>
        </p:nvSpPr>
        <p:spPr>
          <a:xfrm>
            <a:off x="8092440" y="1447800"/>
            <a:ext cx="3566160" cy="42672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99634DE4-7114-484E-915B-274BCAF0A7A7}"/>
              </a:ext>
            </a:extLst>
          </p:cNvPr>
          <p:cNvSpPr>
            <a:spLocks noGrp="1"/>
          </p:cNvSpPr>
          <p:nvPr>
            <p:ph type="sldNum" sz="quarter" idx="10"/>
          </p:nvPr>
        </p:nvSpPr>
        <p:spPr>
          <a:xfrm>
            <a:off x="5638800" y="6248401"/>
            <a:ext cx="914400" cy="457200"/>
          </a:xfrm>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1868386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p:nvPr>
        </p:nvSpPr>
        <p:spPr>
          <a:xfrm>
            <a:off x="532384" y="659839"/>
            <a:ext cx="11127232" cy="635561"/>
          </a:xfrm>
        </p:spPr>
        <p:txBody>
          <a:bodyPr/>
          <a:lstStyle/>
          <a:p>
            <a:r>
              <a:rPr lang="en-US"/>
              <a:t>Click to edit Master title style</a:t>
            </a:r>
            <a:endParaRPr lang="en-US" dirty="0"/>
          </a:p>
        </p:txBody>
      </p:sp>
      <p:sp>
        <p:nvSpPr>
          <p:cNvPr id="9" name="Content Placeholder 1"/>
          <p:cNvSpPr>
            <a:spLocks noGrp="1"/>
          </p:cNvSpPr>
          <p:nvPr>
            <p:ph sz="quarter" idx="13"/>
          </p:nvPr>
        </p:nvSpPr>
        <p:spPr>
          <a:xfrm>
            <a:off x="532384" y="1447799"/>
            <a:ext cx="5411216" cy="4267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4"/>
          </p:nvPr>
        </p:nvSpPr>
        <p:spPr>
          <a:xfrm>
            <a:off x="6248400" y="1447799"/>
            <a:ext cx="5411216" cy="2057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quarter" idx="15"/>
          </p:nvPr>
        </p:nvSpPr>
        <p:spPr>
          <a:xfrm>
            <a:off x="6248400" y="3657600"/>
            <a:ext cx="5411216" cy="2057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1020BF9C-83FC-9848-9602-18739D13A505}"/>
              </a:ext>
            </a:extLst>
          </p:cNvPr>
          <p:cNvSpPr>
            <a:spLocks noGrp="1"/>
          </p:cNvSpPr>
          <p:nvPr>
            <p:ph type="sldNum" sz="quarter" idx="16"/>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10135758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 name="Title"/>
          <p:cNvSpPr>
            <a:spLocks noGrp="1"/>
          </p:cNvSpPr>
          <p:nvPr>
            <p:ph type="title"/>
          </p:nvPr>
        </p:nvSpPr>
        <p:spPr>
          <a:xfrm>
            <a:off x="532384" y="659839"/>
            <a:ext cx="11127232" cy="635561"/>
          </a:xfrm>
        </p:spPr>
        <p:txBody>
          <a:bodyPr/>
          <a:lstStyle/>
          <a:p>
            <a:r>
              <a:rPr lang="en-US"/>
              <a:t>Click to edit Master title style</a:t>
            </a:r>
            <a:endParaRPr lang="en-US" dirty="0"/>
          </a:p>
        </p:txBody>
      </p:sp>
      <p:sp>
        <p:nvSpPr>
          <p:cNvPr id="9" name="Content Placeholder 1"/>
          <p:cNvSpPr>
            <a:spLocks noGrp="1"/>
          </p:cNvSpPr>
          <p:nvPr>
            <p:ph sz="quarter" idx="13"/>
          </p:nvPr>
        </p:nvSpPr>
        <p:spPr>
          <a:xfrm>
            <a:off x="532384" y="1447800"/>
            <a:ext cx="5449316"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14"/>
          </p:nvPr>
        </p:nvSpPr>
        <p:spPr>
          <a:xfrm>
            <a:off x="6210300" y="1447800"/>
            <a:ext cx="5449316" cy="2057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6"/>
          </p:nvPr>
        </p:nvSpPr>
        <p:spPr>
          <a:xfrm>
            <a:off x="532384" y="3657598"/>
            <a:ext cx="5449316" cy="205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5"/>
          </p:nvPr>
        </p:nvSpPr>
        <p:spPr>
          <a:xfrm>
            <a:off x="6210300" y="3657599"/>
            <a:ext cx="5449316" cy="2057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F7C4EEB2-03F1-804F-91E5-2ED9317FCA86}"/>
              </a:ext>
            </a:extLst>
          </p:cNvPr>
          <p:cNvSpPr>
            <a:spLocks noGrp="1"/>
          </p:cNvSpPr>
          <p:nvPr>
            <p:ph type="sldNum" sz="quarter" idx="17"/>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1175258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p:cNvSpPr>
            <a:spLocks noGrp="1"/>
          </p:cNvSpPr>
          <p:nvPr>
            <p:ph type="title"/>
          </p:nvPr>
        </p:nvSpPr>
        <p:spPr>
          <a:xfrm>
            <a:off x="533400" y="659839"/>
            <a:ext cx="11131550" cy="635561"/>
          </a:xfrm>
        </p:spPr>
        <p:txBody>
          <a:bodyPr/>
          <a:lstStyle/>
          <a:p>
            <a:r>
              <a:rPr lang="en-US"/>
              <a:t>Click to edit Master title style</a:t>
            </a:r>
            <a:endParaRPr lang="en-US" dirty="0"/>
          </a:p>
        </p:txBody>
      </p:sp>
      <p:sp>
        <p:nvSpPr>
          <p:cNvPr id="8" name="Text Placeholder 1"/>
          <p:cNvSpPr>
            <a:spLocks noGrp="1"/>
          </p:cNvSpPr>
          <p:nvPr>
            <p:ph type="body" idx="1"/>
          </p:nvPr>
        </p:nvSpPr>
        <p:spPr>
          <a:xfrm>
            <a:off x="533399" y="1447800"/>
            <a:ext cx="5431536" cy="548640"/>
          </a:xfrm>
        </p:spPr>
        <p:txBody>
          <a:bodyPr anchor="t" anchorCtr="0"/>
          <a:lstStyle>
            <a:lvl1pPr marL="0" indent="0" algn="ctr">
              <a:buNone/>
              <a:defRPr sz="3200" b="0">
                <a:solidFill>
                  <a:srgbClr val="0C1E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1"/>
          <p:cNvSpPr>
            <a:spLocks noGrp="1"/>
          </p:cNvSpPr>
          <p:nvPr>
            <p:ph sz="quarter" idx="13"/>
          </p:nvPr>
        </p:nvSpPr>
        <p:spPr>
          <a:xfrm>
            <a:off x="533400" y="2209800"/>
            <a:ext cx="5431536"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type="body" idx="15"/>
          </p:nvPr>
        </p:nvSpPr>
        <p:spPr>
          <a:xfrm>
            <a:off x="6234686" y="1447800"/>
            <a:ext cx="5430264" cy="548640"/>
          </a:xfrm>
        </p:spPr>
        <p:txBody>
          <a:bodyPr anchor="t" anchorCtr="0"/>
          <a:lstStyle>
            <a:lvl1pPr marL="0" indent="0" algn="ctr">
              <a:buNone/>
              <a:defRPr sz="3200" b="0">
                <a:solidFill>
                  <a:srgbClr val="0C1E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p:cNvSpPr>
            <a:spLocks noGrp="1"/>
          </p:cNvSpPr>
          <p:nvPr>
            <p:ph sz="quarter" idx="14"/>
          </p:nvPr>
        </p:nvSpPr>
        <p:spPr>
          <a:xfrm>
            <a:off x="6234686" y="2209800"/>
            <a:ext cx="5430264"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7C2E54E5-A6BF-8B4D-94DA-EA0E87B6E8D0}"/>
              </a:ext>
            </a:extLst>
          </p:cNvPr>
          <p:cNvSpPr>
            <a:spLocks noGrp="1"/>
          </p:cNvSpPr>
          <p:nvPr>
            <p:ph type="sldNum" sz="quarter" idx="16"/>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2271055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ctivity or Assign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81D2-80F0-A544-977F-47EDFE0C65BB}"/>
              </a:ext>
            </a:extLst>
          </p:cNvPr>
          <p:cNvSpPr>
            <a:spLocks noGrp="1"/>
          </p:cNvSpPr>
          <p:nvPr>
            <p:ph type="title" hasCustomPrompt="1"/>
          </p:nvPr>
        </p:nvSpPr>
        <p:spPr>
          <a:xfrm>
            <a:off x="2461437" y="309353"/>
            <a:ext cx="7315200" cy="635561"/>
          </a:xfrm>
        </p:spPr>
        <p:txBody>
          <a:bodyPr/>
          <a:lstStyle>
            <a:lvl1pPr>
              <a:defRPr/>
            </a:lvl1pPr>
          </a:lstStyle>
          <a:p>
            <a:r>
              <a:rPr lang="en-US" dirty="0"/>
              <a:t>Enter title as: Activity or Assignment</a:t>
            </a:r>
          </a:p>
        </p:txBody>
      </p:sp>
      <p:sp>
        <p:nvSpPr>
          <p:cNvPr id="6" name="Content Placeholder 5">
            <a:extLst>
              <a:ext uri="{FF2B5EF4-FFF2-40B4-BE49-F238E27FC236}">
                <a16:creationId xmlns:a16="http://schemas.microsoft.com/office/drawing/2014/main" id="{4AA1AC22-B0AD-8C43-AC77-36782AB4C4A0}"/>
              </a:ext>
            </a:extLst>
          </p:cNvPr>
          <p:cNvSpPr>
            <a:spLocks noGrp="1"/>
          </p:cNvSpPr>
          <p:nvPr>
            <p:ph sz="quarter" idx="12"/>
          </p:nvPr>
        </p:nvSpPr>
        <p:spPr>
          <a:xfrm>
            <a:off x="531876" y="1219200"/>
            <a:ext cx="11128248" cy="4754880"/>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7108663B-D147-5444-B220-E74784F045E1}"/>
              </a:ext>
            </a:extLst>
          </p:cNvPr>
          <p:cNvSpPr>
            <a:spLocks noGrp="1"/>
          </p:cNvSpPr>
          <p:nvPr>
            <p:ph type="sldNum" sz="quarter" idx="10"/>
          </p:nvPr>
        </p:nvSpPr>
        <p:spPr/>
        <p:txBody>
          <a:bodyPr/>
          <a:lstStyle/>
          <a:p>
            <a:fld id="{D0BC17C3-1FA9-4946-9401-29D239C6607F}" type="slidenum">
              <a:rPr lang="en-US" smtClean="0"/>
              <a:pPr/>
              <a:t>‹#›</a:t>
            </a:fld>
            <a:endParaRPr lang="en-US" dirty="0"/>
          </a:p>
        </p:txBody>
      </p:sp>
      <p:sp>
        <p:nvSpPr>
          <p:cNvPr id="8" name="Rectangle 7">
            <a:extLst>
              <a:ext uri="{FF2B5EF4-FFF2-40B4-BE49-F238E27FC236}">
                <a16:creationId xmlns:a16="http://schemas.microsoft.com/office/drawing/2014/main" id="{771E4635-7142-F74A-B8E7-40A042A17DF9}"/>
              </a:ext>
            </a:extLst>
          </p:cNvPr>
          <p:cNvSpPr/>
          <p:nvPr userDrawn="1"/>
        </p:nvSpPr>
        <p:spPr>
          <a:xfrm>
            <a:off x="518160" y="5974080"/>
            <a:ext cx="11155680" cy="91440"/>
          </a:xfrm>
          <a:prstGeom prst="rect">
            <a:avLst/>
          </a:prstGeom>
          <a:solidFill>
            <a:srgbClr val="48B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chigan's MTSS Technical Assistance Center logo.">
            <a:extLst>
              <a:ext uri="{FF2B5EF4-FFF2-40B4-BE49-F238E27FC236}">
                <a16:creationId xmlns:a16="http://schemas.microsoft.com/office/drawing/2014/main" id="{048073C4-E527-A345-AEFB-2A0CFF37A61F}"/>
              </a:ext>
            </a:extLst>
          </p:cNvPr>
          <p:cNvPicPr>
            <a:picLocks noChangeAspect="1"/>
          </p:cNvPicPr>
          <p:nvPr userDrawn="1"/>
        </p:nvPicPr>
        <p:blipFill>
          <a:blip r:embed="rId2"/>
          <a:stretch>
            <a:fillRect/>
          </a:stretch>
        </p:blipFill>
        <p:spPr>
          <a:xfrm>
            <a:off x="10325552" y="6065520"/>
            <a:ext cx="1371600" cy="640080"/>
          </a:xfrm>
          <a:prstGeom prst="rect">
            <a:avLst/>
          </a:prstGeom>
        </p:spPr>
      </p:pic>
      <p:sp>
        <p:nvSpPr>
          <p:cNvPr id="10" name="Rectangle 9" hidden="1">
            <a:extLst>
              <a:ext uri="{FF2B5EF4-FFF2-40B4-BE49-F238E27FC236}">
                <a16:creationId xmlns:a16="http://schemas.microsoft.com/office/drawing/2014/main" id="{050E723F-5D80-4E42-900F-97956F561790}"/>
              </a:ext>
            </a:extLst>
          </p:cNvPr>
          <p:cNvSpPr/>
          <p:nvPr userDrawn="1"/>
        </p:nvSpPr>
        <p:spPr>
          <a:xfrm>
            <a:off x="0" y="244749"/>
            <a:ext cx="1097280" cy="749808"/>
          </a:xfrm>
          <a:prstGeom prst="rect">
            <a:avLst/>
          </a:prstGeom>
          <a:solidFill>
            <a:srgbClr val="375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Parallelogram 11">
            <a:extLst>
              <a:ext uri="{FF2B5EF4-FFF2-40B4-BE49-F238E27FC236}">
                <a16:creationId xmlns:a16="http://schemas.microsoft.com/office/drawing/2014/main" id="{C040E713-7A32-BC4F-92C9-8C8AB9CF44F1}"/>
              </a:ext>
            </a:extLst>
          </p:cNvPr>
          <p:cNvSpPr/>
          <p:nvPr userDrawn="1"/>
        </p:nvSpPr>
        <p:spPr>
          <a:xfrm>
            <a:off x="1272717" y="252230"/>
            <a:ext cx="1188720" cy="749808"/>
          </a:xfrm>
          <a:prstGeom prst="parallelogram">
            <a:avLst/>
          </a:prstGeom>
          <a:solidFill>
            <a:srgbClr val="48B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5B69016C-50D1-8A41-B59A-DE8C4CC48EA2}"/>
              </a:ext>
            </a:extLst>
          </p:cNvPr>
          <p:cNvSpPr/>
          <p:nvPr userDrawn="1"/>
        </p:nvSpPr>
        <p:spPr>
          <a:xfrm>
            <a:off x="0" y="252230"/>
            <a:ext cx="1371600" cy="749808"/>
          </a:xfrm>
          <a:prstGeom prst="parallelogram">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596527-7837-AF4F-8088-9E08795C360C}"/>
              </a:ext>
            </a:extLst>
          </p:cNvPr>
          <p:cNvSpPr/>
          <p:nvPr userDrawn="1"/>
        </p:nvSpPr>
        <p:spPr>
          <a:xfrm>
            <a:off x="0" y="252230"/>
            <a:ext cx="731520" cy="749808"/>
          </a:xfrm>
          <a:prstGeom prst="rect">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937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ctivity or Assignment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D87B3-6A9C-7749-AF22-539D2A87C54A}"/>
              </a:ext>
            </a:extLst>
          </p:cNvPr>
          <p:cNvSpPr>
            <a:spLocks noGrp="1"/>
          </p:cNvSpPr>
          <p:nvPr>
            <p:ph type="title" hasCustomPrompt="1"/>
          </p:nvPr>
        </p:nvSpPr>
        <p:spPr>
          <a:xfrm>
            <a:off x="2438400" y="307094"/>
            <a:ext cx="7315200" cy="640080"/>
          </a:xfrm>
        </p:spPr>
        <p:txBody>
          <a:bodyPr/>
          <a:lstStyle/>
          <a:p>
            <a:r>
              <a:rPr lang="en-US" dirty="0"/>
              <a:t>Enter title as: Activity or Assignment</a:t>
            </a:r>
          </a:p>
        </p:txBody>
      </p:sp>
      <p:sp>
        <p:nvSpPr>
          <p:cNvPr id="6" name="Content Placeholder 5">
            <a:extLst>
              <a:ext uri="{FF2B5EF4-FFF2-40B4-BE49-F238E27FC236}">
                <a16:creationId xmlns:a16="http://schemas.microsoft.com/office/drawing/2014/main" id="{D64475D4-CD4E-A747-A74C-FBD27772376C}"/>
              </a:ext>
            </a:extLst>
          </p:cNvPr>
          <p:cNvSpPr>
            <a:spLocks noGrp="1"/>
          </p:cNvSpPr>
          <p:nvPr>
            <p:ph sz="quarter" idx="12"/>
          </p:nvPr>
        </p:nvSpPr>
        <p:spPr>
          <a:xfrm>
            <a:off x="520287" y="1215234"/>
            <a:ext cx="539496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6F8B674F-1F1C-3746-A98B-C1983C4D6033}"/>
              </a:ext>
            </a:extLst>
          </p:cNvPr>
          <p:cNvSpPr>
            <a:spLocks noGrp="1"/>
          </p:cNvSpPr>
          <p:nvPr>
            <p:ph sz="quarter" idx="13"/>
          </p:nvPr>
        </p:nvSpPr>
        <p:spPr>
          <a:xfrm>
            <a:off x="6276753" y="1214949"/>
            <a:ext cx="539496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AEAEFADB-07B9-6648-A9DF-9ACDF2C3B447}"/>
              </a:ext>
            </a:extLst>
          </p:cNvPr>
          <p:cNvSpPr>
            <a:spLocks noGrp="1"/>
          </p:cNvSpPr>
          <p:nvPr>
            <p:ph type="sldNum" sz="quarter" idx="10"/>
          </p:nvPr>
        </p:nvSpPr>
        <p:spPr/>
        <p:txBody>
          <a:bodyPr/>
          <a:lstStyle/>
          <a:p>
            <a:fld id="{D0BC17C3-1FA9-4946-9401-29D239C6607F}" type="slidenum">
              <a:rPr lang="en-US" smtClean="0"/>
              <a:pPr/>
              <a:t>‹#›</a:t>
            </a:fld>
            <a:endParaRPr lang="en-US" dirty="0"/>
          </a:p>
        </p:txBody>
      </p:sp>
      <p:sp>
        <p:nvSpPr>
          <p:cNvPr id="9" name="Rectangle 8">
            <a:extLst>
              <a:ext uri="{FF2B5EF4-FFF2-40B4-BE49-F238E27FC236}">
                <a16:creationId xmlns:a16="http://schemas.microsoft.com/office/drawing/2014/main" id="{E7D0E611-4862-524F-BDBB-C2B2C6B2A8C8}"/>
              </a:ext>
            </a:extLst>
          </p:cNvPr>
          <p:cNvSpPr/>
          <p:nvPr userDrawn="1"/>
        </p:nvSpPr>
        <p:spPr>
          <a:xfrm>
            <a:off x="499872" y="5969544"/>
            <a:ext cx="11192256" cy="91440"/>
          </a:xfrm>
          <a:prstGeom prst="rect">
            <a:avLst/>
          </a:prstGeom>
          <a:solidFill>
            <a:srgbClr val="48B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ichigan's MTSS Technical Assistance Center logo.">
            <a:extLst>
              <a:ext uri="{FF2B5EF4-FFF2-40B4-BE49-F238E27FC236}">
                <a16:creationId xmlns:a16="http://schemas.microsoft.com/office/drawing/2014/main" id="{B375DDB7-2B0A-1B40-A912-181F73937834}"/>
              </a:ext>
            </a:extLst>
          </p:cNvPr>
          <p:cNvPicPr>
            <a:picLocks noChangeAspect="1"/>
          </p:cNvPicPr>
          <p:nvPr userDrawn="1"/>
        </p:nvPicPr>
        <p:blipFill>
          <a:blip r:embed="rId2"/>
          <a:stretch>
            <a:fillRect/>
          </a:stretch>
        </p:blipFill>
        <p:spPr>
          <a:xfrm>
            <a:off x="10331727" y="6065520"/>
            <a:ext cx="1371600" cy="640080"/>
          </a:xfrm>
          <a:prstGeom prst="rect">
            <a:avLst/>
          </a:prstGeom>
        </p:spPr>
      </p:pic>
      <p:sp>
        <p:nvSpPr>
          <p:cNvPr id="13" name="Parallelogram 12">
            <a:extLst>
              <a:ext uri="{FF2B5EF4-FFF2-40B4-BE49-F238E27FC236}">
                <a16:creationId xmlns:a16="http://schemas.microsoft.com/office/drawing/2014/main" id="{A3ED5533-FA18-0449-8A1E-6664A947490B}"/>
              </a:ext>
            </a:extLst>
          </p:cNvPr>
          <p:cNvSpPr/>
          <p:nvPr userDrawn="1"/>
        </p:nvSpPr>
        <p:spPr>
          <a:xfrm>
            <a:off x="1268180" y="252230"/>
            <a:ext cx="1188720" cy="749808"/>
          </a:xfrm>
          <a:prstGeom prst="parallelogram">
            <a:avLst/>
          </a:prstGeom>
          <a:solidFill>
            <a:srgbClr val="48B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636CA6-9873-E04B-B2FD-2135E6C1AD68}"/>
              </a:ext>
            </a:extLst>
          </p:cNvPr>
          <p:cNvSpPr/>
          <p:nvPr userDrawn="1"/>
        </p:nvSpPr>
        <p:spPr>
          <a:xfrm>
            <a:off x="0" y="252230"/>
            <a:ext cx="731520" cy="749808"/>
          </a:xfrm>
          <a:prstGeom prst="rect">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9DE4697D-0B99-5849-8D81-09BB712582BA}"/>
              </a:ext>
            </a:extLst>
          </p:cNvPr>
          <p:cNvSpPr/>
          <p:nvPr userDrawn="1"/>
        </p:nvSpPr>
        <p:spPr>
          <a:xfrm>
            <a:off x="0" y="252230"/>
            <a:ext cx="1371600" cy="749808"/>
          </a:xfrm>
          <a:prstGeom prst="parallelogram">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141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Re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51D2-2EED-2546-AB05-C63C0569F95A}"/>
              </a:ext>
            </a:extLst>
          </p:cNvPr>
          <p:cNvSpPr>
            <a:spLocks noGrp="1"/>
          </p:cNvSpPr>
          <p:nvPr>
            <p:ph type="title" hasCustomPrompt="1"/>
          </p:nvPr>
        </p:nvSpPr>
        <p:spPr/>
        <p:txBody>
          <a:bodyPr/>
          <a:lstStyle/>
          <a:p>
            <a:r>
              <a:rPr lang="en-US" dirty="0"/>
              <a:t>Enter Title as: Closing Review</a:t>
            </a:r>
          </a:p>
        </p:txBody>
      </p:sp>
      <p:sp>
        <p:nvSpPr>
          <p:cNvPr id="6" name="Content Placeholder 5">
            <a:extLst>
              <a:ext uri="{FF2B5EF4-FFF2-40B4-BE49-F238E27FC236}">
                <a16:creationId xmlns:a16="http://schemas.microsoft.com/office/drawing/2014/main" id="{93164EA8-D415-3D4C-AE41-AF8B0946B5C9}"/>
              </a:ext>
            </a:extLst>
          </p:cNvPr>
          <p:cNvSpPr>
            <a:spLocks noGrp="1"/>
          </p:cNvSpPr>
          <p:nvPr>
            <p:ph sz="quarter" idx="12"/>
          </p:nvPr>
        </p:nvSpPr>
        <p:spPr>
          <a:xfrm>
            <a:off x="687324" y="1524000"/>
            <a:ext cx="10817352" cy="4270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AD3CE032-EA8D-F34D-8783-0012CE487D9A}"/>
              </a:ext>
            </a:extLst>
          </p:cNvPr>
          <p:cNvSpPr>
            <a:spLocks noGrp="1"/>
          </p:cNvSpPr>
          <p:nvPr>
            <p:ph type="sldNum" sz="quarter" idx="10"/>
          </p:nvPr>
        </p:nvSpPr>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359390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0225" y="659837"/>
            <a:ext cx="11131550" cy="640080"/>
          </a:xfrm>
        </p:spPr>
        <p:txBody>
          <a:bodyPr/>
          <a:lstStyle>
            <a:lvl1pPr>
              <a:defRPr/>
            </a:lvl1pPr>
          </a:lstStyle>
          <a:p>
            <a:r>
              <a:rPr lang="en-US" dirty="0"/>
              <a:t>Enter title as: Acknowledgments</a:t>
            </a:r>
          </a:p>
        </p:txBody>
      </p:sp>
      <p:sp>
        <p:nvSpPr>
          <p:cNvPr id="3" name="Content Placeholder"/>
          <p:cNvSpPr>
            <a:spLocks noGrp="1"/>
          </p:cNvSpPr>
          <p:nvPr>
            <p:ph idx="1" hasCustomPrompt="1"/>
          </p:nvPr>
        </p:nvSpPr>
        <p:spPr>
          <a:xfrm>
            <a:off x="685800" y="1447800"/>
            <a:ext cx="10820400" cy="4267200"/>
          </a:xfrm>
        </p:spPr>
        <p:txBody>
          <a:bodyPr/>
          <a:lstStyle>
            <a:lvl1pPr marL="73152" indent="0">
              <a:buFont typeface="Arial" panose="020B0604020202020204" pitchFamily="34" charset="0"/>
              <a:buNone/>
              <a:defRPr/>
            </a:lvl1pPr>
          </a:lstStyle>
          <a:p>
            <a:pPr lvl="0"/>
            <a:r>
              <a:rPr lang="en-US" dirty="0"/>
              <a:t>The content for this training was developed based on the work of:</a:t>
            </a:r>
          </a:p>
          <a:p>
            <a:pPr lvl="0"/>
            <a:endParaRPr lang="en-US" dirty="0"/>
          </a:p>
          <a:p>
            <a:pPr lvl="0"/>
            <a:endParaRPr lang="en-US" dirty="0"/>
          </a:p>
        </p:txBody>
      </p:sp>
      <p:sp>
        <p:nvSpPr>
          <p:cNvPr id="2" name="Slide Number Placeholder 1">
            <a:extLst>
              <a:ext uri="{FF2B5EF4-FFF2-40B4-BE49-F238E27FC236}">
                <a16:creationId xmlns:a16="http://schemas.microsoft.com/office/drawing/2014/main" id="{8F657C0D-6216-3B4D-9C93-EE8E04B84EFA}"/>
              </a:ext>
            </a:extLst>
          </p:cNvPr>
          <p:cNvSpPr>
            <a:spLocks noGrp="1"/>
          </p:cNvSpPr>
          <p:nvPr>
            <p:ph type="sldNum" sz="quarter" idx="10"/>
          </p:nvPr>
        </p:nvSpPr>
        <p:spPr>
          <a:xfrm>
            <a:off x="5638800" y="6222277"/>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1912260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0225" y="659839"/>
            <a:ext cx="11131550" cy="635561"/>
          </a:xfrm>
        </p:spPr>
        <p:txBody>
          <a:bodyPr/>
          <a:lstStyle>
            <a:lvl1pPr>
              <a:defRPr/>
            </a:lvl1pPr>
          </a:lstStyle>
          <a:p>
            <a:r>
              <a:rPr lang="en-US" dirty="0"/>
              <a:t>Enter title as: References</a:t>
            </a:r>
          </a:p>
        </p:txBody>
      </p:sp>
      <p:sp>
        <p:nvSpPr>
          <p:cNvPr id="3" name="Content Placeholder"/>
          <p:cNvSpPr>
            <a:spLocks noGrp="1"/>
          </p:cNvSpPr>
          <p:nvPr>
            <p:ph idx="1"/>
          </p:nvPr>
        </p:nvSpPr>
        <p:spPr>
          <a:xfrm>
            <a:off x="533400" y="1447800"/>
            <a:ext cx="11131550" cy="4282440"/>
          </a:xfrm>
        </p:spPr>
        <p:txBody>
          <a:bodyPr/>
          <a:lstStyle>
            <a:lvl1pPr marL="530352" marR="0" indent="-457200" algn="l" defTabSz="914400" rtl="0" eaLnBrk="1" fontAlgn="auto" latinLnBrk="0" hangingPunct="1">
              <a:lnSpc>
                <a:spcPct val="100000"/>
              </a:lnSpc>
              <a:spcBef>
                <a:spcPts val="600"/>
              </a:spcBef>
              <a:spcAft>
                <a:spcPts val="600"/>
              </a:spcAft>
              <a:buClr>
                <a:srgbClr val="0C1E39"/>
              </a:buClr>
              <a:buSzPct val="100000"/>
              <a:buFont typeface="Arial" panose="020B0604020202020204" pitchFamily="34" charset="0"/>
              <a:buNone/>
              <a:tabLst/>
              <a:defRPr sz="1800" baseline="0"/>
            </a:lvl1pPr>
          </a:lstStyle>
          <a:p>
            <a:pPr lvl="0"/>
            <a:r>
              <a:rPr lang="en-US"/>
              <a:t>Click to edit Master text styles</a:t>
            </a:r>
          </a:p>
        </p:txBody>
      </p:sp>
      <p:sp>
        <p:nvSpPr>
          <p:cNvPr id="5" name="Slide Number Placeholder 4">
            <a:extLst>
              <a:ext uri="{FF2B5EF4-FFF2-40B4-BE49-F238E27FC236}">
                <a16:creationId xmlns:a16="http://schemas.microsoft.com/office/drawing/2014/main" id="{10D21BC3-84DA-8449-95B2-EA8AF3CF9868}"/>
              </a:ext>
            </a:extLst>
          </p:cNvPr>
          <p:cNvSpPr>
            <a:spLocks noGrp="1"/>
          </p:cNvSpPr>
          <p:nvPr>
            <p:ph type="sldNum" sz="quarter" idx="10"/>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373831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sp>
        <p:nvSpPr>
          <p:cNvPr id="2" name="Title"/>
          <p:cNvSpPr>
            <a:spLocks noGrp="1"/>
          </p:cNvSpPr>
          <p:nvPr>
            <p:ph type="title"/>
          </p:nvPr>
        </p:nvSpPr>
        <p:spPr>
          <a:xfrm>
            <a:off x="203200" y="152400"/>
            <a:ext cx="11785600" cy="609600"/>
          </a:xfrm>
        </p:spPr>
        <p:txBody>
          <a:bodyPr/>
          <a:lstStyle/>
          <a:p>
            <a:r>
              <a:rPr lang="en-US"/>
              <a:t>Click to edit Master title style</a:t>
            </a:r>
            <a:endParaRPr lang="en-US" dirty="0"/>
          </a:p>
        </p:txBody>
      </p:sp>
      <p:sp>
        <p:nvSpPr>
          <p:cNvPr id="3" name="Content Placeholder"/>
          <p:cNvSpPr>
            <a:spLocks noGrp="1"/>
          </p:cNvSpPr>
          <p:nvPr>
            <p:ph idx="1" hasCustomPrompt="1"/>
          </p:nvPr>
        </p:nvSpPr>
        <p:spPr>
          <a:xfrm>
            <a:off x="203200" y="914400"/>
            <a:ext cx="7924800" cy="5788152"/>
          </a:xfrm>
        </p:spPr>
        <p:txBody>
          <a:bodyPr/>
          <a:lstStyle>
            <a:lvl1pPr marL="68580" indent="0">
              <a:buFont typeface="Arial" panose="020B0604020202020204" pitchFamily="34" charset="0"/>
              <a:buNone/>
              <a:defRPr baseline="0"/>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dirty="0"/>
              <a:t>Insert image or graphic</a:t>
            </a:r>
          </a:p>
        </p:txBody>
      </p:sp>
      <p:sp>
        <p:nvSpPr>
          <p:cNvPr id="4" name="Content Placeholder"/>
          <p:cNvSpPr>
            <a:spLocks noGrp="1"/>
          </p:cNvSpPr>
          <p:nvPr>
            <p:ph idx="10" hasCustomPrompt="1"/>
          </p:nvPr>
        </p:nvSpPr>
        <p:spPr>
          <a:xfrm>
            <a:off x="8331200" y="914400"/>
            <a:ext cx="3651045" cy="5791200"/>
          </a:xfrm>
        </p:spPr>
        <p:txBody>
          <a:bodyPr/>
          <a:lstStyle>
            <a:lvl1pPr marL="68580" indent="0">
              <a:buFont typeface="Arial" panose="020B0604020202020204" pitchFamily="34" charset="0"/>
              <a:buNone/>
              <a:defRPr sz="2400" baseline="0"/>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dirty="0"/>
              <a:t>Provide written description if alt text exceeds character limit.</a:t>
            </a:r>
          </a:p>
        </p:txBody>
      </p:sp>
      <p:sp>
        <p:nvSpPr>
          <p:cNvPr id="8" name="Text Placeholder 7">
            <a:extLst>
              <a:ext uri="{FF2B5EF4-FFF2-40B4-BE49-F238E27FC236}">
                <a16:creationId xmlns:a16="http://schemas.microsoft.com/office/drawing/2014/main" id="{716F8788-3B61-CE48-B80F-4F60FE4246A6}"/>
              </a:ext>
            </a:extLst>
          </p:cNvPr>
          <p:cNvSpPr>
            <a:spLocks noGrp="1"/>
          </p:cNvSpPr>
          <p:nvPr>
            <p:ph type="body" sz="quarter" idx="13" hasCustomPrompt="1"/>
          </p:nvPr>
        </p:nvSpPr>
        <p:spPr>
          <a:xfrm>
            <a:off x="304800" y="5943600"/>
            <a:ext cx="11684000" cy="304800"/>
          </a:xfrm>
        </p:spPr>
        <p:txBody>
          <a:bodyPr/>
          <a:lstStyle>
            <a:lvl1pPr marL="27432" indent="0">
              <a:buNone/>
              <a:defRPr sz="1800"/>
            </a:lvl1pPr>
          </a:lstStyle>
          <a:p>
            <a:pPr lvl="0"/>
            <a:r>
              <a:rPr lang="en-US" dirty="0"/>
              <a:t>Enter Source</a:t>
            </a:r>
          </a:p>
        </p:txBody>
      </p:sp>
      <p:sp>
        <p:nvSpPr>
          <p:cNvPr id="5" name="Footer Placeholder 4">
            <a:extLst>
              <a:ext uri="{FF2B5EF4-FFF2-40B4-BE49-F238E27FC236}">
                <a16:creationId xmlns:a16="http://schemas.microsoft.com/office/drawing/2014/main" id="{C742E6F9-C887-7844-AE9F-B04AFEB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80606-BBCC-C549-A7E3-C01DEF1C6E47}"/>
              </a:ext>
            </a:extLst>
          </p:cNvPr>
          <p:cNvSpPr>
            <a:spLocks noGrp="1"/>
          </p:cNvSpPr>
          <p:nvPr>
            <p:ph type="sldNum" sz="quarter" idx="12"/>
          </p:nvPr>
        </p:nvSpPr>
        <p:spPr>
          <a:xfrm>
            <a:off x="5638800" y="6248399"/>
            <a:ext cx="914400" cy="457200"/>
          </a:xfrm>
        </p:spPr>
        <p:txBody>
          <a:bodyPr/>
          <a:lstStyle/>
          <a:p>
            <a:fld id="{D0BC17C3-1FA9-4946-9401-29D239C6607F}" type="slidenum">
              <a:rPr lang="en-US" smtClean="0"/>
              <a:pPr/>
              <a:t>‹#›</a:t>
            </a:fld>
            <a:endParaRPr lang="en-US" dirty="0"/>
          </a:p>
        </p:txBody>
      </p:sp>
      <p:pic>
        <p:nvPicPr>
          <p:cNvPr id="7" name="Picture 6">
            <a:extLst>
              <a:ext uri="{FF2B5EF4-FFF2-40B4-BE49-F238E27FC236}">
                <a16:creationId xmlns:a16="http://schemas.microsoft.com/office/drawing/2014/main" id="{B94CA39F-E17B-2F42-8726-1D63E7F27770}"/>
              </a:ext>
            </a:extLst>
          </p:cNvPr>
          <p:cNvPicPr>
            <a:picLocks noChangeAspect="1"/>
          </p:cNvPicPr>
          <p:nvPr userDrawn="1"/>
        </p:nvPicPr>
        <p:blipFill>
          <a:blip r:embed="rId2"/>
          <a:stretch>
            <a:fillRect/>
          </a:stretch>
        </p:blipFill>
        <p:spPr>
          <a:xfrm>
            <a:off x="10293350" y="6065520"/>
            <a:ext cx="1371600" cy="640080"/>
          </a:xfrm>
          <a:prstGeom prst="rect">
            <a:avLst/>
          </a:prstGeom>
        </p:spPr>
      </p:pic>
    </p:spTree>
    <p:extLst>
      <p:ext uri="{BB962C8B-B14F-4D97-AF65-F5344CB8AC3E}">
        <p14:creationId xmlns:p14="http://schemas.microsoft.com/office/powerpoint/2010/main" val="1965416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2" name="Title"/>
          <p:cNvSpPr>
            <a:spLocks noGrp="1"/>
          </p:cNvSpPr>
          <p:nvPr>
            <p:ph type="title"/>
          </p:nvPr>
        </p:nvSpPr>
        <p:spPr>
          <a:xfrm>
            <a:off x="203200" y="152400"/>
            <a:ext cx="11785600" cy="609600"/>
          </a:xfrm>
        </p:spPr>
        <p:txBody>
          <a:bodyPr/>
          <a:lstStyle/>
          <a:p>
            <a:r>
              <a:rPr lang="en-US"/>
              <a:t>Click to edit Master title style</a:t>
            </a:r>
            <a:endParaRPr lang="en-US" dirty="0"/>
          </a:p>
        </p:txBody>
      </p:sp>
      <p:sp>
        <p:nvSpPr>
          <p:cNvPr id="3" name="Content Placeholder"/>
          <p:cNvSpPr>
            <a:spLocks noGrp="1"/>
          </p:cNvSpPr>
          <p:nvPr>
            <p:ph idx="1" hasCustomPrompt="1"/>
          </p:nvPr>
        </p:nvSpPr>
        <p:spPr>
          <a:xfrm>
            <a:off x="203200" y="914400"/>
            <a:ext cx="7924800" cy="5791200"/>
          </a:xfrm>
        </p:spPr>
        <p:txBody>
          <a:bodyPr/>
          <a:lstStyle>
            <a:lvl1pPr marL="68580" indent="0">
              <a:buFont typeface="Arial" panose="020B0604020202020204" pitchFamily="34" charset="0"/>
              <a:buNone/>
              <a:defRPr baseline="0"/>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dirty="0"/>
              <a:t>Insert image or graphic</a:t>
            </a:r>
          </a:p>
        </p:txBody>
      </p:sp>
      <p:sp>
        <p:nvSpPr>
          <p:cNvPr id="4" name="Content Placeholder"/>
          <p:cNvSpPr>
            <a:spLocks noGrp="1"/>
          </p:cNvSpPr>
          <p:nvPr>
            <p:ph idx="10" hasCustomPrompt="1"/>
          </p:nvPr>
        </p:nvSpPr>
        <p:spPr>
          <a:xfrm>
            <a:off x="8331200" y="914400"/>
            <a:ext cx="3651045" cy="5791200"/>
          </a:xfrm>
        </p:spPr>
        <p:txBody>
          <a:bodyPr/>
          <a:lstStyle>
            <a:lvl1pPr marL="68580" indent="0">
              <a:buFont typeface="Arial" panose="020B0604020202020204" pitchFamily="34" charset="0"/>
              <a:buNone/>
              <a:defRPr sz="2400" baseline="0"/>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dirty="0"/>
              <a:t>Provide written description if alt text exceeds character limit.</a:t>
            </a:r>
          </a:p>
        </p:txBody>
      </p:sp>
      <p:sp>
        <p:nvSpPr>
          <p:cNvPr id="8" name="Text Placeholder 7">
            <a:extLst>
              <a:ext uri="{FF2B5EF4-FFF2-40B4-BE49-F238E27FC236}">
                <a16:creationId xmlns:a16="http://schemas.microsoft.com/office/drawing/2014/main" id="{716F8788-3B61-CE48-B80F-4F60FE4246A6}"/>
              </a:ext>
            </a:extLst>
          </p:cNvPr>
          <p:cNvSpPr>
            <a:spLocks noGrp="1"/>
          </p:cNvSpPr>
          <p:nvPr>
            <p:ph type="body" sz="quarter" idx="13" hasCustomPrompt="1"/>
          </p:nvPr>
        </p:nvSpPr>
        <p:spPr>
          <a:xfrm>
            <a:off x="304800" y="5943600"/>
            <a:ext cx="11684000" cy="304800"/>
          </a:xfrm>
        </p:spPr>
        <p:txBody>
          <a:bodyPr/>
          <a:lstStyle>
            <a:lvl1pPr marL="27432" indent="0">
              <a:buNone/>
              <a:defRPr sz="1800"/>
            </a:lvl1pPr>
          </a:lstStyle>
          <a:p>
            <a:pPr lvl="0"/>
            <a:r>
              <a:rPr lang="en-US" dirty="0"/>
              <a:t>Enter Source</a:t>
            </a:r>
          </a:p>
        </p:txBody>
      </p:sp>
      <p:sp>
        <p:nvSpPr>
          <p:cNvPr id="5" name="Footer Placeholder 4">
            <a:extLst>
              <a:ext uri="{FF2B5EF4-FFF2-40B4-BE49-F238E27FC236}">
                <a16:creationId xmlns:a16="http://schemas.microsoft.com/office/drawing/2014/main" id="{C742E6F9-C887-7844-AE9F-B04AFEB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80606-BBCC-C549-A7E3-C01DEF1C6E47}"/>
              </a:ext>
            </a:extLst>
          </p:cNvPr>
          <p:cNvSpPr>
            <a:spLocks noGrp="1"/>
          </p:cNvSpPr>
          <p:nvPr>
            <p:ph type="sldNum" sz="quarter" idx="12"/>
          </p:nvPr>
        </p:nvSpPr>
        <p:spPr>
          <a:xfrm>
            <a:off x="5638800" y="6248400"/>
            <a:ext cx="914400" cy="457200"/>
          </a:xfrm>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3949520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ssion Evalua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F83C16-3E7B-C84C-9350-E331BAE0C7A2}"/>
              </a:ext>
            </a:extLst>
          </p:cNvPr>
          <p:cNvSpPr>
            <a:spLocks noGrp="1"/>
          </p:cNvSpPr>
          <p:nvPr>
            <p:ph type="title"/>
          </p:nvPr>
        </p:nvSpPr>
        <p:spPr>
          <a:xfrm>
            <a:off x="533400" y="533401"/>
            <a:ext cx="4114800" cy="5715000"/>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25EF84FA-57AD-4043-9114-B77C013E8110}"/>
              </a:ext>
            </a:extLst>
          </p:cNvPr>
          <p:cNvSpPr>
            <a:spLocks noGrp="1"/>
          </p:cNvSpPr>
          <p:nvPr>
            <p:ph sz="quarter" idx="12"/>
          </p:nvPr>
        </p:nvSpPr>
        <p:spPr>
          <a:xfrm>
            <a:off x="5562600" y="533401"/>
            <a:ext cx="6096000" cy="5562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66D99AB-5A1A-9548-8561-A1048E0F0C98}"/>
              </a:ext>
            </a:extLst>
          </p:cNvPr>
          <p:cNvSpPr>
            <a:spLocks noGrp="1"/>
          </p:cNvSpPr>
          <p:nvPr>
            <p:ph type="sldNum" sz="quarter" idx="10"/>
          </p:nvPr>
        </p:nvSpPr>
        <p:spPr>
          <a:xfrm>
            <a:off x="5638800" y="6248400"/>
            <a:ext cx="914400" cy="457200"/>
          </a:xfrm>
        </p:spPr>
        <p:txBody>
          <a:bodyPr/>
          <a:lstStyle/>
          <a:p>
            <a:fld id="{D0BC17C3-1FA9-4946-9401-29D239C6607F}" type="slidenum">
              <a:rPr lang="en-US" smtClean="0"/>
              <a:pPr/>
              <a:t>‹#›</a:t>
            </a:fld>
            <a:endParaRPr lang="en-US" dirty="0"/>
          </a:p>
        </p:txBody>
      </p:sp>
      <p:sp>
        <p:nvSpPr>
          <p:cNvPr id="4" name="Footer Placeholder 3">
            <a:extLst>
              <a:ext uri="{FF2B5EF4-FFF2-40B4-BE49-F238E27FC236}">
                <a16:creationId xmlns:a16="http://schemas.microsoft.com/office/drawing/2014/main" id="{7D41DB57-8D29-E744-9A23-D5CC98155813}"/>
              </a:ext>
            </a:extLst>
          </p:cNvPr>
          <p:cNvSpPr>
            <a:spLocks noGrp="1"/>
          </p:cNvSpPr>
          <p:nvPr>
            <p:ph type="ftr" sz="quarter" idx="11"/>
          </p:nvPr>
        </p:nvSpPr>
        <p:spPr/>
        <p:txBody>
          <a:bodyPr/>
          <a:lstStyle/>
          <a:p>
            <a:endParaRPr lang="en-US" dirty="0"/>
          </a:p>
        </p:txBody>
      </p:sp>
      <p:sp>
        <p:nvSpPr>
          <p:cNvPr id="5" name="Rectangle 4">
            <a:extLst>
              <a:ext uri="{FF2B5EF4-FFF2-40B4-BE49-F238E27FC236}">
                <a16:creationId xmlns:a16="http://schemas.microsoft.com/office/drawing/2014/main" id="{1A6732EE-FEE0-1D47-9657-ACC49F034BE1}"/>
              </a:ext>
            </a:extLst>
          </p:cNvPr>
          <p:cNvSpPr/>
          <p:nvPr userDrawn="1"/>
        </p:nvSpPr>
        <p:spPr>
          <a:xfrm>
            <a:off x="6417" y="0"/>
            <a:ext cx="5029200" cy="6858000"/>
          </a:xfrm>
          <a:prstGeom prst="rect">
            <a:avLst/>
          </a:prstGeom>
          <a:gradFill>
            <a:gsLst>
              <a:gs pos="0">
                <a:srgbClr val="375173"/>
              </a:gs>
              <a:gs pos="99000">
                <a:schemeClr val="accent2">
                  <a:lumMod val="97000"/>
                  <a:lumOff val="3000"/>
                </a:schemeClr>
              </a:gs>
              <a:gs pos="100000">
                <a:schemeClr val="accent2">
                  <a:lumMod val="60000"/>
                  <a:lumOff val="4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9658F8-5773-E246-BB2C-7154369AFE32}"/>
              </a:ext>
            </a:extLst>
          </p:cNvPr>
          <p:cNvPicPr>
            <a:picLocks noChangeAspect="1"/>
          </p:cNvPicPr>
          <p:nvPr userDrawn="1"/>
        </p:nvPicPr>
        <p:blipFill>
          <a:blip r:embed="rId2"/>
          <a:stretch>
            <a:fillRect/>
          </a:stretch>
        </p:blipFill>
        <p:spPr>
          <a:xfrm>
            <a:off x="10287000" y="6065520"/>
            <a:ext cx="1371600" cy="640080"/>
          </a:xfrm>
          <a:prstGeom prst="rect">
            <a:avLst/>
          </a:prstGeom>
        </p:spPr>
      </p:pic>
    </p:spTree>
    <p:extLst>
      <p:ext uri="{BB962C8B-B14F-4D97-AF65-F5344CB8AC3E}">
        <p14:creationId xmlns:p14="http://schemas.microsoft.com/office/powerpoint/2010/main" val="270287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oup Expectations">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3400" y="659839"/>
            <a:ext cx="11125200" cy="635561"/>
          </a:xfrm>
        </p:spPr>
        <p:txBody>
          <a:bodyPr/>
          <a:lstStyle>
            <a:lvl1pPr>
              <a:defRPr/>
            </a:lvl1pPr>
          </a:lstStyle>
          <a:p>
            <a:r>
              <a:rPr lang="en-US" dirty="0"/>
              <a:t>Enter title as: Group Expectations</a:t>
            </a:r>
          </a:p>
        </p:txBody>
      </p:sp>
      <p:sp>
        <p:nvSpPr>
          <p:cNvPr id="3" name="Content Placeholder"/>
          <p:cNvSpPr>
            <a:spLocks noGrp="1"/>
          </p:cNvSpPr>
          <p:nvPr>
            <p:ph idx="1" hasCustomPrompt="1"/>
          </p:nvPr>
        </p:nvSpPr>
        <p:spPr>
          <a:xfrm>
            <a:off x="685800" y="1447800"/>
            <a:ext cx="10820400" cy="4267200"/>
          </a:xfrm>
        </p:spPr>
        <p:txBody>
          <a:bodyPr/>
          <a:lstStyle>
            <a:lvl1pPr marL="530352" indent="-274320">
              <a:spcBef>
                <a:spcPts val="0"/>
              </a:spcBef>
              <a:spcAft>
                <a:spcPts val="300"/>
              </a:spcAft>
              <a:buFont typeface="Arial" panose="020B0604020202020204" pitchFamily="34" charset="0"/>
              <a:buChar char="•"/>
              <a:defRPr/>
            </a:lvl1pPr>
            <a:lvl2pPr marL="914400">
              <a:spcBef>
                <a:spcPts val="0"/>
              </a:spcBef>
              <a:spcAft>
                <a:spcPts val="0"/>
              </a:spcAft>
              <a:defRPr/>
            </a:lvl2pPr>
          </a:lstStyle>
          <a:p>
            <a:pPr lvl="0"/>
            <a:r>
              <a:rPr lang="en-US" dirty="0"/>
              <a:t>List group expectations, if appropriate.</a:t>
            </a:r>
          </a:p>
          <a:p>
            <a:pPr lvl="1"/>
            <a:endParaRPr lang="en-US" dirty="0"/>
          </a:p>
          <a:p>
            <a:pPr lvl="1"/>
            <a:endParaRPr lang="en-US" dirty="0"/>
          </a:p>
          <a:p>
            <a:pPr lvl="1"/>
            <a:endParaRPr lang="en-US" dirty="0"/>
          </a:p>
        </p:txBody>
      </p:sp>
      <p:sp>
        <p:nvSpPr>
          <p:cNvPr id="7" name="Slide Number Placeholder 6">
            <a:extLst>
              <a:ext uri="{FF2B5EF4-FFF2-40B4-BE49-F238E27FC236}">
                <a16:creationId xmlns:a16="http://schemas.microsoft.com/office/drawing/2014/main" id="{16F27A12-C9F8-5245-8885-03B3AEB2148B}"/>
              </a:ext>
            </a:extLst>
          </p:cNvPr>
          <p:cNvSpPr>
            <a:spLocks noGrp="1"/>
          </p:cNvSpPr>
          <p:nvPr>
            <p:ph type="sldNum" sz="quarter" idx="10"/>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425114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Roles">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3400" y="659839"/>
            <a:ext cx="11131550" cy="635561"/>
          </a:xfrm>
        </p:spPr>
        <p:txBody>
          <a:bodyPr/>
          <a:lstStyle>
            <a:lvl1pPr>
              <a:defRPr/>
            </a:lvl1pPr>
          </a:lstStyle>
          <a:p>
            <a:r>
              <a:rPr lang="en-US" dirty="0"/>
              <a:t>Enter title as: Team Roles</a:t>
            </a:r>
          </a:p>
        </p:txBody>
      </p:sp>
      <p:sp>
        <p:nvSpPr>
          <p:cNvPr id="3" name="Content Placeholder"/>
          <p:cNvSpPr>
            <a:spLocks noGrp="1"/>
          </p:cNvSpPr>
          <p:nvPr>
            <p:ph idx="1" hasCustomPrompt="1"/>
          </p:nvPr>
        </p:nvSpPr>
        <p:spPr>
          <a:xfrm>
            <a:off x="685800" y="1447800"/>
            <a:ext cx="10820400" cy="4270248"/>
          </a:xfrm>
        </p:spPr>
        <p:txBody>
          <a:bodyPr/>
          <a:lstStyle>
            <a:lvl1pPr marL="347472" indent="-274320">
              <a:buFont typeface="Arial" panose="020B0604020202020204" pitchFamily="34" charset="0"/>
              <a:buChar char="•"/>
              <a:defRPr/>
            </a:lvl1pPr>
          </a:lstStyle>
          <a:p>
            <a:pPr lvl="0"/>
            <a:r>
              <a:rPr lang="en-US" dirty="0"/>
              <a:t>Each team must identify specific roles and responsibilities for team members.</a:t>
            </a:r>
          </a:p>
        </p:txBody>
      </p:sp>
      <p:sp>
        <p:nvSpPr>
          <p:cNvPr id="4" name="Slide Number Placeholder 3">
            <a:extLst>
              <a:ext uri="{FF2B5EF4-FFF2-40B4-BE49-F238E27FC236}">
                <a16:creationId xmlns:a16="http://schemas.microsoft.com/office/drawing/2014/main" id="{A4C12442-6F3C-4847-92CB-1963B3600281}"/>
              </a:ext>
            </a:extLst>
          </p:cNvPr>
          <p:cNvSpPr>
            <a:spLocks noGrp="1"/>
          </p:cNvSpPr>
          <p:nvPr>
            <p:ph type="sldNum" sz="quarter" idx="10"/>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236998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o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47E8-B603-394B-98B7-DCB94699C164}"/>
              </a:ext>
            </a:extLst>
          </p:cNvPr>
          <p:cNvSpPr>
            <a:spLocks noGrp="1"/>
          </p:cNvSpPr>
          <p:nvPr>
            <p:ph type="title" hasCustomPrompt="1"/>
          </p:nvPr>
        </p:nvSpPr>
        <p:spPr/>
        <p:txBody>
          <a:bodyPr/>
          <a:lstStyle>
            <a:lvl1pPr>
              <a:defRPr/>
            </a:lvl1pPr>
          </a:lstStyle>
          <a:p>
            <a:r>
              <a:rPr lang="en-US" dirty="0"/>
              <a:t>Enter Title as: Purpose</a:t>
            </a:r>
          </a:p>
        </p:txBody>
      </p:sp>
      <p:sp>
        <p:nvSpPr>
          <p:cNvPr id="6" name="Content Placeholder 5">
            <a:extLst>
              <a:ext uri="{FF2B5EF4-FFF2-40B4-BE49-F238E27FC236}">
                <a16:creationId xmlns:a16="http://schemas.microsoft.com/office/drawing/2014/main" id="{3B2E1401-8710-E54D-B7DE-042CE36E3BF4}"/>
              </a:ext>
            </a:extLst>
          </p:cNvPr>
          <p:cNvSpPr>
            <a:spLocks noGrp="1"/>
          </p:cNvSpPr>
          <p:nvPr>
            <p:ph sz="quarter" idx="12"/>
          </p:nvPr>
        </p:nvSpPr>
        <p:spPr>
          <a:xfrm>
            <a:off x="687324" y="1447800"/>
            <a:ext cx="10817352" cy="4270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059EBBAE-22F0-254D-BBFD-CE49C0C37B76}"/>
              </a:ext>
            </a:extLst>
          </p:cNvPr>
          <p:cNvSpPr>
            <a:spLocks noGrp="1"/>
          </p:cNvSpPr>
          <p:nvPr>
            <p:ph type="sldNum" sz="quarter" idx="10"/>
          </p:nvPr>
        </p:nvSpPr>
        <p:spPr>
          <a:xfrm>
            <a:off x="5638800" y="6248400"/>
            <a:ext cx="914400" cy="457200"/>
          </a:xfrm>
        </p:spPr>
        <p:txBody>
          <a:bodyPr/>
          <a:lstStyle/>
          <a:p>
            <a:fld id="{D0BC17C3-1FA9-4946-9401-29D239C6607F}" type="slidenum">
              <a:rPr lang="en-US" smtClean="0"/>
              <a:pPr/>
              <a:t>‹#›</a:t>
            </a:fld>
            <a:endParaRPr lang="en-US" dirty="0"/>
          </a:p>
        </p:txBody>
      </p:sp>
    </p:spTree>
    <p:extLst>
      <p:ext uri="{BB962C8B-B14F-4D97-AF65-F5344CB8AC3E}">
        <p14:creationId xmlns:p14="http://schemas.microsoft.com/office/powerpoint/2010/main" val="131177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nded Outcomes">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3400" y="659839"/>
            <a:ext cx="11131549" cy="635561"/>
          </a:xfrm>
        </p:spPr>
        <p:txBody>
          <a:bodyPr/>
          <a:lstStyle>
            <a:lvl1pPr>
              <a:defRPr/>
            </a:lvl1pPr>
          </a:lstStyle>
          <a:p>
            <a:r>
              <a:rPr lang="en-US" dirty="0"/>
              <a:t>Enter title as: Intended Outcomes</a:t>
            </a:r>
          </a:p>
        </p:txBody>
      </p:sp>
      <p:sp>
        <p:nvSpPr>
          <p:cNvPr id="3" name="Content Placeholder"/>
          <p:cNvSpPr>
            <a:spLocks noGrp="1" noChangeAspect="1"/>
          </p:cNvSpPr>
          <p:nvPr>
            <p:ph idx="1" hasCustomPrompt="1"/>
          </p:nvPr>
        </p:nvSpPr>
        <p:spPr>
          <a:xfrm>
            <a:off x="685800" y="1447806"/>
            <a:ext cx="10820400" cy="4267193"/>
          </a:xfrm>
        </p:spPr>
        <p:txBody>
          <a:bodyPr/>
          <a:lstStyle>
            <a:lvl1pPr marL="342900" indent="-274320">
              <a:buFont typeface="Arial" panose="020B0604020202020204" pitchFamily="34" charset="0"/>
              <a:buChar char="•"/>
              <a:defRPr/>
            </a:lvl1pPr>
            <a:lvl2pPr marL="457200" indent="0">
              <a:buNone/>
              <a:defRPr/>
            </a:lvl2pPr>
          </a:lstStyle>
          <a:p>
            <a:pPr lvl="0"/>
            <a:r>
              <a:rPr lang="en-US" dirty="0"/>
              <a:t>State the intended outcomes for the day</a:t>
            </a:r>
          </a:p>
        </p:txBody>
      </p:sp>
      <p:sp>
        <p:nvSpPr>
          <p:cNvPr id="6" name="Slide Number Placeholder 5">
            <a:extLst>
              <a:ext uri="{FF2B5EF4-FFF2-40B4-BE49-F238E27FC236}">
                <a16:creationId xmlns:a16="http://schemas.microsoft.com/office/drawing/2014/main" id="{726D03E9-3286-7A41-BDF9-1E951828BDFD}"/>
              </a:ext>
            </a:extLst>
          </p:cNvPr>
          <p:cNvSpPr>
            <a:spLocks noGrp="1"/>
          </p:cNvSpPr>
          <p:nvPr>
            <p:ph type="sldNum" sz="quarter" idx="10"/>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11678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33400" y="685800"/>
            <a:ext cx="11131550" cy="635561"/>
          </a:xfrm>
        </p:spPr>
        <p:txBody>
          <a:bodyPr/>
          <a:lstStyle>
            <a:lvl1pPr>
              <a:defRPr/>
            </a:lvl1pPr>
          </a:lstStyle>
          <a:p>
            <a:r>
              <a:rPr lang="en-US" dirty="0"/>
              <a:t>Enter title as: Agenda</a:t>
            </a:r>
          </a:p>
        </p:txBody>
      </p:sp>
      <p:sp>
        <p:nvSpPr>
          <p:cNvPr id="3" name="Content Placeholder"/>
          <p:cNvSpPr>
            <a:spLocks noGrp="1"/>
          </p:cNvSpPr>
          <p:nvPr>
            <p:ph idx="1" hasCustomPrompt="1"/>
          </p:nvPr>
        </p:nvSpPr>
        <p:spPr>
          <a:xfrm>
            <a:off x="685800" y="1447800"/>
            <a:ext cx="10820400" cy="4267200"/>
          </a:xfrm>
        </p:spPr>
        <p:txBody>
          <a:bodyPr/>
          <a:lstStyle>
            <a:lvl1pPr marL="621792" indent="-1828800">
              <a:spcAft>
                <a:spcPts val="1200"/>
              </a:spcAft>
              <a:buNone/>
              <a:defRPr/>
            </a:lvl1pPr>
          </a:lstStyle>
          <a:p>
            <a:pPr lvl="0"/>
            <a:r>
              <a:rPr lang="en-US" dirty="0"/>
              <a:t>1.0 Section Name 1</a:t>
            </a:r>
          </a:p>
          <a:p>
            <a:pPr lvl="0"/>
            <a:r>
              <a:rPr lang="en-US" dirty="0"/>
              <a:t>2.0 Section Name 2</a:t>
            </a:r>
          </a:p>
          <a:p>
            <a:pPr lvl="0"/>
            <a:r>
              <a:rPr lang="en-US" dirty="0"/>
              <a:t>3.0 Section Name 3</a:t>
            </a:r>
          </a:p>
          <a:p>
            <a:pPr lvl="0"/>
            <a:r>
              <a:rPr lang="en-US" dirty="0"/>
              <a:t>4.0 Section Name 4</a:t>
            </a:r>
          </a:p>
        </p:txBody>
      </p:sp>
      <p:sp>
        <p:nvSpPr>
          <p:cNvPr id="6" name="Slide Number Placeholder 5">
            <a:extLst>
              <a:ext uri="{FF2B5EF4-FFF2-40B4-BE49-F238E27FC236}">
                <a16:creationId xmlns:a16="http://schemas.microsoft.com/office/drawing/2014/main" id="{CB6FF8F2-47AB-FA4C-A8E8-B6730427599B}"/>
              </a:ext>
            </a:extLst>
          </p:cNvPr>
          <p:cNvSpPr>
            <a:spLocks noGrp="1"/>
          </p:cNvSpPr>
          <p:nvPr>
            <p:ph type="sldNum" sz="quarter" idx="10"/>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214727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812800" y="2057399"/>
            <a:ext cx="10566400" cy="1828800"/>
          </a:xfrm>
        </p:spPr>
        <p:txBody>
          <a:bodyPr anchor="ctr"/>
          <a:lstStyle>
            <a:lvl1pPr algn="ctr">
              <a:defRPr/>
            </a:lvl1pPr>
          </a:lstStyle>
          <a:p>
            <a:r>
              <a:rPr lang="en-US" dirty="0"/>
              <a:t>Section Title</a:t>
            </a:r>
          </a:p>
        </p:txBody>
      </p:sp>
      <p:sp>
        <p:nvSpPr>
          <p:cNvPr id="3" name="Section Subtitle"/>
          <p:cNvSpPr>
            <a:spLocks noGrp="1"/>
          </p:cNvSpPr>
          <p:nvPr>
            <p:ph type="body" idx="1" hasCustomPrompt="1"/>
          </p:nvPr>
        </p:nvSpPr>
        <p:spPr>
          <a:xfrm>
            <a:off x="812801" y="3886198"/>
            <a:ext cx="10566399" cy="1127761"/>
          </a:xfrm>
        </p:spPr>
        <p:txBody>
          <a:bodyPr anchor="ctr">
            <a:noAutofit/>
          </a:bodyPr>
          <a:lstStyle>
            <a:lvl1pPr marL="0" indent="0" algn="ctr">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pic>
        <p:nvPicPr>
          <p:cNvPr id="7" name="Picture 6">
            <a:extLst>
              <a:ext uri="{FF2B5EF4-FFF2-40B4-BE49-F238E27FC236}">
                <a16:creationId xmlns:a16="http://schemas.microsoft.com/office/drawing/2014/main" id="{C9E474EC-3C2D-0441-BD25-03C38CDA27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35" y="1142999"/>
            <a:ext cx="12192000" cy="914400"/>
          </a:xfrm>
          <a:prstGeom prst="rect">
            <a:avLst/>
          </a:prstGeom>
          <a:gradFill>
            <a:gsLst>
              <a:gs pos="17000">
                <a:srgbClr val="68B583"/>
              </a:gs>
              <a:gs pos="0">
                <a:srgbClr val="68B583"/>
              </a:gs>
              <a:gs pos="99000">
                <a:schemeClr val="accent2">
                  <a:lumMod val="97000"/>
                  <a:lumOff val="3000"/>
                </a:schemeClr>
              </a:gs>
              <a:gs pos="100000">
                <a:schemeClr val="accent2">
                  <a:lumMod val="60000"/>
                  <a:lumOff val="40000"/>
                </a:schemeClr>
              </a:gs>
            </a:gsLst>
            <a:lin ang="2700000" scaled="1"/>
          </a:gradFill>
        </p:spPr>
      </p:pic>
      <p:sp>
        <p:nvSpPr>
          <p:cNvPr id="6" name="Slide Number Placeholder 5">
            <a:extLst>
              <a:ext uri="{FF2B5EF4-FFF2-40B4-BE49-F238E27FC236}">
                <a16:creationId xmlns:a16="http://schemas.microsoft.com/office/drawing/2014/main" id="{641888B9-55C3-BF4F-A196-01BD12ED5975}"/>
              </a:ext>
            </a:extLst>
          </p:cNvPr>
          <p:cNvSpPr>
            <a:spLocks noGrp="1"/>
          </p:cNvSpPr>
          <p:nvPr>
            <p:ph type="sldNum" sz="quarter" idx="10"/>
          </p:nvPr>
        </p:nvSpPr>
        <p:spPr>
          <a:xfrm>
            <a:off x="5638800" y="6248401"/>
            <a:ext cx="914400" cy="457200"/>
          </a:xfrm>
          <a:prstGeom prst="rect">
            <a:avLst/>
          </a:prstGeom>
        </p:spPr>
        <p:txBody>
          <a:bodyPr/>
          <a:lstStyle/>
          <a:p>
            <a:fld id="{D157684C-E34C-AF4E-86DB-84FA13603DA9}" type="slidenum">
              <a:rPr lang="en-US" smtClean="0"/>
              <a:pPr/>
              <a:t>‹#›</a:t>
            </a:fld>
            <a:endParaRPr lang="en-US" dirty="0"/>
          </a:p>
        </p:txBody>
      </p:sp>
      <p:pic>
        <p:nvPicPr>
          <p:cNvPr id="4" name="Picture 3">
            <a:extLst>
              <a:ext uri="{FF2B5EF4-FFF2-40B4-BE49-F238E27FC236}">
                <a16:creationId xmlns:a16="http://schemas.microsoft.com/office/drawing/2014/main" id="{B1BD0EB4-7535-0342-9921-42809413C7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6087" y="6065521"/>
            <a:ext cx="1359572" cy="6400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2"/>
          <p:cNvSpPr>
            <a:spLocks noGrp="1"/>
          </p:cNvSpPr>
          <p:nvPr>
            <p:ph type="title"/>
          </p:nvPr>
        </p:nvSpPr>
        <p:spPr>
          <a:xfrm>
            <a:off x="530225" y="685799"/>
            <a:ext cx="11131550" cy="6400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E16AC0-06A7-A144-B271-50B9B97DB97D}"/>
              </a:ext>
            </a:extLst>
          </p:cNvPr>
          <p:cNvSpPr>
            <a:spLocks noGrp="1"/>
          </p:cNvSpPr>
          <p:nvPr>
            <p:ph sz="quarter" idx="13"/>
          </p:nvPr>
        </p:nvSpPr>
        <p:spPr>
          <a:xfrm>
            <a:off x="701040" y="1447800"/>
            <a:ext cx="10817352" cy="3886200"/>
          </a:xfrm>
        </p:spPr>
        <p:txBody>
          <a:bodyPr/>
          <a:lstStyle>
            <a:lvl1pPr marL="301752" indent="-274320">
              <a:spcBef>
                <a:spcPts val="300"/>
              </a:spcBef>
              <a:buClr>
                <a:srgbClr val="006DB6"/>
              </a:buClr>
              <a:buFont typeface="Arial" panose="020B0604020202020204" pitchFamily="34" charset="0"/>
              <a:buChar char="•"/>
              <a:defRPr/>
            </a:lvl1pPr>
            <a:lvl2pPr marL="640080" indent="-274320">
              <a:spcBef>
                <a:spcPts val="300"/>
              </a:spcBef>
              <a:defRPr/>
            </a:lvl2pPr>
            <a:lvl3pPr marL="914400" indent="-274320">
              <a:spcBef>
                <a:spcPts val="300"/>
              </a:spcBef>
              <a:buFont typeface="Arial" panose="020B0604020202020204" pitchFamily="34" charset="0"/>
              <a:buChar char="•"/>
              <a:defRPr/>
            </a:lvl3pPr>
            <a:lvl4pPr marL="1188720" indent="-228600">
              <a:spcBef>
                <a:spcPts val="300"/>
              </a:spcBef>
              <a:defRPr/>
            </a:lvl4pPr>
            <a:lvl5pPr marL="1463040">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0" hasCustomPrompt="1"/>
          </p:nvPr>
        </p:nvSpPr>
        <p:spPr>
          <a:xfrm>
            <a:off x="701040" y="5455923"/>
            <a:ext cx="10817352" cy="259077"/>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
        <p:nvSpPr>
          <p:cNvPr id="8" name="Slide Number Placeholder 7">
            <a:extLst>
              <a:ext uri="{FF2B5EF4-FFF2-40B4-BE49-F238E27FC236}">
                <a16:creationId xmlns:a16="http://schemas.microsoft.com/office/drawing/2014/main" id="{05D0717A-CA9C-9440-B7DE-7404B8693409}"/>
              </a:ext>
            </a:extLst>
          </p:cNvPr>
          <p:cNvSpPr>
            <a:spLocks noGrp="1"/>
          </p:cNvSpPr>
          <p:nvPr>
            <p:ph type="sldNum" sz="quarter" idx="12"/>
          </p:nvPr>
        </p:nvSpPr>
        <p:spPr>
          <a:xfrm>
            <a:off x="5638800" y="6248400"/>
            <a:ext cx="914400" cy="457200"/>
          </a:xfrm>
          <a:prstGeom prst="rect">
            <a:avLst/>
          </a:prstGeom>
        </p:spPr>
        <p:txBody>
          <a:bodyPr/>
          <a:lstStyle/>
          <a:p>
            <a:fld id="{D157684C-E34C-AF4E-86DB-84FA13603DA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tif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533400" y="659839"/>
            <a:ext cx="11125200" cy="635561"/>
          </a:xfrm>
          <a:prstGeom prst="rect">
            <a:avLst/>
          </a:prstGeom>
          <a:noFill/>
        </p:spPr>
        <p:txBody>
          <a:bodyPr vert="horz" lIns="0" tIns="0" rIns="0" bIns="0" rtlCol="0" anchor="ctr" anchorCtr="0">
            <a:noAutofit/>
          </a:bodyPr>
          <a:lstStyle/>
          <a:p>
            <a:r>
              <a:rPr lang="en-US"/>
              <a:t>Click to edit Master title style</a:t>
            </a:r>
            <a:endParaRPr lang="en-US" dirty="0"/>
          </a:p>
        </p:txBody>
      </p:sp>
      <p:sp>
        <p:nvSpPr>
          <p:cNvPr id="3" name="Text Placeholder"/>
          <p:cNvSpPr>
            <a:spLocks noGrp="1"/>
          </p:cNvSpPr>
          <p:nvPr>
            <p:ph type="body" idx="1"/>
          </p:nvPr>
        </p:nvSpPr>
        <p:spPr>
          <a:xfrm>
            <a:off x="685800" y="1444920"/>
            <a:ext cx="10979150" cy="4270079"/>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391CA10C-9E54-DC40-B1FF-00637BB02BA8}"/>
              </a:ext>
            </a:extLst>
          </p:cNvPr>
          <p:cNvSpPr>
            <a:spLocks noGrp="1"/>
          </p:cNvSpPr>
          <p:nvPr>
            <p:ph type="sldNum" sz="quarter" idx="4"/>
          </p:nvPr>
        </p:nvSpPr>
        <p:spPr>
          <a:xfrm>
            <a:off x="5638800" y="6248400"/>
            <a:ext cx="914400" cy="457200"/>
          </a:xfrm>
          <a:prstGeom prst="rect">
            <a:avLst/>
          </a:prstGeom>
        </p:spPr>
        <p:txBody>
          <a:bodyPr vert="horz" lIns="91440" tIns="45720" rIns="91440" bIns="45720" rtlCol="0" anchor="ctr"/>
          <a:lstStyle>
            <a:lvl1pPr algn="ctr">
              <a:defRPr sz="1400" b="0">
                <a:solidFill>
                  <a:srgbClr val="375173"/>
                </a:solidFill>
                <a:latin typeface="Arial" panose="020B0604020202020204" pitchFamily="34" charset="0"/>
                <a:cs typeface="Arial" panose="020B0604020202020204" pitchFamily="34" charset="0"/>
              </a:defRPr>
            </a:lvl1pPr>
          </a:lstStyle>
          <a:p>
            <a:fld id="{D0BC17C3-1FA9-4946-9401-29D239C6607F}" type="slidenum">
              <a:rPr lang="en-US" smtClean="0"/>
              <a:pPr/>
              <a:t>‹#›</a:t>
            </a:fld>
            <a:endParaRPr lang="en-US" dirty="0"/>
          </a:p>
        </p:txBody>
      </p:sp>
      <p:sp>
        <p:nvSpPr>
          <p:cNvPr id="6" name="Footer Placeholder 5">
            <a:extLst>
              <a:ext uri="{FF2B5EF4-FFF2-40B4-BE49-F238E27FC236}">
                <a16:creationId xmlns:a16="http://schemas.microsoft.com/office/drawing/2014/main" id="{5A9E9359-0594-4549-96D0-1EFB0358AB5A}"/>
              </a:ext>
            </a:extLst>
          </p:cNvPr>
          <p:cNvSpPr>
            <a:spLocks noGrp="1"/>
          </p:cNvSpPr>
          <p:nvPr>
            <p:ph type="ftr" sz="quarter" idx="3"/>
          </p:nvPr>
        </p:nvSpPr>
        <p:spPr>
          <a:xfrm>
            <a:off x="1676400" y="6248400"/>
            <a:ext cx="2743200" cy="473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5F6A7566-F409-AF40-B676-C7B3DF8F546E}"/>
              </a:ext>
            </a:extLst>
          </p:cNvPr>
          <p:cNvPicPr>
            <a:picLocks/>
          </p:cNvPicPr>
          <p:nvPr userDrawn="1"/>
        </p:nvPicPr>
        <p:blipFill>
          <a:blip r:embed="rId25">
            <a:extLst>
              <a:ext uri="{28A0092B-C50C-407E-A947-70E740481C1C}">
                <a14:useLocalDpi xmlns:a14="http://schemas.microsoft.com/office/drawing/2010/main" val="0"/>
              </a:ext>
            </a:extLst>
          </a:blip>
          <a:stretch>
            <a:fillRect/>
          </a:stretch>
        </p:blipFill>
        <p:spPr>
          <a:xfrm>
            <a:off x="3048" y="0"/>
            <a:ext cx="12188952" cy="548640"/>
          </a:xfrm>
          <a:prstGeom prst="rect">
            <a:avLst/>
          </a:prstGeom>
        </p:spPr>
      </p:pic>
      <p:pic>
        <p:nvPicPr>
          <p:cNvPr id="4" name="Picture 3">
            <a:extLst>
              <a:ext uri="{FF2B5EF4-FFF2-40B4-BE49-F238E27FC236}">
                <a16:creationId xmlns:a16="http://schemas.microsoft.com/office/drawing/2014/main" id="{D32A7E66-D59C-0741-8B03-3591214E455B}"/>
              </a:ext>
            </a:extLst>
          </p:cNvPr>
          <p:cNvPicPr>
            <a:picLocks noChangeAspect="1"/>
          </p:cNvPicPr>
          <p:nvPr userDrawn="1"/>
        </p:nvPicPr>
        <p:blipFill>
          <a:blip r:embed="rId26"/>
          <a:stretch>
            <a:fillRect/>
          </a:stretch>
        </p:blipFill>
        <p:spPr>
          <a:xfrm>
            <a:off x="10287000" y="6065520"/>
            <a:ext cx="1371600" cy="6400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76" r:id="rId4"/>
    <p:sldLayoutId id="2147483700" r:id="rId5"/>
    <p:sldLayoutId id="2147483691" r:id="rId6"/>
    <p:sldLayoutId id="2147483678" r:id="rId7"/>
    <p:sldLayoutId id="2147483663" r:id="rId8"/>
    <p:sldLayoutId id="2147483662" r:id="rId9"/>
    <p:sldLayoutId id="2147483695" r:id="rId10"/>
    <p:sldLayoutId id="2147483697" r:id="rId11"/>
    <p:sldLayoutId id="2147483694" r:id="rId12"/>
    <p:sldLayoutId id="2147483696" r:id="rId13"/>
    <p:sldLayoutId id="2147483685" r:id="rId14"/>
    <p:sldLayoutId id="2147483686" r:id="rId15"/>
    <p:sldLayoutId id="2147483672" r:id="rId16"/>
    <p:sldLayoutId id="2147483702" r:id="rId17"/>
    <p:sldLayoutId id="2147483703" r:id="rId18"/>
    <p:sldLayoutId id="2147483704" r:id="rId19"/>
    <p:sldLayoutId id="2147483687" r:id="rId20"/>
    <p:sldLayoutId id="2147483698" r:id="rId21"/>
    <p:sldLayoutId id="2147483699" r:id="rId22"/>
    <p:sldLayoutId id="2147483701" r:id="rId23"/>
  </p:sldLayoutIdLst>
  <p:hf hdr="0" ftr="0" dt="0"/>
  <p:txStyles>
    <p:titleStyle>
      <a:lvl1pPr marL="0" indent="0" algn="ctr" defTabSz="914400" rtl="0" eaLnBrk="1" latinLnBrk="0" hangingPunct="1">
        <a:spcBef>
          <a:spcPts val="0"/>
        </a:spcBef>
        <a:buNone/>
        <a:tabLst>
          <a:tab pos="9821863" algn="l"/>
        </a:tabLst>
        <a:defRPr sz="3600" kern="1200">
          <a:solidFill>
            <a:schemeClr val="tx1">
              <a:lumMod val="85000"/>
              <a:lumOff val="15000"/>
            </a:schemeClr>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1752" indent="-274320" algn="l" defTabSz="914400" rtl="0" eaLnBrk="1" latinLnBrk="0" hangingPunct="1">
        <a:spcBef>
          <a:spcPts val="600"/>
        </a:spcBef>
        <a:spcAft>
          <a:spcPts val="600"/>
        </a:spcAft>
        <a:buClr>
          <a:srgbClr val="006DB6"/>
        </a:buClr>
        <a:buSzPct val="100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40080" indent="-274320" algn="l" defTabSz="914400" rtl="0" eaLnBrk="1" latinLnBrk="0" hangingPunct="1">
        <a:spcBef>
          <a:spcPts val="300"/>
        </a:spcBef>
        <a:spcAft>
          <a:spcPts val="600"/>
        </a:spcAft>
        <a:buClr>
          <a:srgbClr val="006DB6"/>
        </a:buClr>
        <a:buSzPct val="100000"/>
        <a:buFont typeface="Wingdings" pitchFamily="2" charset="2"/>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274320" algn="l" defTabSz="914400" rtl="0" eaLnBrk="1" latinLnBrk="0" hangingPunct="1">
        <a:spcBef>
          <a:spcPts val="300"/>
        </a:spcBef>
        <a:spcAft>
          <a:spcPts val="600"/>
        </a:spcAft>
        <a:buClr>
          <a:srgbClr val="006DB6"/>
        </a:buClr>
        <a:buSzPct val="100000"/>
        <a:buFont typeface="Arial" panose="020B0604020202020204" pitchFamily="34" charset="0"/>
        <a:buChar char="•"/>
        <a:defRPr sz="22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88720" indent="-228600" algn="l" defTabSz="914400" rtl="0" eaLnBrk="1" latinLnBrk="0" hangingPunct="1">
        <a:spcBef>
          <a:spcPts val="300"/>
        </a:spcBef>
        <a:spcAft>
          <a:spcPts val="600"/>
        </a:spcAft>
        <a:buClr>
          <a:srgbClr val="006DB6"/>
        </a:buClr>
        <a:buSzPct val="100000"/>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463040" indent="-228600" algn="l" defTabSz="914400" rtl="0" eaLnBrk="1" latinLnBrk="0" hangingPunct="1">
        <a:spcBef>
          <a:spcPts val="300"/>
        </a:spcBef>
        <a:spcAft>
          <a:spcPts val="600"/>
        </a:spcAft>
        <a:buClr>
          <a:srgbClr val="006DB6"/>
        </a:buClr>
        <a:buSzPct val="100000"/>
        <a:buFont typeface="Arial" panose="020B0604020202020204" pitchFamily="34" charset="0"/>
        <a:buChar char="•"/>
        <a:defRPr sz="1800" kern="1200" baseline="0">
          <a:solidFill>
            <a:schemeClr val="tx1">
              <a:lumMod val="85000"/>
              <a:lumOff val="15000"/>
            </a:schemeClr>
          </a:solidFill>
          <a:latin typeface="Arial" panose="020B0604020202020204" pitchFamily="34" charset="0"/>
          <a:ea typeface="+mn-ea"/>
          <a:cs typeface="Arial" panose="020B060402020202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48" userDrawn="1">
          <p15:clr>
            <a:srgbClr val="F26B43"/>
          </p15:clr>
        </p15:guide>
        <p15:guide id="4" pos="432" userDrawn="1">
          <p15:clr>
            <a:srgbClr val="F26B43"/>
          </p15:clr>
        </p15:guide>
        <p15:guide id="5" orient="horz" pos="3600" userDrawn="1">
          <p15:clr>
            <a:srgbClr val="F26B43"/>
          </p15:clr>
        </p15:guide>
        <p15:guide id="6" pos="336" userDrawn="1">
          <p15:clr>
            <a:srgbClr val="F26B43"/>
          </p15:clr>
        </p15:guide>
        <p15:guide id="7" pos="7348" userDrawn="1">
          <p15:clr>
            <a:srgbClr val="F26B43"/>
          </p15:clr>
        </p15:guide>
        <p15:guide id="8" orient="horz" pos="912" userDrawn="1">
          <p15:clr>
            <a:srgbClr val="F26B43"/>
          </p15:clr>
        </p15:guide>
        <p15:guide id="9"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hyperlink" Target="mailto:kstmartin@mimtss.org"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Reconceptualizing MTSS Learning to Maximize Impact</a:t>
            </a:r>
          </a:p>
        </p:txBody>
      </p:sp>
      <p:sp>
        <p:nvSpPr>
          <p:cNvPr id="5" name="Subtitle 4"/>
          <p:cNvSpPr>
            <a:spLocks noGrp="1"/>
          </p:cNvSpPr>
          <p:nvPr>
            <p:ph type="subTitle" idx="1"/>
          </p:nvPr>
        </p:nvSpPr>
        <p:spPr/>
        <p:txBody>
          <a:bodyPr/>
          <a:lstStyle/>
          <a:p>
            <a:endParaRPr lang="en-US" dirty="0"/>
          </a:p>
        </p:txBody>
      </p:sp>
      <p:sp>
        <p:nvSpPr>
          <p:cNvPr id="7" name="Text Placeholder 6"/>
          <p:cNvSpPr>
            <a:spLocks noGrp="1"/>
          </p:cNvSpPr>
          <p:nvPr>
            <p:ph type="body" sz="quarter" idx="14"/>
          </p:nvPr>
        </p:nvSpPr>
        <p:spPr/>
        <p:txBody>
          <a:bodyPr/>
          <a:lstStyle/>
          <a:p>
            <a:r>
              <a:rPr lang="en-US" dirty="0"/>
              <a:t>Kim St. Martin, Ph.D.</a:t>
            </a:r>
          </a:p>
        </p:txBody>
      </p:sp>
      <p:sp>
        <p:nvSpPr>
          <p:cNvPr id="6" name="Text Placeholder 5"/>
          <p:cNvSpPr>
            <a:spLocks noGrp="1"/>
          </p:cNvSpPr>
          <p:nvPr>
            <p:ph type="body" sz="quarter" idx="13"/>
          </p:nvPr>
        </p:nvSpPr>
        <p:spPr/>
        <p:txBody>
          <a:bodyPr/>
          <a:lstStyle/>
          <a:p>
            <a:r>
              <a:rPr lang="en-US" dirty="0"/>
              <a:t>February 8, 2023</a:t>
            </a:r>
          </a:p>
        </p:txBody>
      </p:sp>
      <p:sp>
        <p:nvSpPr>
          <p:cNvPr id="8" name="Text Placeholder 7"/>
          <p:cNvSpPr>
            <a:spLocks noGrp="1"/>
          </p:cNvSpPr>
          <p:nvPr>
            <p:ph type="body" sz="quarter" idx="4294967295"/>
          </p:nvPr>
        </p:nvSpPr>
        <p:spPr>
          <a:xfrm>
            <a:off x="5105400" y="6248400"/>
            <a:ext cx="1981200" cy="457200"/>
          </a:xfrm>
        </p:spPr>
        <p:txBody>
          <a:bodyPr/>
          <a:lstStyle/>
          <a:p>
            <a:pPr marL="27432" indent="0">
              <a:buNone/>
            </a:pPr>
            <a:r>
              <a:rPr lang="en-US" sz="2400" dirty="0">
                <a:solidFill>
                  <a:srgbClr val="375173"/>
                </a:solidFill>
              </a:rPr>
              <a:t>mimtsstac.org</a:t>
            </a:r>
          </a:p>
        </p:txBody>
      </p:sp>
      <p:pic>
        <p:nvPicPr>
          <p:cNvPr id="3" name="Picture 2" descr="Michigan Department of Education logo.">
            <a:extLst>
              <a:ext uri="{FF2B5EF4-FFF2-40B4-BE49-F238E27FC236}">
                <a16:creationId xmlns:a16="http://schemas.microsoft.com/office/drawing/2014/main" id="{A4595460-95D3-D64A-B690-11E6373CF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1405" y="5252860"/>
            <a:ext cx="2144795" cy="822960"/>
          </a:xfrm>
          <a:prstGeom prst="rect">
            <a:avLst/>
          </a:prstGeom>
        </p:spPr>
      </p:pic>
      <p:pic>
        <p:nvPicPr>
          <p:cNvPr id="10" name="Picture 9" descr="Michigan's MTSS Technical Assistance Center logo.">
            <a:extLst>
              <a:ext uri="{FF2B5EF4-FFF2-40B4-BE49-F238E27FC236}">
                <a16:creationId xmlns:a16="http://schemas.microsoft.com/office/drawing/2014/main" id="{5174BDAE-4264-3E42-BC1D-36334D056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6427" y="210680"/>
            <a:ext cx="2719147" cy="1280160"/>
          </a:xfrm>
          <a:prstGeom prst="rect">
            <a:avLst/>
          </a:prstGeom>
        </p:spPr>
      </p:pic>
    </p:spTree>
    <p:extLst>
      <p:ext uri="{BB962C8B-B14F-4D97-AF65-F5344CB8AC3E}">
        <p14:creationId xmlns:p14="http://schemas.microsoft.com/office/powerpoint/2010/main" val="80968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3458D0-A4A4-1E9E-3B08-B13D7FADAD3D}"/>
              </a:ext>
            </a:extLst>
          </p:cNvPr>
          <p:cNvSpPr>
            <a:spLocks noGrp="1"/>
          </p:cNvSpPr>
          <p:nvPr>
            <p:ph type="title"/>
          </p:nvPr>
        </p:nvSpPr>
        <p:spPr/>
        <p:txBody>
          <a:bodyPr/>
          <a:lstStyle/>
          <a:p>
            <a:r>
              <a:rPr lang="en-US" dirty="0"/>
              <a:t>2.0 Traditional versus an Alternate MTSS Approach</a:t>
            </a:r>
          </a:p>
        </p:txBody>
      </p:sp>
      <p:sp>
        <p:nvSpPr>
          <p:cNvPr id="9" name="Text Placeholder 8">
            <a:extLst>
              <a:ext uri="{FF2B5EF4-FFF2-40B4-BE49-F238E27FC236}">
                <a16:creationId xmlns:a16="http://schemas.microsoft.com/office/drawing/2014/main" id="{E3437616-604B-839C-6D51-BEE324585A8C}"/>
              </a:ext>
            </a:extLst>
          </p:cNvPr>
          <p:cNvSpPr>
            <a:spLocks noGrp="1"/>
          </p:cNvSpPr>
          <p:nvPr>
            <p:ph type="body" idx="1"/>
          </p:nvPr>
        </p:nvSpPr>
        <p:spPr/>
        <p:txBody>
          <a:bodyPr/>
          <a:lstStyle/>
          <a:p>
            <a:r>
              <a:rPr lang="en-US" dirty="0"/>
              <a:t>Bidirectional Model </a:t>
            </a:r>
          </a:p>
        </p:txBody>
      </p:sp>
      <p:sp>
        <p:nvSpPr>
          <p:cNvPr id="7" name="Slide Number Placeholder 6">
            <a:extLst>
              <a:ext uri="{FF2B5EF4-FFF2-40B4-BE49-F238E27FC236}">
                <a16:creationId xmlns:a16="http://schemas.microsoft.com/office/drawing/2014/main" id="{597065A0-43A5-F20C-8B02-975473C9D52C}"/>
              </a:ext>
            </a:extLst>
          </p:cNvPr>
          <p:cNvSpPr>
            <a:spLocks noGrp="1"/>
          </p:cNvSpPr>
          <p:nvPr>
            <p:ph type="sldNum" sz="quarter" idx="10"/>
          </p:nvPr>
        </p:nvSpPr>
        <p:spPr/>
        <p:txBody>
          <a:bodyPr/>
          <a:lstStyle/>
          <a:p>
            <a:fld id="{D157684C-E34C-AF4E-86DB-84FA13603DA9}" type="slidenum">
              <a:rPr lang="en-US" smtClean="0"/>
              <a:pPr/>
              <a:t>10</a:t>
            </a:fld>
            <a:endParaRPr lang="en-US" dirty="0"/>
          </a:p>
        </p:txBody>
      </p:sp>
    </p:spTree>
    <p:extLst>
      <p:ext uri="{BB962C8B-B14F-4D97-AF65-F5344CB8AC3E}">
        <p14:creationId xmlns:p14="http://schemas.microsoft.com/office/powerpoint/2010/main" val="338358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0662-8ADA-584F-8AF4-52E75AFA40C8}"/>
              </a:ext>
            </a:extLst>
          </p:cNvPr>
          <p:cNvSpPr>
            <a:spLocks noGrp="1"/>
          </p:cNvSpPr>
          <p:nvPr>
            <p:ph type="title"/>
          </p:nvPr>
        </p:nvSpPr>
        <p:spPr/>
        <p:txBody>
          <a:bodyPr/>
          <a:lstStyle/>
          <a:p>
            <a:r>
              <a:rPr lang="en-US" dirty="0"/>
              <a:t>A Traditional Approach to MTSS</a:t>
            </a:r>
          </a:p>
        </p:txBody>
      </p:sp>
      <p:sp>
        <p:nvSpPr>
          <p:cNvPr id="6" name="Content Placeholder 5">
            <a:extLst>
              <a:ext uri="{FF2B5EF4-FFF2-40B4-BE49-F238E27FC236}">
                <a16:creationId xmlns:a16="http://schemas.microsoft.com/office/drawing/2014/main" id="{7961C6D6-C2ED-B842-8D5F-D54E4FBF37AA}"/>
              </a:ext>
            </a:extLst>
          </p:cNvPr>
          <p:cNvSpPr>
            <a:spLocks noGrp="1"/>
          </p:cNvSpPr>
          <p:nvPr>
            <p:ph sz="quarter" idx="11"/>
          </p:nvPr>
        </p:nvSpPr>
        <p:spPr>
          <a:xfrm>
            <a:off x="304800" y="1447800"/>
            <a:ext cx="8839202" cy="5029200"/>
          </a:xfrm>
        </p:spPr>
        <p:txBody>
          <a:bodyPr>
            <a:normAutofit fontScale="92500" lnSpcReduction="10000"/>
          </a:bodyPr>
          <a:lstStyle/>
          <a:p>
            <a:r>
              <a:rPr lang="en-US" dirty="0"/>
              <a:t>You must have a strong Tier 1 before you can work on Tier 2 (or 3) – professional learning in how to strengthen Tier 1 happens for teachers, then grade level teams learn to use their data, Tier 1 is supplemented…</a:t>
            </a:r>
          </a:p>
          <a:p>
            <a:r>
              <a:rPr lang="en-US" dirty="0"/>
              <a:t>Students are not flexibly moving in varying levels of support (e.g., kids begin the year in Tier 2 and remain in Tier 2, nothing noticeably different is happening for Tier 2)</a:t>
            </a:r>
          </a:p>
          <a:p>
            <a:r>
              <a:rPr lang="en-US" dirty="0"/>
              <a:t>The general education teacher is responsible for Tier 1 and Tier 2 – Tier 2 happens in small groups during Tier 1 reading instruction</a:t>
            </a:r>
          </a:p>
          <a:p>
            <a:r>
              <a:rPr lang="en-US" dirty="0"/>
              <a:t>Special education (and special education staff) are outside of the MTSS system</a:t>
            </a:r>
          </a:p>
        </p:txBody>
      </p:sp>
      <p:pic>
        <p:nvPicPr>
          <p:cNvPr id="10" name="Content Placeholder 9" descr="Traditional approach to MTSS with the triangle bas focusing on Tier 1 and as time goes on, the focus advances to Tier 2 and Tier 3.">
            <a:extLst>
              <a:ext uri="{FF2B5EF4-FFF2-40B4-BE49-F238E27FC236}">
                <a16:creationId xmlns:a16="http://schemas.microsoft.com/office/drawing/2014/main" id="{8B682AB2-F5E6-414C-B069-27F38428A833}"/>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8730217" y="1981200"/>
            <a:ext cx="3461783" cy="3229409"/>
          </a:xfrm>
        </p:spPr>
      </p:pic>
      <p:sp>
        <p:nvSpPr>
          <p:cNvPr id="5" name="Slide Number Placeholder 4">
            <a:extLst>
              <a:ext uri="{FF2B5EF4-FFF2-40B4-BE49-F238E27FC236}">
                <a16:creationId xmlns:a16="http://schemas.microsoft.com/office/drawing/2014/main" id="{414DD2BD-0C70-CF4E-8B44-FC76219F2D33}"/>
              </a:ext>
            </a:extLst>
          </p:cNvPr>
          <p:cNvSpPr>
            <a:spLocks noGrp="1"/>
          </p:cNvSpPr>
          <p:nvPr>
            <p:ph type="sldNum" sz="quarter" idx="10"/>
          </p:nvPr>
        </p:nvSpPr>
        <p:spPr/>
        <p:txBody>
          <a:bodyPr/>
          <a:lstStyle/>
          <a:p>
            <a:fld id="{D157684C-E34C-AF4E-86DB-84FA13603DA9}" type="slidenum">
              <a:rPr lang="en-US" smtClean="0"/>
              <a:pPr/>
              <a:t>11</a:t>
            </a:fld>
            <a:endParaRPr lang="en-US" dirty="0"/>
          </a:p>
        </p:txBody>
      </p:sp>
    </p:spTree>
    <p:extLst>
      <p:ext uri="{BB962C8B-B14F-4D97-AF65-F5344CB8AC3E}">
        <p14:creationId xmlns:p14="http://schemas.microsoft.com/office/powerpoint/2010/main" val="411902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E532-2154-FF46-A7A3-B52C37B132D7}"/>
              </a:ext>
            </a:extLst>
          </p:cNvPr>
          <p:cNvSpPr>
            <a:spLocks noGrp="1"/>
          </p:cNvSpPr>
          <p:nvPr>
            <p:ph type="title"/>
          </p:nvPr>
        </p:nvSpPr>
        <p:spPr/>
        <p:txBody>
          <a:bodyPr/>
          <a:lstStyle/>
          <a:p>
            <a:r>
              <a:rPr lang="en-US" dirty="0"/>
              <a:t>Problems with the Traditional Approach</a:t>
            </a:r>
          </a:p>
        </p:txBody>
      </p:sp>
      <p:sp>
        <p:nvSpPr>
          <p:cNvPr id="3" name="Content Placeholder 2">
            <a:extLst>
              <a:ext uri="{FF2B5EF4-FFF2-40B4-BE49-F238E27FC236}">
                <a16:creationId xmlns:a16="http://schemas.microsoft.com/office/drawing/2014/main" id="{934002C6-19F5-7D4C-9B5D-8C0D884C1363}"/>
              </a:ext>
            </a:extLst>
          </p:cNvPr>
          <p:cNvSpPr>
            <a:spLocks noGrp="1"/>
          </p:cNvSpPr>
          <p:nvPr>
            <p:ph sz="quarter" idx="13"/>
          </p:nvPr>
        </p:nvSpPr>
        <p:spPr/>
        <p:txBody>
          <a:bodyPr/>
          <a:lstStyle/>
          <a:p>
            <a:r>
              <a:rPr lang="en-US" dirty="0"/>
              <a:t>The “Tier 1 Problem” is never solved.</a:t>
            </a:r>
          </a:p>
          <a:p>
            <a:r>
              <a:rPr lang="en-US" dirty="0"/>
              <a:t>Multiple years of professional learning is focused on Tier 1 and grade level teachers using their data before learning happens for quality intervention supports (Advanced Tiers)</a:t>
            </a:r>
          </a:p>
          <a:p>
            <a:r>
              <a:rPr lang="en-US" dirty="0"/>
              <a:t>Special Education (staff, students, instruction) is excluded</a:t>
            </a:r>
          </a:p>
          <a:p>
            <a:r>
              <a:rPr lang="en-US" dirty="0"/>
              <a:t>No team-based leadership in the advanced tiers – School Leadership Team layered on the work as they are still trying to manage Tier 1 implementation</a:t>
            </a:r>
          </a:p>
          <a:p>
            <a:r>
              <a:rPr lang="en-US" dirty="0"/>
              <a:t>No distinct level of intensity for intervention</a:t>
            </a:r>
          </a:p>
        </p:txBody>
      </p:sp>
      <p:sp>
        <p:nvSpPr>
          <p:cNvPr id="5" name="Slide Number Placeholder 4">
            <a:extLst>
              <a:ext uri="{FF2B5EF4-FFF2-40B4-BE49-F238E27FC236}">
                <a16:creationId xmlns:a16="http://schemas.microsoft.com/office/drawing/2014/main" id="{DBBC681B-5FFF-A447-8F36-35A58C3E7E4E}"/>
              </a:ext>
            </a:extLst>
          </p:cNvPr>
          <p:cNvSpPr>
            <a:spLocks noGrp="1"/>
          </p:cNvSpPr>
          <p:nvPr>
            <p:ph type="sldNum" sz="quarter" idx="12"/>
          </p:nvPr>
        </p:nvSpPr>
        <p:spPr/>
        <p:txBody>
          <a:bodyPr/>
          <a:lstStyle/>
          <a:p>
            <a:fld id="{D157684C-E34C-AF4E-86DB-84FA13603DA9}" type="slidenum">
              <a:rPr lang="en-US" smtClean="0"/>
              <a:pPr/>
              <a:t>12</a:t>
            </a:fld>
            <a:endParaRPr lang="en-US" dirty="0"/>
          </a:p>
        </p:txBody>
      </p:sp>
      <p:sp>
        <p:nvSpPr>
          <p:cNvPr id="6" name="Text Placeholder 5">
            <a:extLst>
              <a:ext uri="{FF2B5EF4-FFF2-40B4-BE49-F238E27FC236}">
                <a16:creationId xmlns:a16="http://schemas.microsoft.com/office/drawing/2014/main" id="{B10C6A8F-D74C-8348-8CBF-38549101D535}"/>
              </a:ext>
            </a:extLst>
          </p:cNvPr>
          <p:cNvSpPr>
            <a:spLocks noGrp="1"/>
          </p:cNvSpPr>
          <p:nvPr>
            <p:ph type="body" sz="quarter" idx="10"/>
          </p:nvPr>
        </p:nvSpPr>
        <p:spPr>
          <a:xfrm>
            <a:off x="701040" y="5913124"/>
            <a:ext cx="10817352" cy="259077"/>
          </a:xfrm>
        </p:spPr>
        <p:txBody>
          <a:bodyPr/>
          <a:lstStyle/>
          <a:p>
            <a:r>
              <a:rPr lang="en-US" dirty="0"/>
              <a:t>Fuchs &amp; Fuchs, 2017</a:t>
            </a:r>
          </a:p>
        </p:txBody>
      </p:sp>
    </p:spTree>
    <p:extLst>
      <p:ext uri="{BB962C8B-B14F-4D97-AF65-F5344CB8AC3E}">
        <p14:creationId xmlns:p14="http://schemas.microsoft.com/office/powerpoint/2010/main" val="123515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164D-C663-244D-B469-BACDC29CAAE2}"/>
              </a:ext>
            </a:extLst>
          </p:cNvPr>
          <p:cNvSpPr>
            <a:spLocks noGrp="1"/>
          </p:cNvSpPr>
          <p:nvPr>
            <p:ph type="title"/>
          </p:nvPr>
        </p:nvSpPr>
        <p:spPr/>
        <p:txBody>
          <a:bodyPr/>
          <a:lstStyle/>
          <a:p>
            <a:r>
              <a:rPr lang="en-US" sz="3200" dirty="0"/>
              <a:t>Activity</a:t>
            </a:r>
          </a:p>
        </p:txBody>
      </p:sp>
      <p:sp>
        <p:nvSpPr>
          <p:cNvPr id="3" name="Content Placeholder 2">
            <a:extLst>
              <a:ext uri="{FF2B5EF4-FFF2-40B4-BE49-F238E27FC236}">
                <a16:creationId xmlns:a16="http://schemas.microsoft.com/office/drawing/2014/main" id="{5C4D7F01-9543-AD40-A300-50BCDC408028}"/>
              </a:ext>
            </a:extLst>
          </p:cNvPr>
          <p:cNvSpPr>
            <a:spLocks noGrp="1"/>
          </p:cNvSpPr>
          <p:nvPr>
            <p:ph sz="quarter" idx="12"/>
          </p:nvPr>
        </p:nvSpPr>
        <p:spPr>
          <a:xfrm>
            <a:off x="520286" y="1215234"/>
            <a:ext cx="6413913" cy="4754880"/>
          </a:xfrm>
        </p:spPr>
        <p:txBody>
          <a:bodyPr/>
          <a:lstStyle/>
          <a:p>
            <a:pPr marL="27432" indent="0">
              <a:buNone/>
            </a:pPr>
            <a:r>
              <a:rPr lang="en-US" sz="2400" dirty="0"/>
              <a:t>Consider the context of your state. </a:t>
            </a:r>
          </a:p>
          <a:p>
            <a:r>
              <a:rPr lang="en-US" sz="2400" dirty="0"/>
              <a:t>What elements of a traditional MTSS approach are present in your districts/schools?</a:t>
            </a:r>
          </a:p>
          <a:p>
            <a:pPr marL="27432" indent="0">
              <a:buNone/>
            </a:pPr>
            <a:endParaRPr lang="en-US" dirty="0"/>
          </a:p>
        </p:txBody>
      </p:sp>
      <p:sp>
        <p:nvSpPr>
          <p:cNvPr id="5" name="Slide Number Placeholder 4">
            <a:extLst>
              <a:ext uri="{FF2B5EF4-FFF2-40B4-BE49-F238E27FC236}">
                <a16:creationId xmlns:a16="http://schemas.microsoft.com/office/drawing/2014/main" id="{2D879814-1522-4247-81B9-41453717B7B5}"/>
              </a:ext>
            </a:extLst>
          </p:cNvPr>
          <p:cNvSpPr>
            <a:spLocks noGrp="1"/>
          </p:cNvSpPr>
          <p:nvPr>
            <p:ph type="sldNum" sz="quarter" idx="10"/>
          </p:nvPr>
        </p:nvSpPr>
        <p:spPr/>
        <p:txBody>
          <a:bodyPr/>
          <a:lstStyle/>
          <a:p>
            <a:fld id="{D0BC17C3-1FA9-4946-9401-29D239C6607F}" type="slidenum">
              <a:rPr lang="en-US" smtClean="0"/>
              <a:pPr/>
              <a:t>13</a:t>
            </a:fld>
            <a:endParaRPr lang="en-US" dirty="0"/>
          </a:p>
        </p:txBody>
      </p:sp>
      <p:pic>
        <p:nvPicPr>
          <p:cNvPr id="8" name="Picture 7">
            <a:extLst>
              <a:ext uri="{FF2B5EF4-FFF2-40B4-BE49-F238E27FC236}">
                <a16:creationId xmlns:a16="http://schemas.microsoft.com/office/drawing/2014/main" id="{1FD88E16-0B7F-F800-874E-FBC3ABD3C33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093" y="1482027"/>
            <a:ext cx="4533620" cy="316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8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0680-0A5F-9A42-84C5-7CFED7168EB3}"/>
              </a:ext>
            </a:extLst>
          </p:cNvPr>
          <p:cNvSpPr>
            <a:spLocks noGrp="1"/>
          </p:cNvSpPr>
          <p:nvPr>
            <p:ph type="title"/>
          </p:nvPr>
        </p:nvSpPr>
        <p:spPr/>
        <p:txBody>
          <a:bodyPr/>
          <a:lstStyle/>
          <a:p>
            <a:r>
              <a:rPr lang="en-US" dirty="0"/>
              <a:t>An alternate approach for…</a:t>
            </a:r>
          </a:p>
        </p:txBody>
      </p:sp>
      <p:sp>
        <p:nvSpPr>
          <p:cNvPr id="6" name="Content Placeholder 5">
            <a:extLst>
              <a:ext uri="{FF2B5EF4-FFF2-40B4-BE49-F238E27FC236}">
                <a16:creationId xmlns:a16="http://schemas.microsoft.com/office/drawing/2014/main" id="{BB1E54DF-1036-844A-AD18-4CBFD0A1D4FD}"/>
              </a:ext>
            </a:extLst>
          </p:cNvPr>
          <p:cNvSpPr>
            <a:spLocks noGrp="1"/>
          </p:cNvSpPr>
          <p:nvPr>
            <p:ph sz="quarter" idx="11"/>
          </p:nvPr>
        </p:nvSpPr>
        <p:spPr/>
        <p:txBody>
          <a:bodyPr/>
          <a:lstStyle/>
          <a:p>
            <a:r>
              <a:rPr lang="en-US" dirty="0"/>
              <a:t>Students</a:t>
            </a:r>
          </a:p>
          <a:p>
            <a:r>
              <a:rPr lang="en-US" dirty="0"/>
              <a:t>Teaming</a:t>
            </a:r>
          </a:p>
          <a:p>
            <a:r>
              <a:rPr lang="en-US" dirty="0"/>
              <a:t>Resources</a:t>
            </a:r>
          </a:p>
        </p:txBody>
      </p:sp>
      <p:pic>
        <p:nvPicPr>
          <p:cNvPr id="10" name="Content Placeholder 9" descr="An alternative MTSS approach is bi-directional. Meaning, planning supports for Tier 1 can happen at the same time as planning for the advanced tiers (Tiers 2 and 3).">
            <a:extLst>
              <a:ext uri="{FF2B5EF4-FFF2-40B4-BE49-F238E27FC236}">
                <a16:creationId xmlns:a16="http://schemas.microsoft.com/office/drawing/2014/main" id="{E6156C5E-F578-6045-A65E-8131CD56E753}"/>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6874111" y="1447800"/>
            <a:ext cx="4142903" cy="3886200"/>
          </a:xfrm>
        </p:spPr>
      </p:pic>
      <p:sp>
        <p:nvSpPr>
          <p:cNvPr id="3" name="Text Placeholder 2">
            <a:extLst>
              <a:ext uri="{FF2B5EF4-FFF2-40B4-BE49-F238E27FC236}">
                <a16:creationId xmlns:a16="http://schemas.microsoft.com/office/drawing/2014/main" id="{7149DF39-F9EB-9BCC-9B05-58F46C053EB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3C1CBF8-80AB-C24B-B9E0-1A2FF05FE831}"/>
              </a:ext>
            </a:extLst>
          </p:cNvPr>
          <p:cNvSpPr>
            <a:spLocks noGrp="1"/>
          </p:cNvSpPr>
          <p:nvPr>
            <p:ph type="sldNum" sz="quarter" idx="10"/>
          </p:nvPr>
        </p:nvSpPr>
        <p:spPr/>
        <p:txBody>
          <a:bodyPr/>
          <a:lstStyle/>
          <a:p>
            <a:fld id="{D157684C-E34C-AF4E-86DB-84FA13603DA9}" type="slidenum">
              <a:rPr lang="en-US" smtClean="0"/>
              <a:pPr/>
              <a:t>14</a:t>
            </a:fld>
            <a:endParaRPr lang="en-US" dirty="0"/>
          </a:p>
        </p:txBody>
      </p:sp>
    </p:spTree>
    <p:extLst>
      <p:ext uri="{BB962C8B-B14F-4D97-AF65-F5344CB8AC3E}">
        <p14:creationId xmlns:p14="http://schemas.microsoft.com/office/powerpoint/2010/main" val="140893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0680-0A5F-9A42-84C5-7CFED7168EB3}"/>
              </a:ext>
            </a:extLst>
          </p:cNvPr>
          <p:cNvSpPr>
            <a:spLocks noGrp="1"/>
          </p:cNvSpPr>
          <p:nvPr>
            <p:ph type="title"/>
          </p:nvPr>
        </p:nvSpPr>
        <p:spPr/>
        <p:txBody>
          <a:bodyPr/>
          <a:lstStyle/>
          <a:p>
            <a:r>
              <a:rPr lang="en-US" dirty="0"/>
              <a:t>An alternate approach…</a:t>
            </a:r>
            <a:r>
              <a:rPr lang="en-US" b="1" dirty="0"/>
              <a:t>students</a:t>
            </a:r>
          </a:p>
        </p:txBody>
      </p:sp>
      <p:sp>
        <p:nvSpPr>
          <p:cNvPr id="6" name="Content Placeholder 5">
            <a:extLst>
              <a:ext uri="{FF2B5EF4-FFF2-40B4-BE49-F238E27FC236}">
                <a16:creationId xmlns:a16="http://schemas.microsoft.com/office/drawing/2014/main" id="{BB1E54DF-1036-844A-AD18-4CBFD0A1D4FD}"/>
              </a:ext>
            </a:extLst>
          </p:cNvPr>
          <p:cNvSpPr>
            <a:spLocks noGrp="1"/>
          </p:cNvSpPr>
          <p:nvPr>
            <p:ph sz="quarter" idx="11"/>
          </p:nvPr>
        </p:nvSpPr>
        <p:spPr>
          <a:xfrm>
            <a:off x="533398" y="1447800"/>
            <a:ext cx="7772402" cy="3886200"/>
          </a:xfrm>
        </p:spPr>
        <p:txBody>
          <a:bodyPr/>
          <a:lstStyle/>
          <a:p>
            <a:r>
              <a:rPr lang="en-US" dirty="0"/>
              <a:t>Students </a:t>
            </a:r>
            <a:r>
              <a:rPr lang="en-US" b="1" dirty="0"/>
              <a:t>flexibly move </a:t>
            </a:r>
            <a:r>
              <a:rPr lang="en-US" dirty="0"/>
              <a:t>within varying levels of instructional support</a:t>
            </a:r>
          </a:p>
          <a:p>
            <a:r>
              <a:rPr lang="en-US" dirty="0"/>
              <a:t>All students access the supports they need when they need them</a:t>
            </a:r>
          </a:p>
          <a:p>
            <a:r>
              <a:rPr lang="en-US" b="1" dirty="0"/>
              <a:t>Focus on instructional problem solving</a:t>
            </a:r>
            <a:r>
              <a:rPr lang="en-US" dirty="0"/>
              <a:t>, not student problem solving</a:t>
            </a:r>
          </a:p>
          <a:p>
            <a:r>
              <a:rPr lang="en-US" b="1" dirty="0"/>
              <a:t>Students with disabilities </a:t>
            </a:r>
            <a:r>
              <a:rPr lang="en-US" dirty="0"/>
              <a:t>are fully integrated</a:t>
            </a:r>
          </a:p>
        </p:txBody>
      </p:sp>
      <p:pic>
        <p:nvPicPr>
          <p:cNvPr id="10" name="Content Placeholder 9" descr="An alternative MTSS approach is bi-directional. Meaning, planning supports for Tier 1 can happen at the same time as planning for the advanced tiers (Tiers 2 and 3).">
            <a:extLst>
              <a:ext uri="{FF2B5EF4-FFF2-40B4-BE49-F238E27FC236}">
                <a16:creationId xmlns:a16="http://schemas.microsoft.com/office/drawing/2014/main" id="{E6156C5E-F578-6045-A65E-8131CD56E753}"/>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9090210" y="1484870"/>
            <a:ext cx="2568390" cy="2971800"/>
          </a:xfrm>
        </p:spPr>
      </p:pic>
      <p:sp>
        <p:nvSpPr>
          <p:cNvPr id="5" name="Slide Number Placeholder 4">
            <a:extLst>
              <a:ext uri="{FF2B5EF4-FFF2-40B4-BE49-F238E27FC236}">
                <a16:creationId xmlns:a16="http://schemas.microsoft.com/office/drawing/2014/main" id="{E3C1CBF8-80AB-C24B-B9E0-1A2FF05FE831}"/>
              </a:ext>
            </a:extLst>
          </p:cNvPr>
          <p:cNvSpPr>
            <a:spLocks noGrp="1"/>
          </p:cNvSpPr>
          <p:nvPr>
            <p:ph type="sldNum" sz="quarter" idx="10"/>
          </p:nvPr>
        </p:nvSpPr>
        <p:spPr/>
        <p:txBody>
          <a:bodyPr/>
          <a:lstStyle/>
          <a:p>
            <a:fld id="{D157684C-E34C-AF4E-86DB-84FA13603DA9}" type="slidenum">
              <a:rPr lang="en-US" smtClean="0"/>
              <a:pPr/>
              <a:t>15</a:t>
            </a:fld>
            <a:endParaRPr lang="en-US" dirty="0"/>
          </a:p>
        </p:txBody>
      </p:sp>
    </p:spTree>
    <p:extLst>
      <p:ext uri="{BB962C8B-B14F-4D97-AF65-F5344CB8AC3E}">
        <p14:creationId xmlns:p14="http://schemas.microsoft.com/office/powerpoint/2010/main" val="297501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0680-0A5F-9A42-84C5-7CFED7168EB3}"/>
              </a:ext>
            </a:extLst>
          </p:cNvPr>
          <p:cNvSpPr>
            <a:spLocks noGrp="1"/>
          </p:cNvSpPr>
          <p:nvPr>
            <p:ph type="title"/>
          </p:nvPr>
        </p:nvSpPr>
        <p:spPr/>
        <p:txBody>
          <a:bodyPr/>
          <a:lstStyle/>
          <a:p>
            <a:r>
              <a:rPr lang="en-US" dirty="0"/>
              <a:t>An alternate approach…</a:t>
            </a:r>
            <a:r>
              <a:rPr lang="en-US" b="1" dirty="0"/>
              <a:t>teaming</a:t>
            </a:r>
          </a:p>
        </p:txBody>
      </p:sp>
      <p:sp>
        <p:nvSpPr>
          <p:cNvPr id="6" name="Content Placeholder 5">
            <a:extLst>
              <a:ext uri="{FF2B5EF4-FFF2-40B4-BE49-F238E27FC236}">
                <a16:creationId xmlns:a16="http://schemas.microsoft.com/office/drawing/2014/main" id="{BB1E54DF-1036-844A-AD18-4CBFD0A1D4FD}"/>
              </a:ext>
            </a:extLst>
          </p:cNvPr>
          <p:cNvSpPr>
            <a:spLocks noGrp="1"/>
          </p:cNvSpPr>
          <p:nvPr>
            <p:ph sz="quarter" idx="11"/>
          </p:nvPr>
        </p:nvSpPr>
        <p:spPr>
          <a:xfrm>
            <a:off x="533398" y="1447800"/>
            <a:ext cx="9144002" cy="3886200"/>
          </a:xfrm>
        </p:spPr>
        <p:txBody>
          <a:bodyPr/>
          <a:lstStyle/>
          <a:p>
            <a:r>
              <a:rPr lang="en-US" dirty="0"/>
              <a:t>Schools work to improve both the Advanced and Universal Tiers </a:t>
            </a:r>
            <a:r>
              <a:rPr lang="en-US" b="1" dirty="0"/>
              <a:t>simultaneously</a:t>
            </a:r>
          </a:p>
          <a:p>
            <a:r>
              <a:rPr lang="en-US" b="1" dirty="0"/>
              <a:t>Grade Level Teams </a:t>
            </a:r>
            <a:r>
              <a:rPr lang="en-US" dirty="0"/>
              <a:t>(GLTs)/</a:t>
            </a:r>
            <a:r>
              <a:rPr lang="en-US" b="1" dirty="0"/>
              <a:t>Teacher-Based Teams</a:t>
            </a:r>
            <a:r>
              <a:rPr lang="en-US" dirty="0"/>
              <a:t> (TBTs) focus their energy on the Universal Tier (Tier 1)</a:t>
            </a:r>
          </a:p>
          <a:p>
            <a:r>
              <a:rPr lang="en-US" dirty="0"/>
              <a:t>A </a:t>
            </a:r>
            <a:r>
              <a:rPr lang="en-US" b="1" dirty="0"/>
              <a:t>Multidisciplinary team </a:t>
            </a:r>
            <a:r>
              <a:rPr lang="en-US" dirty="0"/>
              <a:t>(MDT) is developed to focus on the implementation of the Advanced Tiers (Tiers 2-3)</a:t>
            </a:r>
          </a:p>
          <a:p>
            <a:r>
              <a:rPr lang="en-US" dirty="0"/>
              <a:t>The teams coordinate supports</a:t>
            </a:r>
            <a:endParaRPr lang="en-US" b="1" dirty="0"/>
          </a:p>
          <a:p>
            <a:r>
              <a:rPr lang="en-US" b="1" dirty="0"/>
              <a:t>Neither team is more important than the other</a:t>
            </a:r>
          </a:p>
        </p:txBody>
      </p:sp>
      <p:pic>
        <p:nvPicPr>
          <p:cNvPr id="10" name="Content Placeholder 9" descr="An alternative MTSS approach is bi-directional. Meaning, planning supports for Tier 1 can happen at the same time as planning for the advanced tiers (Tiers 2 and 3).">
            <a:extLst>
              <a:ext uri="{FF2B5EF4-FFF2-40B4-BE49-F238E27FC236}">
                <a16:creationId xmlns:a16="http://schemas.microsoft.com/office/drawing/2014/main" id="{E6156C5E-F578-6045-A65E-8131CD56E753}"/>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9588599" y="1524000"/>
            <a:ext cx="2568390" cy="2971800"/>
          </a:xfrm>
        </p:spPr>
      </p:pic>
      <p:sp>
        <p:nvSpPr>
          <p:cNvPr id="5" name="Slide Number Placeholder 4">
            <a:extLst>
              <a:ext uri="{FF2B5EF4-FFF2-40B4-BE49-F238E27FC236}">
                <a16:creationId xmlns:a16="http://schemas.microsoft.com/office/drawing/2014/main" id="{E3C1CBF8-80AB-C24B-B9E0-1A2FF05FE831}"/>
              </a:ext>
            </a:extLst>
          </p:cNvPr>
          <p:cNvSpPr>
            <a:spLocks noGrp="1"/>
          </p:cNvSpPr>
          <p:nvPr>
            <p:ph type="sldNum" sz="quarter" idx="10"/>
          </p:nvPr>
        </p:nvSpPr>
        <p:spPr/>
        <p:txBody>
          <a:bodyPr/>
          <a:lstStyle/>
          <a:p>
            <a:fld id="{D157684C-E34C-AF4E-86DB-84FA13603DA9}" type="slidenum">
              <a:rPr lang="en-US" smtClean="0"/>
              <a:pPr/>
              <a:t>16</a:t>
            </a:fld>
            <a:endParaRPr lang="en-US" dirty="0"/>
          </a:p>
        </p:txBody>
      </p:sp>
    </p:spTree>
    <p:extLst>
      <p:ext uri="{BB962C8B-B14F-4D97-AF65-F5344CB8AC3E}">
        <p14:creationId xmlns:p14="http://schemas.microsoft.com/office/powerpoint/2010/main" val="322861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0680-0A5F-9A42-84C5-7CFED7168EB3}"/>
              </a:ext>
            </a:extLst>
          </p:cNvPr>
          <p:cNvSpPr>
            <a:spLocks noGrp="1"/>
          </p:cNvSpPr>
          <p:nvPr>
            <p:ph type="title"/>
          </p:nvPr>
        </p:nvSpPr>
        <p:spPr>
          <a:xfrm>
            <a:off x="533400" y="496935"/>
            <a:ext cx="11125200" cy="635561"/>
          </a:xfrm>
        </p:spPr>
        <p:txBody>
          <a:bodyPr/>
          <a:lstStyle/>
          <a:p>
            <a:r>
              <a:rPr lang="en-US" dirty="0"/>
              <a:t>An alternate approach…</a:t>
            </a:r>
            <a:r>
              <a:rPr lang="en-US" b="1" dirty="0"/>
              <a:t>resources</a:t>
            </a:r>
          </a:p>
        </p:txBody>
      </p:sp>
      <p:sp>
        <p:nvSpPr>
          <p:cNvPr id="6" name="Content Placeholder 5">
            <a:extLst>
              <a:ext uri="{FF2B5EF4-FFF2-40B4-BE49-F238E27FC236}">
                <a16:creationId xmlns:a16="http://schemas.microsoft.com/office/drawing/2014/main" id="{BB1E54DF-1036-844A-AD18-4CBFD0A1D4FD}"/>
              </a:ext>
            </a:extLst>
          </p:cNvPr>
          <p:cNvSpPr>
            <a:spLocks noGrp="1"/>
          </p:cNvSpPr>
          <p:nvPr>
            <p:ph sz="quarter" idx="11"/>
          </p:nvPr>
        </p:nvSpPr>
        <p:spPr>
          <a:xfrm>
            <a:off x="381000" y="1309198"/>
            <a:ext cx="9906000" cy="3886200"/>
          </a:xfrm>
        </p:spPr>
        <p:txBody>
          <a:bodyPr/>
          <a:lstStyle/>
          <a:p>
            <a:r>
              <a:rPr lang="en-US" sz="2700" dirty="0"/>
              <a:t>All students receive </a:t>
            </a:r>
            <a:r>
              <a:rPr lang="en-US" sz="2700" b="1" dirty="0"/>
              <a:t>high-quality Tier 1 </a:t>
            </a:r>
            <a:r>
              <a:rPr lang="en-US" sz="2700" dirty="0"/>
              <a:t>(GLTs are focused on this)</a:t>
            </a:r>
          </a:p>
          <a:p>
            <a:r>
              <a:rPr lang="en-US" sz="2700" dirty="0"/>
              <a:t>All students who need it receive intervention instruction using intervention curriculum resources that have been carefully reviewed and selected to be included in the school’s </a:t>
            </a:r>
            <a:r>
              <a:rPr lang="en-US" sz="2700" b="1" dirty="0"/>
              <a:t>intervention platform</a:t>
            </a:r>
            <a:r>
              <a:rPr lang="en-US" sz="2700" dirty="0"/>
              <a:t>.</a:t>
            </a:r>
          </a:p>
          <a:p>
            <a:r>
              <a:rPr lang="en-US" sz="2700" b="1" dirty="0"/>
              <a:t>Validated assessment</a:t>
            </a:r>
            <a:r>
              <a:rPr lang="en-US" sz="2700" dirty="0"/>
              <a:t>s screen and monitor student progress</a:t>
            </a:r>
          </a:p>
          <a:p>
            <a:r>
              <a:rPr lang="en-US" sz="2700" b="1" dirty="0"/>
              <a:t>Decision rules </a:t>
            </a:r>
            <a:r>
              <a:rPr lang="en-US" sz="2700" dirty="0"/>
              <a:t>are used to guide teams in the process of intensifying selected interventions</a:t>
            </a:r>
          </a:p>
          <a:p>
            <a:r>
              <a:rPr lang="en-US" sz="2700" dirty="0"/>
              <a:t>Manualizing/documenting decisions and processes is important for sustainability </a:t>
            </a:r>
          </a:p>
        </p:txBody>
      </p:sp>
      <p:pic>
        <p:nvPicPr>
          <p:cNvPr id="10" name="Content Placeholder 9" descr="An alternative MTSS approach is bi-directional. Meaning, planning supports for Tier 1 can happen at the same time as planning for the advanced tiers (Tiers 2 and 3).">
            <a:extLst>
              <a:ext uri="{FF2B5EF4-FFF2-40B4-BE49-F238E27FC236}">
                <a16:creationId xmlns:a16="http://schemas.microsoft.com/office/drawing/2014/main" id="{E6156C5E-F578-6045-A65E-8131CD56E753}"/>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9694404" y="1132496"/>
            <a:ext cx="2460526" cy="2846995"/>
          </a:xfrm>
        </p:spPr>
      </p:pic>
      <p:sp>
        <p:nvSpPr>
          <p:cNvPr id="5" name="Slide Number Placeholder 4">
            <a:extLst>
              <a:ext uri="{FF2B5EF4-FFF2-40B4-BE49-F238E27FC236}">
                <a16:creationId xmlns:a16="http://schemas.microsoft.com/office/drawing/2014/main" id="{E3C1CBF8-80AB-C24B-B9E0-1A2FF05FE831}"/>
              </a:ext>
            </a:extLst>
          </p:cNvPr>
          <p:cNvSpPr>
            <a:spLocks noGrp="1"/>
          </p:cNvSpPr>
          <p:nvPr>
            <p:ph type="sldNum" sz="quarter" idx="10"/>
          </p:nvPr>
        </p:nvSpPr>
        <p:spPr/>
        <p:txBody>
          <a:bodyPr/>
          <a:lstStyle/>
          <a:p>
            <a:fld id="{D157684C-E34C-AF4E-86DB-84FA13603DA9}" type="slidenum">
              <a:rPr lang="en-US" smtClean="0"/>
              <a:pPr/>
              <a:t>17</a:t>
            </a:fld>
            <a:endParaRPr lang="en-US" dirty="0"/>
          </a:p>
        </p:txBody>
      </p:sp>
    </p:spTree>
    <p:extLst>
      <p:ext uri="{BB962C8B-B14F-4D97-AF65-F5344CB8AC3E}">
        <p14:creationId xmlns:p14="http://schemas.microsoft.com/office/powerpoint/2010/main" val="253373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164D-C663-244D-B469-BACDC29CAAE2}"/>
              </a:ext>
            </a:extLst>
          </p:cNvPr>
          <p:cNvSpPr>
            <a:spLocks noGrp="1"/>
          </p:cNvSpPr>
          <p:nvPr>
            <p:ph type="title"/>
          </p:nvPr>
        </p:nvSpPr>
        <p:spPr/>
        <p:txBody>
          <a:bodyPr/>
          <a:lstStyle/>
          <a:p>
            <a:r>
              <a:rPr lang="en-US" sz="3200" dirty="0"/>
              <a:t>Activity</a:t>
            </a:r>
            <a:r>
              <a:rPr lang="en-US" sz="3200" dirty="0">
                <a:solidFill>
                  <a:schemeClr val="bg1"/>
                </a:solidFill>
              </a:rPr>
              <a:t>.</a:t>
            </a:r>
            <a:endParaRPr lang="en-US" sz="3200" dirty="0"/>
          </a:p>
        </p:txBody>
      </p:sp>
      <p:sp>
        <p:nvSpPr>
          <p:cNvPr id="3" name="Content Placeholder 2">
            <a:extLst>
              <a:ext uri="{FF2B5EF4-FFF2-40B4-BE49-F238E27FC236}">
                <a16:creationId xmlns:a16="http://schemas.microsoft.com/office/drawing/2014/main" id="{5C4D7F01-9543-AD40-A300-50BCDC408028}"/>
              </a:ext>
            </a:extLst>
          </p:cNvPr>
          <p:cNvSpPr>
            <a:spLocks noGrp="1"/>
          </p:cNvSpPr>
          <p:nvPr>
            <p:ph sz="quarter" idx="12"/>
          </p:nvPr>
        </p:nvSpPr>
        <p:spPr>
          <a:xfrm>
            <a:off x="520286" y="1215234"/>
            <a:ext cx="6413913" cy="4754880"/>
          </a:xfrm>
        </p:spPr>
        <p:txBody>
          <a:bodyPr/>
          <a:lstStyle/>
          <a:p>
            <a:pPr marL="27432" indent="0">
              <a:buNone/>
            </a:pPr>
            <a:r>
              <a:rPr lang="en-US" sz="2400" dirty="0"/>
              <a:t>Consider the traditional versus alternate MTSS approach presented and your state’s context.</a:t>
            </a:r>
          </a:p>
          <a:p>
            <a:r>
              <a:rPr lang="en-US" sz="2400" dirty="0"/>
              <a:t>What opportunities and potential challenges may exist in supporting an alternate MTSS approach?</a:t>
            </a:r>
          </a:p>
          <a:p>
            <a:pPr marL="27432" indent="0">
              <a:buNone/>
            </a:pPr>
            <a:endParaRPr lang="en-US" dirty="0"/>
          </a:p>
        </p:txBody>
      </p:sp>
      <p:sp>
        <p:nvSpPr>
          <p:cNvPr id="5" name="Slide Number Placeholder 4">
            <a:extLst>
              <a:ext uri="{FF2B5EF4-FFF2-40B4-BE49-F238E27FC236}">
                <a16:creationId xmlns:a16="http://schemas.microsoft.com/office/drawing/2014/main" id="{2D879814-1522-4247-81B9-41453717B7B5}"/>
              </a:ext>
            </a:extLst>
          </p:cNvPr>
          <p:cNvSpPr>
            <a:spLocks noGrp="1"/>
          </p:cNvSpPr>
          <p:nvPr>
            <p:ph type="sldNum" sz="quarter" idx="10"/>
          </p:nvPr>
        </p:nvSpPr>
        <p:spPr/>
        <p:txBody>
          <a:bodyPr/>
          <a:lstStyle/>
          <a:p>
            <a:fld id="{D0BC17C3-1FA9-4946-9401-29D239C6607F}" type="slidenum">
              <a:rPr lang="en-US" smtClean="0"/>
              <a:pPr/>
              <a:t>18</a:t>
            </a:fld>
            <a:endParaRPr lang="en-US" dirty="0"/>
          </a:p>
        </p:txBody>
      </p:sp>
      <p:pic>
        <p:nvPicPr>
          <p:cNvPr id="8" name="Picture 7">
            <a:extLst>
              <a:ext uri="{FF2B5EF4-FFF2-40B4-BE49-F238E27FC236}">
                <a16:creationId xmlns:a16="http://schemas.microsoft.com/office/drawing/2014/main" id="{1FD88E16-0B7F-F800-874E-FBC3ABD3C33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093" y="1482027"/>
            <a:ext cx="4533620" cy="316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9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B517-98F1-1147-A911-B64E51A4525A}"/>
              </a:ext>
            </a:extLst>
          </p:cNvPr>
          <p:cNvSpPr>
            <a:spLocks noGrp="1"/>
          </p:cNvSpPr>
          <p:nvPr>
            <p:ph type="title"/>
          </p:nvPr>
        </p:nvSpPr>
        <p:spPr/>
        <p:txBody>
          <a:bodyPr/>
          <a:lstStyle/>
          <a:p>
            <a:r>
              <a:rPr lang="en-US" dirty="0"/>
              <a:t>3.0 Professional Learning Pacing</a:t>
            </a:r>
          </a:p>
        </p:txBody>
      </p:sp>
      <p:sp>
        <p:nvSpPr>
          <p:cNvPr id="3" name="Text Placeholder 2">
            <a:extLst>
              <a:ext uri="{FF2B5EF4-FFF2-40B4-BE49-F238E27FC236}">
                <a16:creationId xmlns:a16="http://schemas.microsoft.com/office/drawing/2014/main" id="{9BDE4B94-BAB3-7D4B-AB7C-C3CDD4A80A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072F56-F331-F64E-AB66-93DCF160C991}"/>
              </a:ext>
            </a:extLst>
          </p:cNvPr>
          <p:cNvSpPr>
            <a:spLocks noGrp="1"/>
          </p:cNvSpPr>
          <p:nvPr>
            <p:ph type="sldNum" sz="quarter" idx="10"/>
          </p:nvPr>
        </p:nvSpPr>
        <p:spPr/>
        <p:txBody>
          <a:bodyPr/>
          <a:lstStyle/>
          <a:p>
            <a:fld id="{D157684C-E34C-AF4E-86DB-84FA13603DA9}" type="slidenum">
              <a:rPr lang="en-US" smtClean="0"/>
              <a:pPr/>
              <a:t>19</a:t>
            </a:fld>
            <a:endParaRPr lang="en-US" dirty="0"/>
          </a:p>
        </p:txBody>
      </p:sp>
    </p:spTree>
    <p:extLst>
      <p:ext uri="{BB962C8B-B14F-4D97-AF65-F5344CB8AC3E}">
        <p14:creationId xmlns:p14="http://schemas.microsoft.com/office/powerpoint/2010/main" val="375891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98BD-DDC3-904A-B2FB-ABE76A08EBA7}"/>
              </a:ext>
            </a:extLst>
          </p:cNvPr>
          <p:cNvSpPr>
            <a:spLocks noGrp="1"/>
          </p:cNvSpPr>
          <p:nvPr>
            <p:ph type="title"/>
          </p:nvPr>
        </p:nvSpPr>
        <p:spPr/>
        <p:txBody>
          <a:bodyPr/>
          <a:lstStyle/>
          <a:p>
            <a:r>
              <a:rPr lang="en-US" dirty="0"/>
              <a:t>Intended Outcomes</a:t>
            </a:r>
          </a:p>
        </p:txBody>
      </p:sp>
      <p:sp>
        <p:nvSpPr>
          <p:cNvPr id="7" name="Content Placeholder 6">
            <a:extLst>
              <a:ext uri="{FF2B5EF4-FFF2-40B4-BE49-F238E27FC236}">
                <a16:creationId xmlns:a16="http://schemas.microsoft.com/office/drawing/2014/main" id="{5D1EA667-1F65-604B-B739-27AD7364A3A0}"/>
              </a:ext>
            </a:extLst>
          </p:cNvPr>
          <p:cNvSpPr>
            <a:spLocks noGrp="1"/>
          </p:cNvSpPr>
          <p:nvPr>
            <p:ph idx="1"/>
          </p:nvPr>
        </p:nvSpPr>
        <p:spPr/>
        <p:txBody>
          <a:bodyPr/>
          <a:lstStyle/>
          <a:p>
            <a:pPr marL="347472"/>
            <a:r>
              <a:rPr lang="en-US" dirty="0"/>
              <a:t>Describe a bidirectional MTSS professional learning model that will demonstrate greater student outcomes in a shorter period than a more traditional MTSS professional learning approach.</a:t>
            </a:r>
          </a:p>
        </p:txBody>
      </p:sp>
      <p:sp>
        <p:nvSpPr>
          <p:cNvPr id="6" name="Slide Number Placeholder 5">
            <a:extLst>
              <a:ext uri="{FF2B5EF4-FFF2-40B4-BE49-F238E27FC236}">
                <a16:creationId xmlns:a16="http://schemas.microsoft.com/office/drawing/2014/main" id="{8C20A966-A88C-8541-B8DA-358E37B46299}"/>
              </a:ext>
            </a:extLst>
          </p:cNvPr>
          <p:cNvSpPr>
            <a:spLocks noGrp="1"/>
          </p:cNvSpPr>
          <p:nvPr>
            <p:ph type="sldNum" sz="quarter" idx="10"/>
          </p:nvPr>
        </p:nvSpPr>
        <p:spPr/>
        <p:txBody>
          <a:bodyPr/>
          <a:lstStyle/>
          <a:p>
            <a:fld id="{E4F16782-E6D4-8F4A-945D-6DDAFA2AB539}" type="slidenum">
              <a:rPr lang="en-US" smtClean="0"/>
              <a:pPr/>
              <a:t>2</a:t>
            </a:fld>
            <a:endParaRPr lang="en-US" dirty="0"/>
          </a:p>
        </p:txBody>
      </p:sp>
    </p:spTree>
    <p:extLst>
      <p:ext uri="{BB962C8B-B14F-4D97-AF65-F5344CB8AC3E}">
        <p14:creationId xmlns:p14="http://schemas.microsoft.com/office/powerpoint/2010/main" val="3135235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D007-EF55-A745-A073-5071522E4E90}"/>
              </a:ext>
            </a:extLst>
          </p:cNvPr>
          <p:cNvSpPr>
            <a:spLocks noGrp="1"/>
          </p:cNvSpPr>
          <p:nvPr>
            <p:ph type="title"/>
          </p:nvPr>
        </p:nvSpPr>
        <p:spPr/>
        <p:txBody>
          <a:bodyPr/>
          <a:lstStyle/>
          <a:p>
            <a:r>
              <a:rPr lang="en-US" sz="3200" dirty="0"/>
              <a:t>Professional Learning Audiences</a:t>
            </a:r>
          </a:p>
        </p:txBody>
      </p:sp>
      <p:sp>
        <p:nvSpPr>
          <p:cNvPr id="3" name="Content Placeholder 2">
            <a:extLst>
              <a:ext uri="{FF2B5EF4-FFF2-40B4-BE49-F238E27FC236}">
                <a16:creationId xmlns:a16="http://schemas.microsoft.com/office/drawing/2014/main" id="{B7A7A47A-C7DA-2D4F-AB8D-45EA7A29573F}"/>
              </a:ext>
            </a:extLst>
          </p:cNvPr>
          <p:cNvSpPr>
            <a:spLocks noGrp="1"/>
          </p:cNvSpPr>
          <p:nvPr>
            <p:ph sz="quarter" idx="13"/>
          </p:nvPr>
        </p:nvSpPr>
        <p:spPr>
          <a:xfrm>
            <a:off x="701040" y="1557513"/>
            <a:ext cx="10347960" cy="3886200"/>
          </a:xfrm>
        </p:spPr>
        <p:txBody>
          <a:bodyPr/>
          <a:lstStyle/>
          <a:p>
            <a:pPr marL="27432" indent="0">
              <a:spcBef>
                <a:spcPts val="900"/>
              </a:spcBef>
              <a:buNone/>
            </a:pPr>
            <a:r>
              <a:rPr lang="en-US" b="1" dirty="0"/>
              <a:t>Teachers</a:t>
            </a:r>
          </a:p>
          <a:p>
            <a:pPr marL="27432" indent="0">
              <a:spcBef>
                <a:spcPts val="900"/>
              </a:spcBef>
              <a:buNone/>
            </a:pPr>
            <a:r>
              <a:rPr lang="en-US" b="1" dirty="0"/>
              <a:t>Tier 1 Teams</a:t>
            </a:r>
          </a:p>
          <a:p>
            <a:pPr>
              <a:spcBef>
                <a:spcPts val="900"/>
              </a:spcBef>
            </a:pPr>
            <a:r>
              <a:rPr lang="en-US" sz="2400" b="1" dirty="0"/>
              <a:t>School Leadership Team </a:t>
            </a:r>
            <a:r>
              <a:rPr lang="en-US" sz="2400" dirty="0"/>
              <a:t>oversees the overall MTSS implementation (e.g., aggregated SEB and reading fidelity and outcome data across tiers) </a:t>
            </a:r>
          </a:p>
          <a:p>
            <a:pPr>
              <a:spcBef>
                <a:spcPts val="900"/>
              </a:spcBef>
            </a:pPr>
            <a:r>
              <a:rPr lang="en-US" sz="2400" b="1" dirty="0"/>
              <a:t>Grade Level Teams </a:t>
            </a:r>
            <a:r>
              <a:rPr lang="en-US" sz="2400" dirty="0"/>
              <a:t>are responsible for Tier 1/Universal instruction</a:t>
            </a:r>
          </a:p>
          <a:p>
            <a:pPr marL="27432" indent="0">
              <a:spcBef>
                <a:spcPts val="900"/>
              </a:spcBef>
              <a:buNone/>
            </a:pPr>
            <a:r>
              <a:rPr lang="en-US" b="1" dirty="0"/>
              <a:t>Advanced Tier (Tiers 2 and 3) Team</a:t>
            </a:r>
          </a:p>
          <a:p>
            <a:pPr>
              <a:spcBef>
                <a:spcPts val="900"/>
              </a:spcBef>
            </a:pPr>
            <a:r>
              <a:rPr lang="en-US" sz="2400" b="1" dirty="0"/>
              <a:t>A multidisciplinary team </a:t>
            </a:r>
            <a:r>
              <a:rPr lang="en-US" sz="2400" dirty="0"/>
              <a:t>is responsible for the Advanced Tiers:</a:t>
            </a:r>
          </a:p>
          <a:p>
            <a:pPr lvl="1"/>
            <a:r>
              <a:rPr lang="en-US" sz="2000" dirty="0"/>
              <a:t>Tier 2, intervention (evidence-based standard protocol intervention curriculum resource)</a:t>
            </a:r>
          </a:p>
          <a:p>
            <a:pPr lvl="1"/>
            <a:r>
              <a:rPr lang="en-US" sz="2000" dirty="0"/>
              <a:t>Tier 3, Intensifying Support </a:t>
            </a:r>
          </a:p>
        </p:txBody>
      </p:sp>
      <p:sp>
        <p:nvSpPr>
          <p:cNvPr id="5" name="Slide Number Placeholder 4">
            <a:extLst>
              <a:ext uri="{FF2B5EF4-FFF2-40B4-BE49-F238E27FC236}">
                <a16:creationId xmlns:a16="http://schemas.microsoft.com/office/drawing/2014/main" id="{7C3A6094-34C3-4048-B18F-6E9490C5A051}"/>
              </a:ext>
            </a:extLst>
          </p:cNvPr>
          <p:cNvSpPr>
            <a:spLocks noGrp="1"/>
          </p:cNvSpPr>
          <p:nvPr>
            <p:ph type="sldNum" sz="quarter" idx="12"/>
          </p:nvPr>
        </p:nvSpPr>
        <p:spPr/>
        <p:txBody>
          <a:bodyPr/>
          <a:lstStyle/>
          <a:p>
            <a:fld id="{D157684C-E34C-AF4E-86DB-84FA13603DA9}" type="slidenum">
              <a:rPr lang="en-US" smtClean="0"/>
              <a:pPr/>
              <a:t>20</a:t>
            </a:fld>
            <a:endParaRPr lang="en-US" dirty="0"/>
          </a:p>
        </p:txBody>
      </p:sp>
    </p:spTree>
    <p:extLst>
      <p:ext uri="{BB962C8B-B14F-4D97-AF65-F5344CB8AC3E}">
        <p14:creationId xmlns:p14="http://schemas.microsoft.com/office/powerpoint/2010/main" val="111937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D007-EF55-A745-A073-5071522E4E90}"/>
              </a:ext>
            </a:extLst>
          </p:cNvPr>
          <p:cNvSpPr>
            <a:spLocks noGrp="1"/>
          </p:cNvSpPr>
          <p:nvPr>
            <p:ph type="title"/>
          </p:nvPr>
        </p:nvSpPr>
        <p:spPr/>
        <p:txBody>
          <a:bodyPr/>
          <a:lstStyle/>
          <a:p>
            <a:r>
              <a:rPr lang="en-US" sz="3200" dirty="0"/>
              <a:t>Professional Learning Audiences (cont.)</a:t>
            </a:r>
          </a:p>
        </p:txBody>
      </p:sp>
      <p:sp>
        <p:nvSpPr>
          <p:cNvPr id="3" name="Content Placeholder 2">
            <a:extLst>
              <a:ext uri="{FF2B5EF4-FFF2-40B4-BE49-F238E27FC236}">
                <a16:creationId xmlns:a16="http://schemas.microsoft.com/office/drawing/2014/main" id="{B7A7A47A-C7DA-2D4F-AB8D-45EA7A29573F}"/>
              </a:ext>
            </a:extLst>
          </p:cNvPr>
          <p:cNvSpPr>
            <a:spLocks noGrp="1"/>
          </p:cNvSpPr>
          <p:nvPr>
            <p:ph sz="quarter" idx="13"/>
          </p:nvPr>
        </p:nvSpPr>
        <p:spPr>
          <a:xfrm>
            <a:off x="701040" y="1557513"/>
            <a:ext cx="10347960" cy="3886200"/>
          </a:xfrm>
        </p:spPr>
        <p:txBody>
          <a:bodyPr/>
          <a:lstStyle/>
          <a:p>
            <a:pPr marL="27432" indent="0">
              <a:spcBef>
                <a:spcPts val="900"/>
              </a:spcBef>
              <a:buNone/>
            </a:pPr>
            <a:r>
              <a:rPr lang="en-US" b="1" dirty="0"/>
              <a:t>Individuals identified by district leadership for implementation support roles:</a:t>
            </a:r>
          </a:p>
          <a:p>
            <a:pPr>
              <a:spcBef>
                <a:spcPts val="900"/>
              </a:spcBef>
            </a:pPr>
            <a:r>
              <a:rPr lang="en-US" sz="2400" dirty="0"/>
              <a:t>Instructional coach(es)</a:t>
            </a:r>
          </a:p>
          <a:p>
            <a:pPr>
              <a:spcBef>
                <a:spcPts val="900"/>
              </a:spcBef>
            </a:pPr>
            <a:r>
              <a:rPr lang="en-US" sz="2400" dirty="0"/>
              <a:t>School leadership team coach</a:t>
            </a:r>
          </a:p>
          <a:p>
            <a:pPr>
              <a:spcBef>
                <a:spcPts val="900"/>
              </a:spcBef>
            </a:pPr>
            <a:r>
              <a:rPr lang="en-US" sz="2400" dirty="0"/>
              <a:t>Multidisciplinary coach </a:t>
            </a:r>
          </a:p>
          <a:p>
            <a:pPr>
              <a:spcBef>
                <a:spcPts val="900"/>
              </a:spcBef>
            </a:pPr>
            <a:endParaRPr lang="en-US" sz="2000" dirty="0"/>
          </a:p>
        </p:txBody>
      </p:sp>
      <p:sp>
        <p:nvSpPr>
          <p:cNvPr id="5" name="Slide Number Placeholder 4">
            <a:extLst>
              <a:ext uri="{FF2B5EF4-FFF2-40B4-BE49-F238E27FC236}">
                <a16:creationId xmlns:a16="http://schemas.microsoft.com/office/drawing/2014/main" id="{7C3A6094-34C3-4048-B18F-6E9490C5A051}"/>
              </a:ext>
            </a:extLst>
          </p:cNvPr>
          <p:cNvSpPr>
            <a:spLocks noGrp="1"/>
          </p:cNvSpPr>
          <p:nvPr>
            <p:ph type="sldNum" sz="quarter" idx="12"/>
          </p:nvPr>
        </p:nvSpPr>
        <p:spPr/>
        <p:txBody>
          <a:bodyPr/>
          <a:lstStyle/>
          <a:p>
            <a:fld id="{D157684C-E34C-AF4E-86DB-84FA13603DA9}" type="slidenum">
              <a:rPr lang="en-US" smtClean="0"/>
              <a:pPr/>
              <a:t>21</a:t>
            </a:fld>
            <a:endParaRPr lang="en-US" dirty="0"/>
          </a:p>
        </p:txBody>
      </p:sp>
    </p:spTree>
    <p:extLst>
      <p:ext uri="{BB962C8B-B14F-4D97-AF65-F5344CB8AC3E}">
        <p14:creationId xmlns:p14="http://schemas.microsoft.com/office/powerpoint/2010/main" val="2197142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5E77-FF79-4C4E-BA01-8ADFA2F41D1C}"/>
              </a:ext>
            </a:extLst>
          </p:cNvPr>
          <p:cNvSpPr>
            <a:spLocks noGrp="1"/>
          </p:cNvSpPr>
          <p:nvPr>
            <p:ph type="title"/>
          </p:nvPr>
        </p:nvSpPr>
        <p:spPr/>
        <p:txBody>
          <a:bodyPr/>
          <a:lstStyle/>
          <a:p>
            <a:r>
              <a:rPr lang="en-US" sz="3000" dirty="0"/>
              <a:t>Professional Learning Timing</a:t>
            </a:r>
          </a:p>
        </p:txBody>
      </p:sp>
      <p:sp>
        <p:nvSpPr>
          <p:cNvPr id="3" name="Content Placeholder 2">
            <a:extLst>
              <a:ext uri="{FF2B5EF4-FFF2-40B4-BE49-F238E27FC236}">
                <a16:creationId xmlns:a16="http://schemas.microsoft.com/office/drawing/2014/main" id="{DB93A97E-81D8-6242-935F-1246E60B1A9C}"/>
              </a:ext>
            </a:extLst>
          </p:cNvPr>
          <p:cNvSpPr>
            <a:spLocks noGrp="1"/>
          </p:cNvSpPr>
          <p:nvPr>
            <p:ph sz="quarter" idx="13"/>
          </p:nvPr>
        </p:nvSpPr>
        <p:spPr>
          <a:xfrm>
            <a:off x="701040" y="1363978"/>
            <a:ext cx="10817352" cy="4884421"/>
          </a:xfrm>
        </p:spPr>
        <p:txBody>
          <a:bodyPr>
            <a:normAutofit lnSpcReduction="10000"/>
          </a:bodyPr>
          <a:lstStyle/>
          <a:p>
            <a:r>
              <a:rPr lang="en-US" dirty="0"/>
              <a:t>Year 1:</a:t>
            </a:r>
          </a:p>
          <a:p>
            <a:pPr lvl="1"/>
            <a:r>
              <a:rPr lang="en-US" dirty="0"/>
              <a:t>Fall: </a:t>
            </a:r>
          </a:p>
          <a:p>
            <a:pPr lvl="2"/>
            <a:r>
              <a:rPr lang="en-US" b="1" dirty="0"/>
              <a:t>Teachers:</a:t>
            </a:r>
            <a:r>
              <a:rPr lang="en-US" dirty="0"/>
              <a:t> Early Childhood and Elementary Teachers (Minimum of PreK-2) begin professional learning in social, emotional, and behavioral supports in the classroom (prevent, teach, respond framework)</a:t>
            </a:r>
            <a:endParaRPr lang="en-US" b="1" dirty="0"/>
          </a:p>
          <a:p>
            <a:pPr lvl="2"/>
            <a:r>
              <a:rPr lang="en-US" b="1" dirty="0"/>
              <a:t>School Leadership Team: </a:t>
            </a:r>
            <a:r>
              <a:rPr lang="en-US" dirty="0"/>
              <a:t>distributing leadership and maintaining a pulse on SEB, Literacy MTSS impact</a:t>
            </a:r>
            <a:endParaRPr lang="en-US" b="1" dirty="0"/>
          </a:p>
          <a:p>
            <a:pPr lvl="2"/>
            <a:r>
              <a:rPr lang="en-US" b="1" dirty="0"/>
              <a:t>Multidisciplinary Team: </a:t>
            </a:r>
            <a:r>
              <a:rPr lang="en-US" dirty="0"/>
              <a:t>begin professional learning in the advanced tiers (DBI applied to intensify literacy instruction starting with 1</a:t>
            </a:r>
            <a:r>
              <a:rPr lang="en-US" baseline="30000" dirty="0"/>
              <a:t>st</a:t>
            </a:r>
            <a:r>
              <a:rPr lang="en-US" dirty="0"/>
              <a:t> and 2</a:t>
            </a:r>
            <a:r>
              <a:rPr lang="en-US" baseline="30000" dirty="0"/>
              <a:t>nd</a:t>
            </a:r>
            <a:r>
              <a:rPr lang="en-US" dirty="0"/>
              <a:t> grade) and generalize to intensifying behavioral supports</a:t>
            </a:r>
          </a:p>
          <a:p>
            <a:pPr lvl="1"/>
            <a:r>
              <a:rPr lang="en-US" dirty="0"/>
              <a:t>Winter: </a:t>
            </a:r>
          </a:p>
          <a:p>
            <a:pPr lvl="2"/>
            <a:r>
              <a:rPr lang="en-US" b="1" dirty="0"/>
              <a:t>Teachers:</a:t>
            </a:r>
            <a:r>
              <a:rPr lang="en-US" dirty="0"/>
              <a:t> Language Essentials for Teachers of Reading and Spelling (LETRS) Volume 1 for K-2 teachers</a:t>
            </a:r>
          </a:p>
          <a:p>
            <a:pPr lvl="1"/>
            <a:endParaRPr lang="en-US" dirty="0"/>
          </a:p>
        </p:txBody>
      </p:sp>
      <p:sp>
        <p:nvSpPr>
          <p:cNvPr id="5" name="Slide Number Placeholder 4">
            <a:extLst>
              <a:ext uri="{FF2B5EF4-FFF2-40B4-BE49-F238E27FC236}">
                <a16:creationId xmlns:a16="http://schemas.microsoft.com/office/drawing/2014/main" id="{3CCBA3AC-2037-C748-9DD3-600B745C4BBE}"/>
              </a:ext>
            </a:extLst>
          </p:cNvPr>
          <p:cNvSpPr>
            <a:spLocks noGrp="1"/>
          </p:cNvSpPr>
          <p:nvPr>
            <p:ph type="sldNum" sz="quarter" idx="12"/>
          </p:nvPr>
        </p:nvSpPr>
        <p:spPr/>
        <p:txBody>
          <a:bodyPr/>
          <a:lstStyle/>
          <a:p>
            <a:fld id="{D157684C-E34C-AF4E-86DB-84FA13603DA9}" type="slidenum">
              <a:rPr lang="en-US" smtClean="0"/>
              <a:pPr/>
              <a:t>22</a:t>
            </a:fld>
            <a:endParaRPr lang="en-US" dirty="0"/>
          </a:p>
        </p:txBody>
      </p:sp>
    </p:spTree>
    <p:extLst>
      <p:ext uri="{BB962C8B-B14F-4D97-AF65-F5344CB8AC3E}">
        <p14:creationId xmlns:p14="http://schemas.microsoft.com/office/powerpoint/2010/main" val="2756638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5E77-FF79-4C4E-BA01-8ADFA2F41D1C}"/>
              </a:ext>
            </a:extLst>
          </p:cNvPr>
          <p:cNvSpPr>
            <a:spLocks noGrp="1"/>
          </p:cNvSpPr>
          <p:nvPr>
            <p:ph type="title"/>
          </p:nvPr>
        </p:nvSpPr>
        <p:spPr/>
        <p:txBody>
          <a:bodyPr/>
          <a:lstStyle/>
          <a:p>
            <a:r>
              <a:rPr lang="en-US" sz="3200" dirty="0"/>
              <a:t>Professional Learning Timing (cont.)</a:t>
            </a:r>
          </a:p>
        </p:txBody>
      </p:sp>
      <p:sp>
        <p:nvSpPr>
          <p:cNvPr id="3" name="Content Placeholder 2">
            <a:extLst>
              <a:ext uri="{FF2B5EF4-FFF2-40B4-BE49-F238E27FC236}">
                <a16:creationId xmlns:a16="http://schemas.microsoft.com/office/drawing/2014/main" id="{DB93A97E-81D8-6242-935F-1246E60B1A9C}"/>
              </a:ext>
            </a:extLst>
          </p:cNvPr>
          <p:cNvSpPr>
            <a:spLocks noGrp="1"/>
          </p:cNvSpPr>
          <p:nvPr>
            <p:ph sz="quarter" idx="13"/>
          </p:nvPr>
        </p:nvSpPr>
        <p:spPr>
          <a:xfrm>
            <a:off x="701040" y="1447800"/>
            <a:ext cx="10817352" cy="5029200"/>
          </a:xfrm>
        </p:spPr>
        <p:txBody>
          <a:bodyPr>
            <a:normAutofit fontScale="92500" lnSpcReduction="20000"/>
          </a:bodyPr>
          <a:lstStyle/>
          <a:p>
            <a:r>
              <a:rPr lang="en-US" dirty="0"/>
              <a:t>Year 2:</a:t>
            </a:r>
          </a:p>
          <a:p>
            <a:pPr lvl="1"/>
            <a:r>
              <a:rPr lang="en-US" dirty="0"/>
              <a:t>Fall: </a:t>
            </a:r>
          </a:p>
          <a:p>
            <a:pPr lvl="2"/>
            <a:r>
              <a:rPr lang="en-US" b="1" dirty="0"/>
              <a:t>Teachers:</a:t>
            </a:r>
            <a:r>
              <a:rPr lang="en-US" dirty="0"/>
              <a:t> Begin accessing professional learning in behavior interventions in the classroom (high frequency, low intensity behaviors)</a:t>
            </a:r>
          </a:p>
          <a:p>
            <a:pPr lvl="2"/>
            <a:r>
              <a:rPr lang="en-US" b="1" dirty="0"/>
              <a:t>Grade Level Teams:</a:t>
            </a:r>
            <a:r>
              <a:rPr lang="en-US" dirty="0"/>
              <a:t> access professional learning and receive facilitated guidance in grade-level data analysis and implementation planning for the SEB and literacy components of an MTSS framework</a:t>
            </a:r>
          </a:p>
          <a:p>
            <a:pPr lvl="2"/>
            <a:r>
              <a:rPr lang="en-US" b="1" dirty="0"/>
              <a:t>School Leadership Team: </a:t>
            </a:r>
            <a:r>
              <a:rPr lang="en-US" dirty="0"/>
              <a:t>access professional learning for Tier 1 social, emotional, and behavioral supports in non-classroom settings, engage in data analysis three times per year</a:t>
            </a:r>
          </a:p>
          <a:p>
            <a:pPr lvl="2"/>
            <a:r>
              <a:rPr lang="en-US" b="1" dirty="0"/>
              <a:t>Multidisciplinary Team: </a:t>
            </a:r>
            <a:r>
              <a:rPr lang="en-US" dirty="0"/>
              <a:t>Fully implement the process designed and tested in year 1 for students to access intervention supports</a:t>
            </a:r>
          </a:p>
          <a:p>
            <a:pPr lvl="1"/>
            <a:r>
              <a:rPr lang="en-US" dirty="0"/>
              <a:t>Winter: </a:t>
            </a:r>
          </a:p>
          <a:p>
            <a:pPr lvl="2"/>
            <a:r>
              <a:rPr lang="en-US" b="1" dirty="0"/>
              <a:t>Teachers:</a:t>
            </a:r>
            <a:r>
              <a:rPr lang="en-US" dirty="0"/>
              <a:t> Language Essentials for Teachers of Reading and Spelling (LETRS) Volume 2 for K-2 teachers</a:t>
            </a:r>
          </a:p>
          <a:p>
            <a:pPr lvl="1"/>
            <a:endParaRPr lang="en-US" dirty="0"/>
          </a:p>
        </p:txBody>
      </p:sp>
      <p:sp>
        <p:nvSpPr>
          <p:cNvPr id="5" name="Slide Number Placeholder 4">
            <a:extLst>
              <a:ext uri="{FF2B5EF4-FFF2-40B4-BE49-F238E27FC236}">
                <a16:creationId xmlns:a16="http://schemas.microsoft.com/office/drawing/2014/main" id="{3CCBA3AC-2037-C748-9DD3-600B745C4BBE}"/>
              </a:ext>
            </a:extLst>
          </p:cNvPr>
          <p:cNvSpPr>
            <a:spLocks noGrp="1"/>
          </p:cNvSpPr>
          <p:nvPr>
            <p:ph type="sldNum" sz="quarter" idx="12"/>
          </p:nvPr>
        </p:nvSpPr>
        <p:spPr/>
        <p:txBody>
          <a:bodyPr/>
          <a:lstStyle/>
          <a:p>
            <a:fld id="{D157684C-E34C-AF4E-86DB-84FA13603DA9}" type="slidenum">
              <a:rPr lang="en-US" smtClean="0"/>
              <a:pPr/>
              <a:t>23</a:t>
            </a:fld>
            <a:endParaRPr lang="en-US" dirty="0"/>
          </a:p>
        </p:txBody>
      </p:sp>
    </p:spTree>
    <p:extLst>
      <p:ext uri="{BB962C8B-B14F-4D97-AF65-F5344CB8AC3E}">
        <p14:creationId xmlns:p14="http://schemas.microsoft.com/office/powerpoint/2010/main" val="166851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564769-78C4-B927-A140-237DB07C4030}"/>
              </a:ext>
            </a:extLst>
          </p:cNvPr>
          <p:cNvSpPr>
            <a:spLocks noGrp="1"/>
          </p:cNvSpPr>
          <p:nvPr>
            <p:ph type="title"/>
          </p:nvPr>
        </p:nvSpPr>
        <p:spPr/>
        <p:txBody>
          <a:bodyPr/>
          <a:lstStyle/>
          <a:p>
            <a:r>
              <a:rPr lang="en-US" sz="3200" dirty="0"/>
              <a:t>MTSS Bidirectional Model Learning Questions</a:t>
            </a:r>
          </a:p>
        </p:txBody>
      </p:sp>
      <p:sp>
        <p:nvSpPr>
          <p:cNvPr id="7" name="Content Placeholder 6">
            <a:extLst>
              <a:ext uri="{FF2B5EF4-FFF2-40B4-BE49-F238E27FC236}">
                <a16:creationId xmlns:a16="http://schemas.microsoft.com/office/drawing/2014/main" id="{BBBA2727-82D8-FE38-6EED-3BA4BAF427AB}"/>
              </a:ext>
            </a:extLst>
          </p:cNvPr>
          <p:cNvSpPr>
            <a:spLocks noGrp="1"/>
          </p:cNvSpPr>
          <p:nvPr>
            <p:ph sz="quarter" idx="13"/>
          </p:nvPr>
        </p:nvSpPr>
        <p:spPr>
          <a:xfrm>
            <a:off x="701040" y="1447799"/>
            <a:ext cx="10817352" cy="4724401"/>
          </a:xfrm>
        </p:spPr>
        <p:txBody>
          <a:bodyPr>
            <a:normAutofit fontScale="92500" lnSpcReduction="20000"/>
          </a:bodyPr>
          <a:lstStyle/>
          <a:p>
            <a:r>
              <a:rPr lang="en-US" dirty="0"/>
              <a:t>Suppose different school teams are responsible for Tier 1 and the Advanced Tiers (Tiers 2 and 3). Can they implement a quality MTSS framework to accelerate outcomes for all learners, including students with disabilities? </a:t>
            </a:r>
          </a:p>
          <a:p>
            <a:pPr marL="27432" indent="0" algn="ctr">
              <a:buNone/>
            </a:pPr>
            <a:r>
              <a:rPr lang="en-US" sz="3600" b="1" dirty="0">
                <a:solidFill>
                  <a:schemeClr val="bg2">
                    <a:lumMod val="75000"/>
                  </a:schemeClr>
                </a:solidFill>
              </a:rPr>
              <a:t>+</a:t>
            </a:r>
          </a:p>
          <a:p>
            <a:r>
              <a:rPr lang="en-US" dirty="0"/>
              <a:t>Suppose we increase teacher access to professional learning in SEB support and evidence-based reading practices and facilitate data analysis at the grade level. Can learner outcomes be accelerated faster than the MTSS traditional approach? </a:t>
            </a:r>
          </a:p>
          <a:p>
            <a:pPr marL="27432" indent="0" algn="ctr">
              <a:buNone/>
            </a:pPr>
            <a:r>
              <a:rPr lang="en-US" sz="3600" b="1" dirty="0">
                <a:solidFill>
                  <a:schemeClr val="bg2">
                    <a:lumMod val="75000"/>
                  </a:schemeClr>
                </a:solidFill>
              </a:rPr>
              <a:t>+</a:t>
            </a:r>
          </a:p>
          <a:p>
            <a:r>
              <a:rPr lang="en-US" dirty="0"/>
              <a:t>Will accelerated outcomes lead to a quality MTSS framework that can be manualized and sustained over time?</a:t>
            </a:r>
          </a:p>
        </p:txBody>
      </p:sp>
      <p:sp>
        <p:nvSpPr>
          <p:cNvPr id="4" name="Slide Number Placeholder 3">
            <a:extLst>
              <a:ext uri="{FF2B5EF4-FFF2-40B4-BE49-F238E27FC236}">
                <a16:creationId xmlns:a16="http://schemas.microsoft.com/office/drawing/2014/main" id="{3359C976-EC3C-C022-4C3D-4777BD285E8C}"/>
              </a:ext>
            </a:extLst>
          </p:cNvPr>
          <p:cNvSpPr>
            <a:spLocks noGrp="1"/>
          </p:cNvSpPr>
          <p:nvPr>
            <p:ph type="sldNum" sz="quarter" idx="12"/>
          </p:nvPr>
        </p:nvSpPr>
        <p:spPr/>
        <p:txBody>
          <a:bodyPr/>
          <a:lstStyle/>
          <a:p>
            <a:fld id="{D157684C-E34C-AF4E-86DB-84FA13603DA9}" type="slidenum">
              <a:rPr lang="en-US" smtClean="0"/>
              <a:pPr/>
              <a:t>24</a:t>
            </a:fld>
            <a:endParaRPr lang="en-US" dirty="0"/>
          </a:p>
        </p:txBody>
      </p:sp>
    </p:spTree>
    <p:extLst>
      <p:ext uri="{BB962C8B-B14F-4D97-AF65-F5344CB8AC3E}">
        <p14:creationId xmlns:p14="http://schemas.microsoft.com/office/powerpoint/2010/main" val="1416557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164D-C663-244D-B469-BACDC29CAAE2}"/>
              </a:ext>
            </a:extLst>
          </p:cNvPr>
          <p:cNvSpPr>
            <a:spLocks noGrp="1"/>
          </p:cNvSpPr>
          <p:nvPr>
            <p:ph type="title"/>
          </p:nvPr>
        </p:nvSpPr>
        <p:spPr/>
        <p:txBody>
          <a:bodyPr/>
          <a:lstStyle/>
          <a:p>
            <a:r>
              <a:rPr lang="en-US" sz="3200" dirty="0"/>
              <a:t>Activity</a:t>
            </a:r>
            <a:r>
              <a:rPr lang="en-US" sz="3200" dirty="0">
                <a:solidFill>
                  <a:schemeClr val="bg1"/>
                </a:solidFill>
              </a:rPr>
              <a:t>..</a:t>
            </a:r>
            <a:endParaRPr lang="en-US" sz="3200" dirty="0"/>
          </a:p>
        </p:txBody>
      </p:sp>
      <p:sp>
        <p:nvSpPr>
          <p:cNvPr id="3" name="Content Placeholder 2">
            <a:extLst>
              <a:ext uri="{FF2B5EF4-FFF2-40B4-BE49-F238E27FC236}">
                <a16:creationId xmlns:a16="http://schemas.microsoft.com/office/drawing/2014/main" id="{5C4D7F01-9543-AD40-A300-50BCDC408028}"/>
              </a:ext>
            </a:extLst>
          </p:cNvPr>
          <p:cNvSpPr>
            <a:spLocks noGrp="1"/>
          </p:cNvSpPr>
          <p:nvPr>
            <p:ph sz="quarter" idx="12"/>
          </p:nvPr>
        </p:nvSpPr>
        <p:spPr>
          <a:xfrm>
            <a:off x="520287" y="1220347"/>
            <a:ext cx="6413913" cy="4754880"/>
          </a:xfrm>
        </p:spPr>
        <p:txBody>
          <a:bodyPr/>
          <a:lstStyle/>
          <a:p>
            <a:pPr marL="27432" indent="0">
              <a:buNone/>
            </a:pPr>
            <a:r>
              <a:rPr lang="en-US" dirty="0"/>
              <a:t>What thoughts, reactions, or questions do you have about the MTS professional learning presented or about the alternate MTSS approach? </a:t>
            </a:r>
          </a:p>
        </p:txBody>
      </p:sp>
      <p:sp>
        <p:nvSpPr>
          <p:cNvPr id="5" name="Slide Number Placeholder 4">
            <a:extLst>
              <a:ext uri="{FF2B5EF4-FFF2-40B4-BE49-F238E27FC236}">
                <a16:creationId xmlns:a16="http://schemas.microsoft.com/office/drawing/2014/main" id="{2D879814-1522-4247-81B9-41453717B7B5}"/>
              </a:ext>
            </a:extLst>
          </p:cNvPr>
          <p:cNvSpPr>
            <a:spLocks noGrp="1"/>
          </p:cNvSpPr>
          <p:nvPr>
            <p:ph type="sldNum" sz="quarter" idx="10"/>
          </p:nvPr>
        </p:nvSpPr>
        <p:spPr/>
        <p:txBody>
          <a:bodyPr/>
          <a:lstStyle/>
          <a:p>
            <a:fld id="{D0BC17C3-1FA9-4946-9401-29D239C6607F}" type="slidenum">
              <a:rPr lang="en-US" smtClean="0"/>
              <a:pPr/>
              <a:t>25</a:t>
            </a:fld>
            <a:endParaRPr lang="en-US" dirty="0"/>
          </a:p>
        </p:txBody>
      </p:sp>
      <p:pic>
        <p:nvPicPr>
          <p:cNvPr id="8" name="Picture 7">
            <a:extLst>
              <a:ext uri="{FF2B5EF4-FFF2-40B4-BE49-F238E27FC236}">
                <a16:creationId xmlns:a16="http://schemas.microsoft.com/office/drawing/2014/main" id="{1FD88E16-0B7F-F800-874E-FBC3ABD3C33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093" y="1482027"/>
            <a:ext cx="4533620" cy="316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87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5A6B-AF14-FF4E-B009-243D5A7BB330}"/>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CAAF7FE-DF73-76BF-04D8-C2AA48685B52}"/>
              </a:ext>
            </a:extLst>
          </p:cNvPr>
          <p:cNvSpPr>
            <a:spLocks noGrp="1"/>
          </p:cNvSpPr>
          <p:nvPr>
            <p:ph sz="quarter" idx="13"/>
          </p:nvPr>
        </p:nvSpPr>
        <p:spPr/>
        <p:txBody>
          <a:bodyPr/>
          <a:lstStyle/>
          <a:p>
            <a:pPr marL="27432" indent="0">
              <a:buNone/>
            </a:pPr>
            <a:r>
              <a:rPr lang="en-US" dirty="0"/>
              <a:t>Kim St. Martin, Ph.D.</a:t>
            </a:r>
          </a:p>
          <a:p>
            <a:pPr marL="27432" indent="0">
              <a:buNone/>
            </a:pPr>
            <a:r>
              <a:rPr lang="en-US" dirty="0"/>
              <a:t>Director, Michigan’s MTSS Technical Assistance Center</a:t>
            </a:r>
          </a:p>
          <a:p>
            <a:pPr marL="27432" indent="0">
              <a:buNone/>
            </a:pPr>
            <a:r>
              <a:rPr lang="en-US" dirty="0">
                <a:hlinkClick r:id="rId2"/>
              </a:rPr>
              <a:t>kstmartin@mimtss.org</a:t>
            </a:r>
            <a:endParaRPr lang="en-US" dirty="0"/>
          </a:p>
          <a:p>
            <a:pPr marL="27432" indent="0">
              <a:buNone/>
            </a:pPr>
            <a:endParaRPr lang="en-US" dirty="0"/>
          </a:p>
        </p:txBody>
      </p:sp>
      <p:sp>
        <p:nvSpPr>
          <p:cNvPr id="4" name="Text Placeholder 3">
            <a:extLst>
              <a:ext uri="{FF2B5EF4-FFF2-40B4-BE49-F238E27FC236}">
                <a16:creationId xmlns:a16="http://schemas.microsoft.com/office/drawing/2014/main" id="{3B7F9351-41D1-CB65-E480-78D235ECD70A}"/>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F49B1115-B487-40BA-BA97-2A329B53B66A}"/>
              </a:ext>
            </a:extLst>
          </p:cNvPr>
          <p:cNvSpPr>
            <a:spLocks noGrp="1"/>
          </p:cNvSpPr>
          <p:nvPr>
            <p:ph type="sldNum" sz="quarter" idx="12"/>
          </p:nvPr>
        </p:nvSpPr>
        <p:spPr/>
        <p:txBody>
          <a:bodyPr/>
          <a:lstStyle/>
          <a:p>
            <a:fld id="{D157684C-E34C-AF4E-86DB-84FA13603DA9}" type="slidenum">
              <a:rPr lang="en-US" smtClean="0"/>
              <a:pPr/>
              <a:t>26</a:t>
            </a:fld>
            <a:endParaRPr lang="en-US" dirty="0"/>
          </a:p>
        </p:txBody>
      </p:sp>
    </p:spTree>
    <p:extLst>
      <p:ext uri="{BB962C8B-B14F-4D97-AF65-F5344CB8AC3E}">
        <p14:creationId xmlns:p14="http://schemas.microsoft.com/office/powerpoint/2010/main" val="332173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E3237C-017A-C14C-A86E-7BD605A1C5B9}"/>
              </a:ext>
            </a:extLst>
          </p:cNvPr>
          <p:cNvSpPr>
            <a:spLocks noGrp="1"/>
          </p:cNvSpPr>
          <p:nvPr>
            <p:ph type="title"/>
          </p:nvPr>
        </p:nvSpPr>
        <p:spPr/>
        <p:txBody>
          <a:bodyPr/>
          <a:lstStyle/>
          <a:p>
            <a:r>
              <a:rPr lang="en-US" dirty="0"/>
              <a:t>Beginning to End-of-Year Progress</a:t>
            </a:r>
          </a:p>
        </p:txBody>
      </p:sp>
      <p:sp>
        <p:nvSpPr>
          <p:cNvPr id="14" name="Content Placeholder 13">
            <a:extLst>
              <a:ext uri="{FF2B5EF4-FFF2-40B4-BE49-F238E27FC236}">
                <a16:creationId xmlns:a16="http://schemas.microsoft.com/office/drawing/2014/main" id="{DDC36B24-5097-1D43-9FA9-EC26F2F01AF9}"/>
              </a:ext>
            </a:extLst>
          </p:cNvPr>
          <p:cNvSpPr>
            <a:spLocks noGrp="1"/>
          </p:cNvSpPr>
          <p:nvPr>
            <p:ph sz="quarter" idx="13"/>
          </p:nvPr>
        </p:nvSpPr>
        <p:spPr>
          <a:xfrm>
            <a:off x="9279467" y="1670282"/>
            <a:ext cx="2590800" cy="4038600"/>
          </a:xfrm>
        </p:spPr>
        <p:txBody>
          <a:bodyPr/>
          <a:lstStyle/>
          <a:p>
            <a:r>
              <a:rPr lang="en-US" dirty="0"/>
              <a:t>64% of students (36 of 56) made above typical progress</a:t>
            </a:r>
          </a:p>
          <a:p>
            <a:r>
              <a:rPr lang="en-US" dirty="0"/>
              <a:t>Fall scores are a gray dot. Spring scores are blue, green, yellow, or red</a:t>
            </a:r>
          </a:p>
          <a:p>
            <a:endParaRPr lang="en-US" dirty="0"/>
          </a:p>
        </p:txBody>
      </p:sp>
      <p:sp>
        <p:nvSpPr>
          <p:cNvPr id="5" name="Slide Number Placeholder 4">
            <a:extLst>
              <a:ext uri="{FF2B5EF4-FFF2-40B4-BE49-F238E27FC236}">
                <a16:creationId xmlns:a16="http://schemas.microsoft.com/office/drawing/2014/main" id="{175D91BB-4FC5-194C-BEA2-09478D9AA642}"/>
              </a:ext>
            </a:extLst>
          </p:cNvPr>
          <p:cNvSpPr>
            <a:spLocks noGrp="1"/>
          </p:cNvSpPr>
          <p:nvPr>
            <p:ph type="sldNum" sz="quarter" idx="10"/>
          </p:nvPr>
        </p:nvSpPr>
        <p:spPr/>
        <p:txBody>
          <a:bodyPr/>
          <a:lstStyle/>
          <a:p>
            <a:fld id="{D157684C-E34C-AF4E-86DB-84FA13603DA9}" type="slidenum">
              <a:rPr lang="en-US" smtClean="0"/>
              <a:pPr/>
              <a:t>3</a:t>
            </a:fld>
            <a:endParaRPr lang="en-US" dirty="0"/>
          </a:p>
        </p:txBody>
      </p:sp>
      <p:pic>
        <p:nvPicPr>
          <p:cNvPr id="12" name="Content Placeholder 11" descr="2nd grade data screen shot beginning-end of year progress.">
            <a:extLst>
              <a:ext uri="{FF2B5EF4-FFF2-40B4-BE49-F238E27FC236}">
                <a16:creationId xmlns:a16="http://schemas.microsoft.com/office/drawing/2014/main" id="{0559B6FF-0355-F34F-8101-47AAC4306050}"/>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4800600" y="1626162"/>
            <a:ext cx="4442819" cy="4622240"/>
          </a:xfrm>
        </p:spPr>
      </p:pic>
      <p:pic>
        <p:nvPicPr>
          <p:cNvPr id="10" name="Content Placeholder 9" descr="Data progress screen shot: beginning to end of year progress for first graders.">
            <a:extLst>
              <a:ext uri="{FF2B5EF4-FFF2-40B4-BE49-F238E27FC236}">
                <a16:creationId xmlns:a16="http://schemas.microsoft.com/office/drawing/2014/main" id="{482A265B-8FFE-EC4D-98AB-E427F7116A19}"/>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21733" y="1626161"/>
            <a:ext cx="4386079" cy="4572000"/>
          </a:xfrm>
        </p:spPr>
      </p:pic>
    </p:spTree>
    <p:extLst>
      <p:ext uri="{BB962C8B-B14F-4D97-AF65-F5344CB8AC3E}">
        <p14:creationId xmlns:p14="http://schemas.microsoft.com/office/powerpoint/2010/main" val="423349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D2AE89-D3E8-0DD4-4806-6FB5D97D9886}"/>
              </a:ext>
            </a:extLst>
          </p:cNvPr>
          <p:cNvSpPr>
            <a:spLocks noGrp="1"/>
          </p:cNvSpPr>
          <p:nvPr>
            <p:ph type="title"/>
          </p:nvPr>
        </p:nvSpPr>
        <p:spPr/>
        <p:txBody>
          <a:bodyPr/>
          <a:lstStyle/>
          <a:p>
            <a:r>
              <a:rPr lang="en-US" dirty="0"/>
              <a:t>1.0 Intensifying Intervention and the Impact </a:t>
            </a:r>
          </a:p>
        </p:txBody>
      </p:sp>
      <p:sp>
        <p:nvSpPr>
          <p:cNvPr id="6" name="Text Placeholder 5">
            <a:extLst>
              <a:ext uri="{FF2B5EF4-FFF2-40B4-BE49-F238E27FC236}">
                <a16:creationId xmlns:a16="http://schemas.microsoft.com/office/drawing/2014/main" id="{05A224C7-886F-C619-14CE-DCBDD1E936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E1824B-9BA2-A2E4-B805-052191FCC803}"/>
              </a:ext>
            </a:extLst>
          </p:cNvPr>
          <p:cNvSpPr>
            <a:spLocks noGrp="1"/>
          </p:cNvSpPr>
          <p:nvPr>
            <p:ph type="sldNum" sz="quarter" idx="10"/>
          </p:nvPr>
        </p:nvSpPr>
        <p:spPr/>
        <p:txBody>
          <a:bodyPr/>
          <a:lstStyle/>
          <a:p>
            <a:fld id="{D157684C-E34C-AF4E-86DB-84FA13603DA9}" type="slidenum">
              <a:rPr lang="en-US" smtClean="0"/>
              <a:pPr/>
              <a:t>4</a:t>
            </a:fld>
            <a:endParaRPr lang="en-US" dirty="0"/>
          </a:p>
        </p:txBody>
      </p:sp>
    </p:spTree>
    <p:extLst>
      <p:ext uri="{BB962C8B-B14F-4D97-AF65-F5344CB8AC3E}">
        <p14:creationId xmlns:p14="http://schemas.microsoft.com/office/powerpoint/2010/main" val="400829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564769-78C4-B927-A140-237DB07C4030}"/>
              </a:ext>
            </a:extLst>
          </p:cNvPr>
          <p:cNvSpPr>
            <a:spLocks noGrp="1"/>
          </p:cNvSpPr>
          <p:nvPr>
            <p:ph type="title"/>
          </p:nvPr>
        </p:nvSpPr>
        <p:spPr/>
        <p:txBody>
          <a:bodyPr/>
          <a:lstStyle/>
          <a:p>
            <a:r>
              <a:rPr lang="en-US" dirty="0"/>
              <a:t>MTSS Bidirectional Model Learning Question</a:t>
            </a:r>
          </a:p>
        </p:txBody>
      </p:sp>
      <p:sp>
        <p:nvSpPr>
          <p:cNvPr id="7" name="Content Placeholder 6">
            <a:extLst>
              <a:ext uri="{FF2B5EF4-FFF2-40B4-BE49-F238E27FC236}">
                <a16:creationId xmlns:a16="http://schemas.microsoft.com/office/drawing/2014/main" id="{BBBA2727-82D8-FE38-6EED-3BA4BAF427AB}"/>
              </a:ext>
            </a:extLst>
          </p:cNvPr>
          <p:cNvSpPr>
            <a:spLocks noGrp="1"/>
          </p:cNvSpPr>
          <p:nvPr>
            <p:ph sz="quarter" idx="13"/>
          </p:nvPr>
        </p:nvSpPr>
        <p:spPr/>
        <p:txBody>
          <a:bodyPr/>
          <a:lstStyle/>
          <a:p>
            <a:r>
              <a:rPr lang="en-US" dirty="0"/>
              <a:t>Suppose different school teams are responsible for Tier 1 and the Advanced Tiers (Tiers 2 and 3). Can they implement a quality MTSS framework to accelerate outcomes for all learners, including students with disabilities? </a:t>
            </a:r>
          </a:p>
          <a:p>
            <a:pPr marL="27432" indent="0" algn="ctr">
              <a:spcBef>
                <a:spcPts val="1500"/>
              </a:spcBef>
              <a:buNone/>
            </a:pPr>
            <a:r>
              <a:rPr lang="en-US" b="1" dirty="0"/>
              <a:t>This learning question was initially tested in one district with its three elementary schools.</a:t>
            </a:r>
          </a:p>
        </p:txBody>
      </p:sp>
      <p:sp>
        <p:nvSpPr>
          <p:cNvPr id="6" name="Text Placeholder 5">
            <a:extLst>
              <a:ext uri="{FF2B5EF4-FFF2-40B4-BE49-F238E27FC236}">
                <a16:creationId xmlns:a16="http://schemas.microsoft.com/office/drawing/2014/main" id="{26EDF8A3-D74D-967A-FE77-3B74F97B68A2}"/>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3359C976-EC3C-C022-4C3D-4777BD285E8C}"/>
              </a:ext>
            </a:extLst>
          </p:cNvPr>
          <p:cNvSpPr>
            <a:spLocks noGrp="1"/>
          </p:cNvSpPr>
          <p:nvPr>
            <p:ph type="sldNum" sz="quarter" idx="12"/>
          </p:nvPr>
        </p:nvSpPr>
        <p:spPr/>
        <p:txBody>
          <a:bodyPr/>
          <a:lstStyle/>
          <a:p>
            <a:fld id="{D157684C-E34C-AF4E-86DB-84FA13603DA9}" type="slidenum">
              <a:rPr lang="en-US" smtClean="0"/>
              <a:pPr/>
              <a:t>5</a:t>
            </a:fld>
            <a:endParaRPr lang="en-US" dirty="0"/>
          </a:p>
        </p:txBody>
      </p:sp>
    </p:spTree>
    <p:extLst>
      <p:ext uri="{BB962C8B-B14F-4D97-AF65-F5344CB8AC3E}">
        <p14:creationId xmlns:p14="http://schemas.microsoft.com/office/powerpoint/2010/main" val="211596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243A2C-0314-5A40-9CAA-921091AC02BA}"/>
              </a:ext>
            </a:extLst>
          </p:cNvPr>
          <p:cNvSpPr>
            <a:spLocks noGrp="1"/>
          </p:cNvSpPr>
          <p:nvPr>
            <p:ph type="title"/>
          </p:nvPr>
        </p:nvSpPr>
        <p:spPr>
          <a:xfrm>
            <a:off x="533400" y="659839"/>
            <a:ext cx="11125200" cy="635561"/>
          </a:xfrm>
        </p:spPr>
        <p:txBody>
          <a:bodyPr anchor="ctr">
            <a:normAutofit/>
          </a:bodyPr>
          <a:lstStyle/>
          <a:p>
            <a:r>
              <a:rPr lang="en-US" sz="3300" dirty="0"/>
              <a:t>DBI, a Process for Intensifying Instruction </a:t>
            </a:r>
          </a:p>
        </p:txBody>
      </p:sp>
      <p:sp>
        <p:nvSpPr>
          <p:cNvPr id="17" name="Content Placeholder 2">
            <a:extLst>
              <a:ext uri="{FF2B5EF4-FFF2-40B4-BE49-F238E27FC236}">
                <a16:creationId xmlns:a16="http://schemas.microsoft.com/office/drawing/2014/main" id="{8DB7F577-CB62-9319-F56B-A52F59B5322F}"/>
              </a:ext>
            </a:extLst>
          </p:cNvPr>
          <p:cNvSpPr>
            <a:spLocks noGrp="1"/>
          </p:cNvSpPr>
          <p:nvPr>
            <p:ph sz="quarter" idx="11"/>
          </p:nvPr>
        </p:nvSpPr>
        <p:spPr>
          <a:xfrm>
            <a:off x="381000" y="1715801"/>
            <a:ext cx="5449824" cy="3886200"/>
          </a:xfrm>
        </p:spPr>
        <p:txBody>
          <a:bodyPr/>
          <a:lstStyle/>
          <a:p>
            <a:r>
              <a:rPr lang="en-US" sz="2700" dirty="0"/>
              <a:t>Data-based Individualization (DBI)</a:t>
            </a:r>
            <a:endParaRPr lang="en-US" sz="2700" b="1" dirty="0"/>
          </a:p>
          <a:p>
            <a:r>
              <a:rPr lang="en-US" sz="2700" dirty="0"/>
              <a:t>Also referred to as </a:t>
            </a:r>
            <a:r>
              <a:rPr lang="en-US" sz="2700" b="1" dirty="0"/>
              <a:t>Intensifying Intervention Instruction</a:t>
            </a:r>
            <a:endParaRPr lang="en-US" sz="2700" dirty="0"/>
          </a:p>
        </p:txBody>
      </p:sp>
      <p:pic>
        <p:nvPicPr>
          <p:cNvPr id="10" name="Content Placeholder 9" descr="DBI is for the advanced tiers. Steps one and two are for Tier 2. Steps 3 through 5 are for Tier 3.">
            <a:extLst>
              <a:ext uri="{FF2B5EF4-FFF2-40B4-BE49-F238E27FC236}">
                <a16:creationId xmlns:a16="http://schemas.microsoft.com/office/drawing/2014/main" id="{19172EC1-7EB6-954D-8057-EE9121710509}"/>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637391" y="1752600"/>
            <a:ext cx="7414274" cy="3911027"/>
          </a:xfrm>
          <a:noFill/>
        </p:spPr>
      </p:pic>
      <p:sp>
        <p:nvSpPr>
          <p:cNvPr id="9" name="Content Placeholder 8">
            <a:extLst>
              <a:ext uri="{FF2B5EF4-FFF2-40B4-BE49-F238E27FC236}">
                <a16:creationId xmlns:a16="http://schemas.microsoft.com/office/drawing/2014/main" id="{6B64B69A-0170-8946-AC22-22DC1928AB6C}"/>
              </a:ext>
            </a:extLst>
          </p:cNvPr>
          <p:cNvSpPr>
            <a:spLocks noGrp="1"/>
          </p:cNvSpPr>
          <p:nvPr>
            <p:ph type="body" sz="quarter" idx="13"/>
          </p:nvPr>
        </p:nvSpPr>
        <p:spPr>
          <a:xfrm>
            <a:off x="533399" y="6056598"/>
            <a:ext cx="11125200" cy="256032"/>
          </a:xfrm>
        </p:spPr>
        <p:txBody>
          <a:bodyPr>
            <a:normAutofit/>
          </a:bodyPr>
          <a:lstStyle/>
          <a:p>
            <a:pPr marL="27432" indent="0">
              <a:buNone/>
            </a:pPr>
            <a:r>
              <a:rPr lang="en-US" dirty="0"/>
              <a:t>DBI Graphic: National Center for Intensive Intervention</a:t>
            </a:r>
          </a:p>
        </p:txBody>
      </p:sp>
      <p:sp>
        <p:nvSpPr>
          <p:cNvPr id="4" name="Slide Number Placeholder 3">
            <a:extLst>
              <a:ext uri="{FF2B5EF4-FFF2-40B4-BE49-F238E27FC236}">
                <a16:creationId xmlns:a16="http://schemas.microsoft.com/office/drawing/2014/main" id="{CB979C14-7154-D540-9B97-7919F16A7D9C}"/>
              </a:ext>
            </a:extLst>
          </p:cNvPr>
          <p:cNvSpPr>
            <a:spLocks noGrp="1"/>
          </p:cNvSpPr>
          <p:nvPr>
            <p:ph type="sldNum" sz="quarter" idx="10"/>
          </p:nvPr>
        </p:nvSpPr>
        <p:spPr>
          <a:xfrm>
            <a:off x="5638800" y="6248400"/>
            <a:ext cx="914400" cy="457200"/>
          </a:xfrm>
        </p:spPr>
        <p:txBody>
          <a:bodyPr anchor="ctr">
            <a:normAutofit/>
          </a:bodyPr>
          <a:lstStyle/>
          <a:p>
            <a:pPr>
              <a:spcAft>
                <a:spcPts val="600"/>
              </a:spcAft>
            </a:pPr>
            <a:fld id="{D157684C-E34C-AF4E-86DB-84FA13603DA9}" type="slidenum">
              <a:rPr lang="en-US" smtClean="0"/>
              <a:pPr>
                <a:spcAft>
                  <a:spcPts val="600"/>
                </a:spcAft>
              </a:pPr>
              <a:t>6</a:t>
            </a:fld>
            <a:endParaRPr lang="en-US"/>
          </a:p>
        </p:txBody>
      </p:sp>
      <p:sp>
        <p:nvSpPr>
          <p:cNvPr id="12" name="Content Placeholder 11">
            <a:extLst>
              <a:ext uri="{FF2B5EF4-FFF2-40B4-BE49-F238E27FC236}">
                <a16:creationId xmlns:a16="http://schemas.microsoft.com/office/drawing/2014/main" id="{623DBD39-A3E7-5342-A934-12EF94BD395A}"/>
              </a:ext>
            </a:extLst>
          </p:cNvPr>
          <p:cNvSpPr>
            <a:spLocks noGrp="1"/>
          </p:cNvSpPr>
          <p:nvPr>
            <p:ph sz="quarter" idx="4294967295"/>
          </p:nvPr>
        </p:nvSpPr>
        <p:spPr>
          <a:xfrm>
            <a:off x="0" y="7475538"/>
            <a:ext cx="5449888" cy="2057400"/>
          </a:xfrm>
        </p:spPr>
        <p:txBody>
          <a:bodyPr/>
          <a:lstStyle/>
          <a:p>
            <a:pPr marL="27432" indent="0">
              <a:buNone/>
            </a:pPr>
            <a:r>
              <a:rPr lang="en-US" dirty="0">
                <a:solidFill>
                  <a:schemeClr val="tx1"/>
                </a:solidFill>
              </a:rPr>
              <a:t>An orange box on top is labeled “Validated Intervention Program (e.g., Tier 2, Standard Protocol, Secondary Intervention)” below that is a green oval labeled Progress Monitor.  Progress monitoring is administered to determine student response to the selected intervention. If a student is responsive (symbolized by plus sign), an arrow directs the team to continue implementing and progress monitoring without change. When a student is non-responsive, an arrow directs team to the lower section of the graphic where a green oval directs them to gather diagnostic data to formulate an intervention adaptation (orange rectangle) and continue progress-monitoring (green oval). Progress-monitoring data is again used to determine responsiveness, responsive arrow directs the team to continue implementation and progress monitoring with change and the non-responsive arrow points back to the Diagnostic Assessment/Functional Assessment oval.</a:t>
            </a:r>
          </a:p>
        </p:txBody>
      </p:sp>
    </p:spTree>
    <p:extLst>
      <p:ext uri="{BB962C8B-B14F-4D97-AF65-F5344CB8AC3E}">
        <p14:creationId xmlns:p14="http://schemas.microsoft.com/office/powerpoint/2010/main" val="217197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5E77-FF79-4C4E-BA01-8ADFA2F41D1C}"/>
              </a:ext>
            </a:extLst>
          </p:cNvPr>
          <p:cNvSpPr>
            <a:spLocks noGrp="1"/>
          </p:cNvSpPr>
          <p:nvPr>
            <p:ph type="title"/>
          </p:nvPr>
        </p:nvSpPr>
        <p:spPr/>
        <p:txBody>
          <a:bodyPr/>
          <a:lstStyle/>
          <a:p>
            <a:r>
              <a:rPr lang="en-US" dirty="0"/>
              <a:t>Defining the DBI Process for </a:t>
            </a:r>
            <a:r>
              <a:rPr lang="en-US" dirty="0" err="1"/>
              <a:t>Intensfiying</a:t>
            </a:r>
            <a:endParaRPr lang="en-US" dirty="0"/>
          </a:p>
        </p:txBody>
      </p:sp>
      <p:sp>
        <p:nvSpPr>
          <p:cNvPr id="3" name="Content Placeholder 2">
            <a:extLst>
              <a:ext uri="{FF2B5EF4-FFF2-40B4-BE49-F238E27FC236}">
                <a16:creationId xmlns:a16="http://schemas.microsoft.com/office/drawing/2014/main" id="{DB93A97E-81D8-6242-935F-1246E60B1A9C}"/>
              </a:ext>
            </a:extLst>
          </p:cNvPr>
          <p:cNvSpPr>
            <a:spLocks noGrp="1"/>
          </p:cNvSpPr>
          <p:nvPr>
            <p:ph sz="quarter" idx="11"/>
          </p:nvPr>
        </p:nvSpPr>
        <p:spPr>
          <a:xfrm>
            <a:off x="533400" y="1600200"/>
            <a:ext cx="7162801" cy="3886200"/>
          </a:xfrm>
        </p:spPr>
        <p:txBody>
          <a:bodyPr/>
          <a:lstStyle/>
          <a:p>
            <a:pPr marL="541782" indent="-514350">
              <a:buFont typeface="+mj-lt"/>
              <a:buAutoNum type="arabicPeriod"/>
            </a:pPr>
            <a:r>
              <a:rPr lang="en-US" sz="2200" dirty="0"/>
              <a:t>Implement a Validated Intervention Program</a:t>
            </a:r>
          </a:p>
          <a:p>
            <a:pPr marL="541782" indent="-514350">
              <a:buFont typeface="+mj-lt"/>
              <a:buAutoNum type="arabicPeriod"/>
            </a:pPr>
            <a:r>
              <a:rPr lang="en-US" sz="2200" dirty="0"/>
              <a:t>Monitor Progress</a:t>
            </a:r>
          </a:p>
          <a:p>
            <a:pPr marL="27432" indent="0">
              <a:buNone/>
            </a:pPr>
            <a:r>
              <a:rPr lang="en-US" sz="2200" b="1" dirty="0"/>
              <a:t>If students don’t respond…</a:t>
            </a:r>
          </a:p>
          <a:p>
            <a:pPr marL="541782" indent="-514350">
              <a:buFont typeface="+mj-lt"/>
              <a:buAutoNum type="arabicPeriod" startAt="3"/>
            </a:pPr>
            <a:r>
              <a:rPr lang="en-US" sz="2200" dirty="0"/>
              <a:t>Collect diagnostic academic or functional behavior data</a:t>
            </a:r>
          </a:p>
          <a:p>
            <a:pPr marL="541782" indent="-514350">
              <a:buFont typeface="+mj-lt"/>
              <a:buAutoNum type="arabicPeriod" startAt="3"/>
            </a:pPr>
            <a:r>
              <a:rPr lang="en-US" sz="2200" dirty="0"/>
              <a:t>Design and implement an intervention adaptation</a:t>
            </a:r>
          </a:p>
          <a:p>
            <a:pPr marL="541782" indent="-514350">
              <a:buFont typeface="+mj-lt"/>
              <a:buAutoNum type="arabicPeriod" startAt="3"/>
            </a:pPr>
            <a:r>
              <a:rPr lang="en-US" sz="2200" dirty="0"/>
              <a:t>Monitor progress in the adapted intervention</a:t>
            </a:r>
          </a:p>
          <a:p>
            <a:pPr marL="27432" indent="0">
              <a:buNone/>
            </a:pPr>
            <a:r>
              <a:rPr lang="en-US" sz="2200" b="1" dirty="0"/>
              <a:t>Repeat steps 3-5 until student responds (is on track to meet grade level benchmark)</a:t>
            </a:r>
          </a:p>
        </p:txBody>
      </p:sp>
      <p:sp>
        <p:nvSpPr>
          <p:cNvPr id="7" name="Text Placeholder 6">
            <a:extLst>
              <a:ext uri="{FF2B5EF4-FFF2-40B4-BE49-F238E27FC236}">
                <a16:creationId xmlns:a16="http://schemas.microsoft.com/office/drawing/2014/main" id="{B59D3249-B783-E743-9E0A-148FD0445C2C}"/>
              </a:ext>
            </a:extLst>
          </p:cNvPr>
          <p:cNvSpPr>
            <a:spLocks noGrp="1"/>
          </p:cNvSpPr>
          <p:nvPr>
            <p:ph type="body" sz="quarter" idx="13"/>
          </p:nvPr>
        </p:nvSpPr>
        <p:spPr>
          <a:xfrm>
            <a:off x="533400" y="6120384"/>
            <a:ext cx="11125200" cy="256032"/>
          </a:xfrm>
        </p:spPr>
        <p:txBody>
          <a:bodyPr/>
          <a:lstStyle/>
          <a:p>
            <a:r>
              <a:rPr lang="en-US" dirty="0"/>
              <a:t>Source: National Center for Intensive Intervention</a:t>
            </a:r>
          </a:p>
        </p:txBody>
      </p:sp>
      <p:sp>
        <p:nvSpPr>
          <p:cNvPr id="5" name="Slide Number Placeholder 4">
            <a:extLst>
              <a:ext uri="{FF2B5EF4-FFF2-40B4-BE49-F238E27FC236}">
                <a16:creationId xmlns:a16="http://schemas.microsoft.com/office/drawing/2014/main" id="{3CCBA3AC-2037-C748-9DD3-600B745C4BBE}"/>
              </a:ext>
            </a:extLst>
          </p:cNvPr>
          <p:cNvSpPr>
            <a:spLocks noGrp="1"/>
          </p:cNvSpPr>
          <p:nvPr>
            <p:ph type="sldNum" sz="quarter" idx="10"/>
          </p:nvPr>
        </p:nvSpPr>
        <p:spPr/>
        <p:txBody>
          <a:bodyPr/>
          <a:lstStyle/>
          <a:p>
            <a:fld id="{D157684C-E34C-AF4E-86DB-84FA13603DA9}" type="slidenum">
              <a:rPr lang="en-US" smtClean="0"/>
              <a:pPr/>
              <a:t>7</a:t>
            </a:fld>
            <a:endParaRPr lang="en-US" dirty="0"/>
          </a:p>
        </p:txBody>
      </p:sp>
      <p:pic>
        <p:nvPicPr>
          <p:cNvPr id="8" name="Content Placeholder 4" descr="National Center for Intensive Intervention model of Data-based individualization (DBI) described on slide.">
            <a:extLst>
              <a:ext uri="{FF2B5EF4-FFF2-40B4-BE49-F238E27FC236}">
                <a16:creationId xmlns:a16="http://schemas.microsoft.com/office/drawing/2014/main" id="{6B10CABC-8D05-5248-AA66-5622B553B9BA}"/>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8229600" y="1436502"/>
            <a:ext cx="2725489" cy="4811898"/>
          </a:xfrm>
          <a:prstGeom prst="rect">
            <a:avLst/>
          </a:prstGeom>
        </p:spPr>
      </p:pic>
    </p:spTree>
    <p:extLst>
      <p:ext uri="{BB962C8B-B14F-4D97-AF65-F5344CB8AC3E}">
        <p14:creationId xmlns:p14="http://schemas.microsoft.com/office/powerpoint/2010/main" val="418588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C51F-220D-F641-BA52-71F4E6F0AB5F}"/>
              </a:ext>
            </a:extLst>
          </p:cNvPr>
          <p:cNvSpPr>
            <a:spLocks noGrp="1"/>
          </p:cNvSpPr>
          <p:nvPr>
            <p:ph type="title"/>
          </p:nvPr>
        </p:nvSpPr>
        <p:spPr>
          <a:xfrm>
            <a:off x="530224" y="723900"/>
            <a:ext cx="11131550" cy="640080"/>
          </a:xfrm>
        </p:spPr>
        <p:txBody>
          <a:bodyPr/>
          <a:lstStyle/>
          <a:p>
            <a:r>
              <a:rPr lang="en-US" dirty="0"/>
              <a:t>School Demographics</a:t>
            </a:r>
          </a:p>
        </p:txBody>
      </p:sp>
      <p:sp>
        <p:nvSpPr>
          <p:cNvPr id="4" name="Text Placeholder 3">
            <a:extLst>
              <a:ext uri="{FF2B5EF4-FFF2-40B4-BE49-F238E27FC236}">
                <a16:creationId xmlns:a16="http://schemas.microsoft.com/office/drawing/2014/main" id="{17F3CCDB-2F7F-B941-990D-C64FD3450F9D}"/>
              </a:ext>
            </a:extLst>
          </p:cNvPr>
          <p:cNvSpPr>
            <a:spLocks noGrp="1"/>
          </p:cNvSpPr>
          <p:nvPr>
            <p:ph type="body" sz="quarter" idx="10"/>
          </p:nvPr>
        </p:nvSpPr>
        <p:spPr>
          <a:xfrm>
            <a:off x="616880" y="6035041"/>
            <a:ext cx="9692640" cy="274320"/>
          </a:xfrm>
        </p:spPr>
        <p:txBody>
          <a:bodyPr/>
          <a:lstStyle/>
          <a:p>
            <a:r>
              <a:rPr lang="en-US" dirty="0"/>
              <a:t>Grades, Locale and Enrollment are from the MiMTSS Data System &amp; Michigan Educational Entity Master. Students with IEPs and Black, Indigenous and Students of Color are calculated from </a:t>
            </a:r>
            <a:r>
              <a:rPr lang="en-US" dirty="0" err="1"/>
              <a:t>MiSchoolData</a:t>
            </a:r>
            <a:endParaRPr lang="en-US" dirty="0"/>
          </a:p>
        </p:txBody>
      </p:sp>
      <p:sp>
        <p:nvSpPr>
          <p:cNvPr id="5" name="Slide Number Placeholder 4">
            <a:extLst>
              <a:ext uri="{FF2B5EF4-FFF2-40B4-BE49-F238E27FC236}">
                <a16:creationId xmlns:a16="http://schemas.microsoft.com/office/drawing/2014/main" id="{44F43B35-8E27-3B41-9A99-170BC8663FA7}"/>
              </a:ext>
            </a:extLst>
          </p:cNvPr>
          <p:cNvSpPr>
            <a:spLocks noGrp="1"/>
          </p:cNvSpPr>
          <p:nvPr>
            <p:ph type="sldNum" sz="quarter" idx="12"/>
          </p:nvPr>
        </p:nvSpPr>
        <p:spPr/>
        <p:txBody>
          <a:bodyPr/>
          <a:lstStyle/>
          <a:p>
            <a:fld id="{D157684C-E34C-AF4E-86DB-84FA13603DA9}" type="slidenum">
              <a:rPr lang="en-US" smtClean="0"/>
              <a:pPr/>
              <a:t>8</a:t>
            </a:fld>
            <a:endParaRPr lang="en-US" dirty="0"/>
          </a:p>
        </p:txBody>
      </p:sp>
      <p:pic>
        <p:nvPicPr>
          <p:cNvPr id="9" name="Content Placeholder 8" descr="Demographics for three elementary schools in one district that have been working on intensifying literacy instruction. ">
            <a:extLst>
              <a:ext uri="{FF2B5EF4-FFF2-40B4-BE49-F238E27FC236}">
                <a16:creationId xmlns:a16="http://schemas.microsoft.com/office/drawing/2014/main" id="{C6808D84-C6D3-F698-90BB-A17AA992B16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67631" y="1435093"/>
            <a:ext cx="9456737" cy="4058927"/>
          </a:xfrm>
        </p:spPr>
      </p:pic>
    </p:spTree>
    <p:extLst>
      <p:ext uri="{BB962C8B-B14F-4D97-AF65-F5344CB8AC3E}">
        <p14:creationId xmlns:p14="http://schemas.microsoft.com/office/powerpoint/2010/main" val="46870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C92A-B6E1-F548-B878-2ACDCBA92653}"/>
              </a:ext>
            </a:extLst>
          </p:cNvPr>
          <p:cNvSpPr>
            <a:spLocks noGrp="1"/>
          </p:cNvSpPr>
          <p:nvPr>
            <p:ph type="title"/>
          </p:nvPr>
        </p:nvSpPr>
        <p:spPr/>
        <p:txBody>
          <a:bodyPr/>
          <a:lstStyle/>
          <a:p>
            <a:r>
              <a:rPr lang="en-US" dirty="0"/>
              <a:t>Intervention Access</a:t>
            </a:r>
          </a:p>
        </p:txBody>
      </p:sp>
      <p:sp>
        <p:nvSpPr>
          <p:cNvPr id="3" name="Content Placeholder 2">
            <a:extLst>
              <a:ext uri="{FF2B5EF4-FFF2-40B4-BE49-F238E27FC236}">
                <a16:creationId xmlns:a16="http://schemas.microsoft.com/office/drawing/2014/main" id="{BAB83D30-DBC3-7E45-BED0-AF50408FB669}"/>
              </a:ext>
            </a:extLst>
          </p:cNvPr>
          <p:cNvSpPr>
            <a:spLocks noGrp="1"/>
          </p:cNvSpPr>
          <p:nvPr>
            <p:ph sz="quarter" idx="11"/>
          </p:nvPr>
        </p:nvSpPr>
        <p:spPr/>
        <p:txBody>
          <a:bodyPr/>
          <a:lstStyle/>
          <a:p>
            <a:r>
              <a:rPr lang="en-US" sz="2400" dirty="0"/>
              <a:t>Intervention Access is Step 1 of the DBI Process: Use a Validated Intervention Program</a:t>
            </a:r>
          </a:p>
          <a:p>
            <a:r>
              <a:rPr lang="en-US" sz="2400" b="1" dirty="0"/>
              <a:t>All students who scored below benchmark were assigned to reading intervention in October 2021 and January 2022 (if not already participating in intervention).</a:t>
            </a:r>
          </a:p>
          <a:p>
            <a:pPr lvl="1"/>
            <a:r>
              <a:rPr lang="en-US" b="1" dirty="0"/>
              <a:t>First Grade: 134 of 172 (78%)</a:t>
            </a:r>
          </a:p>
          <a:p>
            <a:pPr lvl="1"/>
            <a:r>
              <a:rPr lang="en-US" b="1" dirty="0"/>
              <a:t>Second Grade: 88 of 132 (67%)</a:t>
            </a:r>
          </a:p>
          <a:p>
            <a:r>
              <a:rPr lang="en-US" sz="2400" dirty="0"/>
              <a:t>This is a high proportion of students needing intervention support.</a:t>
            </a:r>
          </a:p>
        </p:txBody>
      </p:sp>
      <p:sp>
        <p:nvSpPr>
          <p:cNvPr id="5" name="Slide Number Placeholder 4">
            <a:extLst>
              <a:ext uri="{FF2B5EF4-FFF2-40B4-BE49-F238E27FC236}">
                <a16:creationId xmlns:a16="http://schemas.microsoft.com/office/drawing/2014/main" id="{A6C0B89C-30F9-C645-AF36-39C80D00D905}"/>
              </a:ext>
            </a:extLst>
          </p:cNvPr>
          <p:cNvSpPr>
            <a:spLocks noGrp="1"/>
          </p:cNvSpPr>
          <p:nvPr>
            <p:ph type="sldNum" sz="quarter" idx="10"/>
          </p:nvPr>
        </p:nvSpPr>
        <p:spPr/>
        <p:txBody>
          <a:bodyPr/>
          <a:lstStyle/>
          <a:p>
            <a:fld id="{D157684C-E34C-AF4E-86DB-84FA13603DA9}" type="slidenum">
              <a:rPr lang="en-US" smtClean="0"/>
              <a:pPr/>
              <a:t>9</a:t>
            </a:fld>
            <a:endParaRPr lang="en-US" dirty="0"/>
          </a:p>
        </p:txBody>
      </p:sp>
      <p:pic>
        <p:nvPicPr>
          <p:cNvPr id="8" name="Content Placeholder 9" descr="DBI is for the advanced tiers. Steps one and two are for Tier 2. Steps 3 through 5 are for Tier 3.">
            <a:extLst>
              <a:ext uri="{FF2B5EF4-FFF2-40B4-BE49-F238E27FC236}">
                <a16:creationId xmlns:a16="http://schemas.microsoft.com/office/drawing/2014/main" id="{57ED0165-1FF9-FC62-1E1C-E8C5C0349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880173"/>
            <a:ext cx="6547544" cy="3453827"/>
          </a:xfrm>
          <a:prstGeom prst="rect">
            <a:avLst/>
          </a:prstGeom>
          <a:noFill/>
        </p:spPr>
      </p:pic>
      <p:sp>
        <p:nvSpPr>
          <p:cNvPr id="9" name="Right Arrow 8">
            <a:extLst>
              <a:ext uri="{FF2B5EF4-FFF2-40B4-BE49-F238E27FC236}">
                <a16:creationId xmlns:a16="http://schemas.microsoft.com/office/drawing/2014/main" id="{98833456-24DF-6134-4339-282CAD775CE7}"/>
              </a:ext>
              <a:ext uri="{C183D7F6-B498-43B3-948B-1728B52AA6E4}">
                <adec:decorative xmlns:adec="http://schemas.microsoft.com/office/drawing/2017/decorative" val="1"/>
              </a:ext>
            </a:extLst>
          </p:cNvPr>
          <p:cNvSpPr/>
          <p:nvPr/>
        </p:nvSpPr>
        <p:spPr>
          <a:xfrm>
            <a:off x="5105400" y="2044986"/>
            <a:ext cx="1752600" cy="1648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9962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 Center Master Slide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ACenter_PPT_Template_5_10_21" id="{F18A3C95-E59C-3E43-9D68-D5F48FFFA871}" vid="{CDB32346-B09F-1647-AA7C-6B60CA48E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 Center Master Slides</Template>
  <TotalTime>1199</TotalTime>
  <Words>2662</Words>
  <Application>Microsoft Macintosh PowerPoint</Application>
  <PresentationFormat>Widescreen</PresentationFormat>
  <Paragraphs>195</Paragraphs>
  <Slides>26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Wingdings</vt:lpstr>
      <vt:lpstr>Wingdings 2</vt:lpstr>
      <vt:lpstr>TA Center Master Slides</vt:lpstr>
      <vt:lpstr>Reconceptualizing MTSS Learning to Maximize Impact</vt:lpstr>
      <vt:lpstr>Intended Outcomes</vt:lpstr>
      <vt:lpstr>Beginning to End-of-Year Progress</vt:lpstr>
      <vt:lpstr>1.0 Intensifying Intervention and the Impact </vt:lpstr>
      <vt:lpstr>MTSS Bidirectional Model Learning Question</vt:lpstr>
      <vt:lpstr>DBI, a Process for Intensifying Instruction </vt:lpstr>
      <vt:lpstr>Defining the DBI Process for Intensfiying</vt:lpstr>
      <vt:lpstr>School Demographics</vt:lpstr>
      <vt:lpstr>Intervention Access</vt:lpstr>
      <vt:lpstr>2.0 Traditional versus an Alternate MTSS Approach</vt:lpstr>
      <vt:lpstr>A Traditional Approach to MTSS</vt:lpstr>
      <vt:lpstr>Problems with the Traditional Approach</vt:lpstr>
      <vt:lpstr>Activity</vt:lpstr>
      <vt:lpstr>An alternate approach for…</vt:lpstr>
      <vt:lpstr>An alternate approach…students</vt:lpstr>
      <vt:lpstr>An alternate approach…teaming</vt:lpstr>
      <vt:lpstr>An alternate approach…resources</vt:lpstr>
      <vt:lpstr>Activity.</vt:lpstr>
      <vt:lpstr>3.0 Professional Learning Pacing</vt:lpstr>
      <vt:lpstr>Professional Learning Audiences</vt:lpstr>
      <vt:lpstr>Professional Learning Audiences (cont.)</vt:lpstr>
      <vt:lpstr>Professional Learning Timing</vt:lpstr>
      <vt:lpstr>Professional Learning Timing (cont.)</vt:lpstr>
      <vt:lpstr>MTSS Bidirectional Model Learning Questions</vt:lpstr>
      <vt:lpstr>Activity..</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Reconceptualizing MTSS Learning to Maximize Impact</dc:title>
  <dc:subject/>
  <dc:creator>St Martin, Kimberly (MDE-Contractor)</dc:creator>
  <cp:keywords/>
  <dc:description/>
  <cp:lastModifiedBy>Microsoft Office User</cp:lastModifiedBy>
  <cp:revision>11</cp:revision>
  <cp:lastPrinted>2020-06-04T14:08:15Z</cp:lastPrinted>
  <dcterms:created xsi:type="dcterms:W3CDTF">2023-02-06T15:10:54Z</dcterms:created>
  <dcterms:modified xsi:type="dcterms:W3CDTF">2023-02-07T22:58:13Z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2f46dfe0-534f-4c95-815c-5b1af86b9823_Enabled">
    <vt:lpwstr>true</vt:lpwstr>
  </property>
  <property fmtid="{D5CDD505-2E9C-101B-9397-08002B2CF9AE}" pid="4" name="MSIP_Label_2f46dfe0-534f-4c95-815c-5b1af86b9823_SetDate">
    <vt:lpwstr>2022-03-09T18:55:23Z</vt:lpwstr>
  </property>
  <property fmtid="{D5CDD505-2E9C-101B-9397-08002B2CF9AE}" pid="5" name="MSIP_Label_2f46dfe0-534f-4c95-815c-5b1af86b9823_Method">
    <vt:lpwstr>Privileged</vt:lpwstr>
  </property>
  <property fmtid="{D5CDD505-2E9C-101B-9397-08002B2CF9AE}" pid="6" name="MSIP_Label_2f46dfe0-534f-4c95-815c-5b1af86b9823_Name">
    <vt:lpwstr>2f46dfe0-534f-4c95-815c-5b1af86b9823</vt:lpwstr>
  </property>
  <property fmtid="{D5CDD505-2E9C-101B-9397-08002B2CF9AE}" pid="7" name="MSIP_Label_2f46dfe0-534f-4c95-815c-5b1af86b9823_SiteId">
    <vt:lpwstr>d5fb7087-3777-42ad-966a-892ef47225d1</vt:lpwstr>
  </property>
  <property fmtid="{D5CDD505-2E9C-101B-9397-08002B2CF9AE}" pid="8" name="MSIP_Label_2f46dfe0-534f-4c95-815c-5b1af86b9823_ActionId">
    <vt:lpwstr>56ddd309-0117-4a6b-900d-bba508803f50</vt:lpwstr>
  </property>
  <property fmtid="{D5CDD505-2E9C-101B-9397-08002B2CF9AE}" pid="9" name="MSIP_Label_2f46dfe0-534f-4c95-815c-5b1af86b9823_ContentBits">
    <vt:lpwstr>0</vt:lpwstr>
  </property>
</Properties>
</file>