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35"/>
  </p:notesMasterIdLst>
  <p:sldIdLst>
    <p:sldId id="256" r:id="rId2"/>
    <p:sldId id="268" r:id="rId3"/>
    <p:sldId id="270" r:id="rId4"/>
    <p:sldId id="271" r:id="rId5"/>
    <p:sldId id="282" r:id="rId6"/>
    <p:sldId id="284" r:id="rId7"/>
    <p:sldId id="289" r:id="rId8"/>
    <p:sldId id="290" r:id="rId9"/>
    <p:sldId id="283" r:id="rId10"/>
    <p:sldId id="291" r:id="rId11"/>
    <p:sldId id="288" r:id="rId12"/>
    <p:sldId id="292" r:id="rId13"/>
    <p:sldId id="301" r:id="rId14"/>
    <p:sldId id="309" r:id="rId15"/>
    <p:sldId id="305" r:id="rId16"/>
    <p:sldId id="310" r:id="rId17"/>
    <p:sldId id="306" r:id="rId18"/>
    <p:sldId id="311" r:id="rId19"/>
    <p:sldId id="307" r:id="rId20"/>
    <p:sldId id="308" r:id="rId21"/>
    <p:sldId id="272" r:id="rId22"/>
    <p:sldId id="285" r:id="rId23"/>
    <p:sldId id="299" r:id="rId24"/>
    <p:sldId id="295" r:id="rId25"/>
    <p:sldId id="273" r:id="rId26"/>
    <p:sldId id="286" r:id="rId27"/>
    <p:sldId id="300" r:id="rId28"/>
    <p:sldId id="298" r:id="rId29"/>
    <p:sldId id="293" r:id="rId30"/>
    <p:sldId id="275" r:id="rId31"/>
    <p:sldId id="287" r:id="rId32"/>
    <p:sldId id="279" r:id="rId33"/>
    <p:sldId id="281" r:id="rId3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7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PR" initials="RPR" lastIdx="5" clrIdx="0"/>
  <p:cmAuthor id="2" name="Elaine Carlson" initials="EC" lastIdx="13" clrIdx="1">
    <p:extLst>
      <p:ext uri="{19B8F6BF-5375-455C-9EA6-DF929625EA0E}">
        <p15:presenceInfo xmlns:p15="http://schemas.microsoft.com/office/powerpoint/2012/main" userId="Elaine Carlson" providerId="None"/>
      </p:ext>
    </p:extLst>
  </p:cmAuthor>
  <p:cmAuthor id="3" name="Shauna Harps" initials="SH" lastIdx="23" clrIdx="2">
    <p:extLst>
      <p:ext uri="{19B8F6BF-5375-455C-9EA6-DF929625EA0E}">
        <p15:presenceInfo xmlns:p15="http://schemas.microsoft.com/office/powerpoint/2012/main" userId="S-1-5-21-2083667071-1112689225-1550850067-48117" providerId="AD"/>
      </p:ext>
    </p:extLst>
  </p:cmAuthor>
  <p:cmAuthor id="4" name="Jennifer Schaaf" initials="JMS" lastIdx="4" clrIdx="3">
    <p:extLst>
      <p:ext uri="{19B8F6BF-5375-455C-9EA6-DF929625EA0E}">
        <p15:presenceInfo xmlns:p15="http://schemas.microsoft.com/office/powerpoint/2012/main" userId="Jennifer Schaaf" providerId="None"/>
      </p:ext>
    </p:extLst>
  </p:cmAuthor>
  <p:cmAuthor id="5" name="Brad Keller" initials="BK" lastIdx="6" clrIdx="4">
    <p:extLst>
      <p:ext uri="{19B8F6BF-5375-455C-9EA6-DF929625EA0E}">
        <p15:presenceInfo xmlns:p15="http://schemas.microsoft.com/office/powerpoint/2012/main" userId="Brad Keller" providerId="None"/>
      </p:ext>
    </p:extLst>
  </p:cmAuthor>
  <p:cmAuthor id="6" name="Laura Johnson" initials="IDC" lastIdx="4" clrIdx="5">
    <p:extLst>
      <p:ext uri="{19B8F6BF-5375-455C-9EA6-DF929625EA0E}">
        <p15:presenceInfo xmlns:p15="http://schemas.microsoft.com/office/powerpoint/2012/main" userId="Laura John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82654"/>
    <a:srgbClr val="FFFFFF"/>
    <a:srgbClr val="CED1DE"/>
    <a:srgbClr val="F5E6DB"/>
    <a:srgbClr val="F2DCCF"/>
    <a:srgbClr val="EBEEF7"/>
    <a:srgbClr val="F3F3F3"/>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97" autoAdjust="0"/>
    <p:restoredTop sz="95441" autoAdjust="0"/>
  </p:normalViewPr>
  <p:slideViewPr>
    <p:cSldViewPr snapToGrid="0" snapToObjects="1" showGuides="1">
      <p:cViewPr varScale="1">
        <p:scale>
          <a:sx n="100" d="100"/>
          <a:sy n="100" d="100"/>
        </p:scale>
        <p:origin x="936" y="160"/>
      </p:cViewPr>
      <p:guideLst>
        <p:guide orient="horz" pos="2136"/>
        <p:guide pos="768"/>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snapToObjects="1">
      <p:cViewPr varScale="1">
        <p:scale>
          <a:sx n="55" d="100"/>
          <a:sy n="55" d="100"/>
        </p:scale>
        <p:origin x="2850"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6DC2990-626E-1140-9652-1877CCC1665F}" type="datetimeFigureOut">
              <a:rPr lang="en-US" smtClean="0"/>
              <a:t>10/12/21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3288D23-545D-AD43-864C-C2C5683C400C}" type="slidenum">
              <a:rPr lang="en-US" smtClean="0"/>
              <a:t>‹#›</a:t>
            </a:fld>
            <a:endParaRPr lang="en-US"/>
          </a:p>
        </p:txBody>
      </p:sp>
    </p:spTree>
    <p:extLst>
      <p:ext uri="{BB962C8B-B14F-4D97-AF65-F5344CB8AC3E}">
        <p14:creationId xmlns:p14="http://schemas.microsoft.com/office/powerpoint/2010/main" val="1287381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fld id="{33288D23-545D-AD43-864C-C2C5683C400C}" type="slidenum">
              <a:rPr lang="en-US" smtClean="0"/>
              <a:t>0</a:t>
            </a:fld>
            <a:endParaRPr lang="en-US"/>
          </a:p>
        </p:txBody>
      </p:sp>
    </p:spTree>
    <p:extLst>
      <p:ext uri="{BB962C8B-B14F-4D97-AF65-F5344CB8AC3E}">
        <p14:creationId xmlns:p14="http://schemas.microsoft.com/office/powerpoint/2010/main" val="3673884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288D23-545D-AD43-864C-C2C5683C400C}" type="slidenum">
              <a:rPr lang="en-US" smtClean="0"/>
              <a:t>15</a:t>
            </a:fld>
            <a:endParaRPr lang="en-US"/>
          </a:p>
        </p:txBody>
      </p:sp>
    </p:spTree>
    <p:extLst>
      <p:ext uri="{BB962C8B-B14F-4D97-AF65-F5344CB8AC3E}">
        <p14:creationId xmlns:p14="http://schemas.microsoft.com/office/powerpoint/2010/main" val="27448637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288D23-545D-AD43-864C-C2C5683C400C}" type="slidenum">
              <a:rPr lang="en-US" smtClean="0"/>
              <a:t>17</a:t>
            </a:fld>
            <a:endParaRPr lang="en-US"/>
          </a:p>
        </p:txBody>
      </p:sp>
    </p:spTree>
    <p:extLst>
      <p:ext uri="{BB962C8B-B14F-4D97-AF65-F5344CB8AC3E}">
        <p14:creationId xmlns:p14="http://schemas.microsoft.com/office/powerpoint/2010/main" val="2344437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33288D23-545D-AD43-864C-C2C5683C400C}" type="slidenum">
              <a:rPr lang="en-US" smtClean="0"/>
              <a:t>20</a:t>
            </a:fld>
            <a:endParaRPr lang="en-US"/>
          </a:p>
        </p:txBody>
      </p:sp>
    </p:spTree>
    <p:extLst>
      <p:ext uri="{BB962C8B-B14F-4D97-AF65-F5344CB8AC3E}">
        <p14:creationId xmlns:p14="http://schemas.microsoft.com/office/powerpoint/2010/main" val="16008345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288D23-545D-AD43-864C-C2C5683C400C}" type="slidenum">
              <a:rPr lang="en-US" smtClean="0"/>
              <a:t>22</a:t>
            </a:fld>
            <a:endParaRPr lang="en-US"/>
          </a:p>
        </p:txBody>
      </p:sp>
    </p:spTree>
    <p:extLst>
      <p:ext uri="{BB962C8B-B14F-4D97-AF65-F5344CB8AC3E}">
        <p14:creationId xmlns:p14="http://schemas.microsoft.com/office/powerpoint/2010/main" val="4098422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33288D23-545D-AD43-864C-C2C5683C400C}" type="slidenum">
              <a:rPr lang="en-US" smtClean="0"/>
              <a:t>24</a:t>
            </a:fld>
            <a:endParaRPr lang="en-US"/>
          </a:p>
        </p:txBody>
      </p:sp>
    </p:spTree>
    <p:extLst>
      <p:ext uri="{BB962C8B-B14F-4D97-AF65-F5344CB8AC3E}">
        <p14:creationId xmlns:p14="http://schemas.microsoft.com/office/powerpoint/2010/main" val="592942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33288D23-545D-AD43-864C-C2C5683C400C}" type="slidenum">
              <a:rPr lang="en-US" smtClean="0"/>
              <a:t>28</a:t>
            </a:fld>
            <a:endParaRPr lang="en-US"/>
          </a:p>
        </p:txBody>
      </p:sp>
    </p:spTree>
    <p:extLst>
      <p:ext uri="{BB962C8B-B14F-4D97-AF65-F5344CB8AC3E}">
        <p14:creationId xmlns:p14="http://schemas.microsoft.com/office/powerpoint/2010/main" val="3350132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288D23-545D-AD43-864C-C2C5683C400C}" type="slidenum">
              <a:rPr lang="en-US" smtClean="0"/>
              <a:t>29</a:t>
            </a:fld>
            <a:endParaRPr lang="en-US"/>
          </a:p>
        </p:txBody>
      </p:sp>
    </p:spTree>
    <p:extLst>
      <p:ext uri="{BB962C8B-B14F-4D97-AF65-F5344CB8AC3E}">
        <p14:creationId xmlns:p14="http://schemas.microsoft.com/office/powerpoint/2010/main" val="3042201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288D23-545D-AD43-864C-C2C5683C400C}" type="slidenum">
              <a:rPr lang="en-US" smtClean="0"/>
              <a:t>31</a:t>
            </a:fld>
            <a:endParaRPr lang="en-US"/>
          </a:p>
        </p:txBody>
      </p:sp>
    </p:spTree>
    <p:extLst>
      <p:ext uri="{BB962C8B-B14F-4D97-AF65-F5344CB8AC3E}">
        <p14:creationId xmlns:p14="http://schemas.microsoft.com/office/powerpoint/2010/main" val="4712514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288D23-545D-AD43-864C-C2C5683C400C}" type="slidenum">
              <a:rPr lang="en-US" smtClean="0"/>
              <a:t>32</a:t>
            </a:fld>
            <a:endParaRPr lang="en-US"/>
          </a:p>
        </p:txBody>
      </p:sp>
    </p:spTree>
    <p:extLst>
      <p:ext uri="{BB962C8B-B14F-4D97-AF65-F5344CB8AC3E}">
        <p14:creationId xmlns:p14="http://schemas.microsoft.com/office/powerpoint/2010/main" val="171457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33288D23-545D-AD43-864C-C2C5683C400C}" type="slidenum">
              <a:rPr lang="en-US" smtClean="0"/>
              <a:t>1</a:t>
            </a:fld>
            <a:endParaRPr lang="en-US"/>
          </a:p>
        </p:txBody>
      </p:sp>
    </p:spTree>
    <p:extLst>
      <p:ext uri="{BB962C8B-B14F-4D97-AF65-F5344CB8AC3E}">
        <p14:creationId xmlns:p14="http://schemas.microsoft.com/office/powerpoint/2010/main" val="2432398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33288D23-545D-AD43-864C-C2C5683C400C}" type="slidenum">
              <a:rPr lang="en-US" smtClean="0"/>
              <a:t>2</a:t>
            </a:fld>
            <a:endParaRPr lang="en-US"/>
          </a:p>
        </p:txBody>
      </p:sp>
    </p:spTree>
    <p:extLst>
      <p:ext uri="{BB962C8B-B14F-4D97-AF65-F5344CB8AC3E}">
        <p14:creationId xmlns:p14="http://schemas.microsoft.com/office/powerpoint/2010/main" val="2121665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33288D23-545D-AD43-864C-C2C5683C400C}" type="slidenum">
              <a:rPr lang="en-US" smtClean="0"/>
              <a:t>3</a:t>
            </a:fld>
            <a:endParaRPr lang="en-US"/>
          </a:p>
        </p:txBody>
      </p:sp>
    </p:spTree>
    <p:extLst>
      <p:ext uri="{BB962C8B-B14F-4D97-AF65-F5344CB8AC3E}">
        <p14:creationId xmlns:p14="http://schemas.microsoft.com/office/powerpoint/2010/main" val="1056352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33288D23-545D-AD43-864C-C2C5683C400C}" type="slidenum">
              <a:rPr lang="en-US" smtClean="0"/>
              <a:t>4</a:t>
            </a:fld>
            <a:endParaRPr lang="en-US"/>
          </a:p>
        </p:txBody>
      </p:sp>
    </p:spTree>
    <p:extLst>
      <p:ext uri="{BB962C8B-B14F-4D97-AF65-F5344CB8AC3E}">
        <p14:creationId xmlns:p14="http://schemas.microsoft.com/office/powerpoint/2010/main" val="351193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288D23-545D-AD43-864C-C2C5683C400C}" type="slidenum">
              <a:rPr lang="en-US" smtClean="0"/>
              <a:t>5</a:t>
            </a:fld>
            <a:endParaRPr lang="en-US"/>
          </a:p>
        </p:txBody>
      </p:sp>
    </p:spTree>
    <p:extLst>
      <p:ext uri="{BB962C8B-B14F-4D97-AF65-F5344CB8AC3E}">
        <p14:creationId xmlns:p14="http://schemas.microsoft.com/office/powerpoint/2010/main" val="245207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288D23-545D-AD43-864C-C2C5683C400C}" type="slidenum">
              <a:rPr lang="en-US" smtClean="0"/>
              <a:t>7</a:t>
            </a:fld>
            <a:endParaRPr lang="en-US"/>
          </a:p>
        </p:txBody>
      </p:sp>
    </p:spTree>
    <p:extLst>
      <p:ext uri="{BB962C8B-B14F-4D97-AF65-F5344CB8AC3E}">
        <p14:creationId xmlns:p14="http://schemas.microsoft.com/office/powerpoint/2010/main" val="218816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288D23-545D-AD43-864C-C2C5683C400C}" type="slidenum">
              <a:rPr lang="en-US" smtClean="0"/>
              <a:t>8</a:t>
            </a:fld>
            <a:endParaRPr lang="en-US"/>
          </a:p>
        </p:txBody>
      </p:sp>
    </p:spTree>
    <p:extLst>
      <p:ext uri="{BB962C8B-B14F-4D97-AF65-F5344CB8AC3E}">
        <p14:creationId xmlns:p14="http://schemas.microsoft.com/office/powerpoint/2010/main" val="3556464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288D23-545D-AD43-864C-C2C5683C400C}" type="slidenum">
              <a:rPr lang="en-US" smtClean="0"/>
              <a:t>10</a:t>
            </a:fld>
            <a:endParaRPr lang="en-US"/>
          </a:p>
        </p:txBody>
      </p:sp>
    </p:spTree>
    <p:extLst>
      <p:ext uri="{BB962C8B-B14F-4D97-AF65-F5344CB8AC3E}">
        <p14:creationId xmlns:p14="http://schemas.microsoft.com/office/powerpoint/2010/main" val="3078555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1381A-F1A3-8848-84B2-9FB0DE7A59DE}"/>
              </a:ext>
            </a:extLst>
          </p:cNvPr>
          <p:cNvSpPr>
            <a:spLocks noGrp="1"/>
          </p:cNvSpPr>
          <p:nvPr>
            <p:ph type="ctrTitle"/>
          </p:nvPr>
        </p:nvSpPr>
        <p:spPr>
          <a:xfrm>
            <a:off x="2171700" y="2000380"/>
            <a:ext cx="5849352" cy="3048000"/>
          </a:xfrm>
          <a:prstGeom prst="rect">
            <a:avLst/>
          </a:prstGeom>
        </p:spPr>
        <p:txBody>
          <a:bodyPr lIns="0" anchor="ctr" anchorCtr="0">
            <a:normAutofit/>
          </a:bodyPr>
          <a:lstStyle>
            <a:lvl1pPr algn="l">
              <a:defRPr sz="44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5863DBCC-34E1-564D-A10E-3681CCC1DCC4}"/>
              </a:ext>
            </a:extLst>
          </p:cNvPr>
          <p:cNvSpPr>
            <a:spLocks noGrp="1"/>
          </p:cNvSpPr>
          <p:nvPr>
            <p:ph type="subTitle" idx="1"/>
          </p:nvPr>
        </p:nvSpPr>
        <p:spPr>
          <a:xfrm>
            <a:off x="8919147" y="2622680"/>
            <a:ext cx="2863122" cy="1655762"/>
          </a:xfrm>
        </p:spPr>
        <p:txBody>
          <a:bodyPr anchor="ctr" anchorCtr="0">
            <a:normAutofit/>
          </a:bodyPr>
          <a:lstStyle>
            <a:lvl1pPr marL="0" indent="0" algn="l">
              <a:buNone/>
              <a:defRPr sz="20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3609111"/>
      </p:ext>
    </p:extLst>
  </p:cSld>
  <p:clrMapOvr>
    <a:masterClrMapping/>
  </p:clrMapOvr>
  <p:extLst>
    <p:ext uri="{DCECCB84-F9BA-43D5-87BE-67443E8EF086}">
      <p15:sldGuideLst xmlns:p15="http://schemas.microsoft.com/office/powerpoint/2012/main">
        <p15:guide id="1" pos="1368" userDrawn="1">
          <p15:clr>
            <a:srgbClr val="FBAE40"/>
          </p15:clr>
        </p15:guide>
        <p15:guide id="2" orient="horz" pos="213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2DAAE6-A363-8144-BFA5-483DC1BC39CE}"/>
              </a:ext>
            </a:extLst>
          </p:cNvPr>
          <p:cNvSpPr>
            <a:spLocks noGrp="1"/>
          </p:cNvSpPr>
          <p:nvPr>
            <p:ph idx="1"/>
          </p:nvPr>
        </p:nvSpPr>
        <p:spPr>
          <a:xfrm>
            <a:off x="569626" y="1825625"/>
            <a:ext cx="11152682" cy="4351338"/>
          </a:xfrm>
        </p:spPr>
        <p:txBody>
          <a:bodyPr/>
          <a:lstStyle>
            <a:lvl1pPr>
              <a:buClr>
                <a:schemeClr val="accent3"/>
              </a:buClr>
              <a:defRPr/>
            </a:lvl1pPr>
            <a:lvl2pPr>
              <a:buClr>
                <a:schemeClr val="accent2"/>
              </a:buClr>
              <a:defRPr/>
            </a:lvl2pPr>
            <a:lvl3pPr marL="1143000" indent="-228600">
              <a:buFont typeface="Helvetica" pitchFamily="2" charset="0"/>
              <a:buChar char="–"/>
              <a:defRPr/>
            </a:lvl3pPr>
          </a:lstStyle>
          <a:p>
            <a:pPr lvl="0"/>
            <a:r>
              <a:rPr lang="en-US" dirty="0"/>
              <a:t>Edit Master text styles</a:t>
            </a:r>
          </a:p>
          <a:p>
            <a:pPr lvl="1"/>
            <a:r>
              <a:rPr lang="en-US" dirty="0"/>
              <a:t>Second level</a:t>
            </a:r>
          </a:p>
          <a:p>
            <a:pPr lvl="2"/>
            <a:r>
              <a:rPr lang="en-US" dirty="0"/>
              <a:t>Third level</a:t>
            </a:r>
          </a:p>
        </p:txBody>
      </p:sp>
      <p:sp>
        <p:nvSpPr>
          <p:cNvPr id="6" name="Slide Number Placeholder 5">
            <a:extLst>
              <a:ext uri="{FF2B5EF4-FFF2-40B4-BE49-F238E27FC236}">
                <a16:creationId xmlns:a16="http://schemas.microsoft.com/office/drawing/2014/main" id="{96FDC90A-4BFB-794A-BEC8-5E68F1F18398}"/>
              </a:ext>
            </a:extLst>
          </p:cNvPr>
          <p:cNvSpPr>
            <a:spLocks noGrp="1"/>
          </p:cNvSpPr>
          <p:nvPr>
            <p:ph type="sldNum" sz="quarter" idx="12"/>
          </p:nvPr>
        </p:nvSpPr>
        <p:spPr>
          <a:xfrm>
            <a:off x="8064708" y="6356350"/>
            <a:ext cx="3657600" cy="365125"/>
          </a:xfrm>
          <a:prstGeom prst="rect">
            <a:avLst/>
          </a:prstGeom>
        </p:spPr>
        <p:txBody>
          <a:bodyPr tIns="0" anchor="ctr" anchorCtr="0"/>
          <a:lstStyle>
            <a:lvl1pPr>
              <a:defRPr sz="1050" b="1" i="0">
                <a:solidFill>
                  <a:schemeClr val="accent4"/>
                </a:solidFill>
                <a:latin typeface="Arial" panose="020B0604020202020204" pitchFamily="34" charset="0"/>
                <a:cs typeface="Arial" panose="020B0604020202020204" pitchFamily="34" charset="0"/>
              </a:defRPr>
            </a:lvl1pPr>
          </a:lstStyle>
          <a:p>
            <a:fld id="{BF6A9BE3-E0B7-EB45-ABDE-0E94E44725A1}" type="slidenum">
              <a:rPr lang="en-US" smtClean="0"/>
              <a:pPr/>
              <a:t>‹#›</a:t>
            </a:fld>
            <a:endParaRPr lang="en-US"/>
          </a:p>
        </p:txBody>
      </p:sp>
      <p:sp>
        <p:nvSpPr>
          <p:cNvPr id="7" name="Title Placeholder 7">
            <a:extLst>
              <a:ext uri="{FF2B5EF4-FFF2-40B4-BE49-F238E27FC236}">
                <a16:creationId xmlns:a16="http://schemas.microsoft.com/office/drawing/2014/main" id="{E9617422-392A-3745-A230-AFA4FDBD252D}"/>
              </a:ext>
            </a:extLst>
          </p:cNvPr>
          <p:cNvSpPr>
            <a:spLocks noGrp="1"/>
          </p:cNvSpPr>
          <p:nvPr>
            <p:ph type="title"/>
          </p:nvPr>
        </p:nvSpPr>
        <p:spPr>
          <a:xfrm>
            <a:off x="634057" y="250521"/>
            <a:ext cx="10714099" cy="914400"/>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4131331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7DD50-AF70-344F-A3EA-7F1EBFB9A3B0}"/>
              </a:ext>
            </a:extLst>
          </p:cNvPr>
          <p:cNvSpPr>
            <a:spLocks noGrp="1"/>
          </p:cNvSpPr>
          <p:nvPr>
            <p:ph type="title"/>
          </p:nvPr>
        </p:nvSpPr>
        <p:spPr>
          <a:xfrm>
            <a:off x="1051034" y="1709738"/>
            <a:ext cx="7231118" cy="2852737"/>
          </a:xfrm>
          <a:prstGeom prst="rect">
            <a:avLst/>
          </a:prstGeom>
        </p:spPr>
        <p:txBody>
          <a:bodyPr anchor="b">
            <a:normAutofit/>
          </a:bodyPr>
          <a:lstStyle>
            <a:lvl1pPr>
              <a:defRPr sz="4800">
                <a:solidFill>
                  <a:srgbClr val="FFFFFF"/>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3D8E781D-381D-3448-BD51-15D67A3AE1B0}"/>
              </a:ext>
            </a:extLst>
          </p:cNvPr>
          <p:cNvSpPr>
            <a:spLocks noGrp="1"/>
          </p:cNvSpPr>
          <p:nvPr>
            <p:ph type="body" idx="1"/>
          </p:nvPr>
        </p:nvSpPr>
        <p:spPr>
          <a:xfrm>
            <a:off x="1051034" y="4876800"/>
            <a:ext cx="7262649" cy="1212850"/>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839190671"/>
      </p:ext>
    </p:extLst>
  </p:cSld>
  <p:clrMapOvr>
    <a:masterClrMapping/>
  </p:clrMapOvr>
  <p:extLst>
    <p:ext uri="{DCECCB84-F9BA-43D5-87BE-67443E8EF086}">
      <p15:sldGuideLst xmlns:p15="http://schemas.microsoft.com/office/powerpoint/2012/main">
        <p15:guide id="1" pos="74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781BEA-8258-3449-83EE-138463037CDD}"/>
              </a:ext>
            </a:extLst>
          </p:cNvPr>
          <p:cNvSpPr>
            <a:spLocks noGrp="1"/>
          </p:cNvSpPr>
          <p:nvPr>
            <p:ph sz="half" idx="1"/>
          </p:nvPr>
        </p:nvSpPr>
        <p:spPr>
          <a:xfrm>
            <a:off x="838200" y="1870595"/>
            <a:ext cx="5181600" cy="4351338"/>
          </a:xfrm>
        </p:spPr>
        <p:txBody>
          <a:bodyPr/>
          <a:lstStyle>
            <a:lvl1pPr>
              <a:buClr>
                <a:schemeClr val="accent3"/>
              </a:buClr>
              <a:defRPr/>
            </a:lvl1pPr>
            <a:lvl2pPr>
              <a:buClr>
                <a:schemeClr val="accent2"/>
              </a:buClr>
              <a:defRPr/>
            </a:lvl2pPr>
            <a:lvl3pPr marL="1143000" indent="-228600">
              <a:buFont typeface="Helvetica" pitchFamily="2" charset="0"/>
              <a:buChar char="—"/>
              <a:defRPr/>
            </a:lvl3pPr>
          </a:lstStyle>
          <a:p>
            <a:pPr lvl="0"/>
            <a:r>
              <a:rPr lang="en-US" dirty="0"/>
              <a:t>Edit Master text styles</a:t>
            </a:r>
          </a:p>
          <a:p>
            <a:pPr lvl="1"/>
            <a:r>
              <a:rPr lang="en-US" dirty="0"/>
              <a:t>Second level</a:t>
            </a:r>
          </a:p>
          <a:p>
            <a:pPr lvl="2"/>
            <a:r>
              <a:rPr lang="en-US" dirty="0"/>
              <a:t>Third level</a:t>
            </a:r>
          </a:p>
        </p:txBody>
      </p:sp>
      <p:sp>
        <p:nvSpPr>
          <p:cNvPr id="4" name="Content Placeholder 3">
            <a:extLst>
              <a:ext uri="{FF2B5EF4-FFF2-40B4-BE49-F238E27FC236}">
                <a16:creationId xmlns:a16="http://schemas.microsoft.com/office/drawing/2014/main" id="{0CB4063A-7FD7-1744-BF10-9B61AC94C5EB}"/>
              </a:ext>
            </a:extLst>
          </p:cNvPr>
          <p:cNvSpPr>
            <a:spLocks noGrp="1"/>
          </p:cNvSpPr>
          <p:nvPr>
            <p:ph sz="half" idx="2"/>
          </p:nvPr>
        </p:nvSpPr>
        <p:spPr>
          <a:xfrm>
            <a:off x="6172200" y="1870595"/>
            <a:ext cx="5181600" cy="4351338"/>
          </a:xfrm>
        </p:spPr>
        <p:txBody>
          <a:bodyPr/>
          <a:lstStyle>
            <a:lvl1pPr>
              <a:buClr>
                <a:schemeClr val="accent3"/>
              </a:buClr>
              <a:defRPr/>
            </a:lvl1pPr>
            <a:lvl2pPr>
              <a:buClr>
                <a:schemeClr val="accent2"/>
              </a:buClr>
              <a:defRPr/>
            </a:lvl2pPr>
            <a:lvl3pPr marL="1143000" indent="-228600">
              <a:buFont typeface="Helvetica" pitchFamily="2" charset="0"/>
              <a:buChar char="—"/>
              <a:defRPr/>
            </a:lvl3pPr>
          </a:lstStyle>
          <a:p>
            <a:pPr lvl="0"/>
            <a:r>
              <a:rPr lang="en-US" dirty="0"/>
              <a:t>Edit Master text styles</a:t>
            </a:r>
          </a:p>
          <a:p>
            <a:pPr lvl="1"/>
            <a:r>
              <a:rPr lang="en-US" dirty="0"/>
              <a:t>Second level</a:t>
            </a:r>
          </a:p>
          <a:p>
            <a:pPr lvl="2"/>
            <a:r>
              <a:rPr lang="en-US" dirty="0"/>
              <a:t>Third level</a:t>
            </a:r>
          </a:p>
        </p:txBody>
      </p:sp>
      <p:sp>
        <p:nvSpPr>
          <p:cNvPr id="7" name="Slide Number Placeholder 6">
            <a:extLst>
              <a:ext uri="{FF2B5EF4-FFF2-40B4-BE49-F238E27FC236}">
                <a16:creationId xmlns:a16="http://schemas.microsoft.com/office/drawing/2014/main" id="{5A75E4D4-D02A-814B-AE3C-1079E63D57E5}"/>
              </a:ext>
            </a:extLst>
          </p:cNvPr>
          <p:cNvSpPr>
            <a:spLocks noGrp="1"/>
          </p:cNvSpPr>
          <p:nvPr>
            <p:ph type="sldNum" sz="quarter" idx="12"/>
          </p:nvPr>
        </p:nvSpPr>
        <p:spPr>
          <a:xfrm>
            <a:off x="10613036" y="6356350"/>
            <a:ext cx="1169232" cy="365125"/>
          </a:xfrm>
          <a:prstGeom prst="rect">
            <a:avLst/>
          </a:prstGeom>
        </p:spPr>
        <p:txBody>
          <a:bodyPr/>
          <a:lstStyle/>
          <a:p>
            <a:fld id="{BF6A9BE3-E0B7-EB45-ABDE-0E94E44725A1}" type="slidenum">
              <a:rPr lang="en-US" smtClean="0"/>
              <a:t>‹#›</a:t>
            </a:fld>
            <a:endParaRPr lang="en-US"/>
          </a:p>
        </p:txBody>
      </p:sp>
      <p:sp>
        <p:nvSpPr>
          <p:cNvPr id="9" name="Title Placeholder 7">
            <a:extLst>
              <a:ext uri="{FF2B5EF4-FFF2-40B4-BE49-F238E27FC236}">
                <a16:creationId xmlns:a16="http://schemas.microsoft.com/office/drawing/2014/main" id="{C76FD0D4-4EDA-2741-98BA-BBAE52497BE1}"/>
              </a:ext>
            </a:extLst>
          </p:cNvPr>
          <p:cNvSpPr>
            <a:spLocks noGrp="1"/>
          </p:cNvSpPr>
          <p:nvPr>
            <p:ph type="title"/>
          </p:nvPr>
        </p:nvSpPr>
        <p:spPr>
          <a:xfrm>
            <a:off x="634057" y="250521"/>
            <a:ext cx="10714099" cy="914400"/>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781861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D39F45A-3961-A74E-A1A0-7AB654349FAA}"/>
              </a:ext>
            </a:extLst>
          </p:cNvPr>
          <p:cNvSpPr>
            <a:spLocks noGrp="1"/>
          </p:cNvSpPr>
          <p:nvPr>
            <p:ph type="body" idx="1"/>
          </p:nvPr>
        </p:nvSpPr>
        <p:spPr>
          <a:xfrm>
            <a:off x="839788" y="1621203"/>
            <a:ext cx="5157787" cy="823912"/>
          </a:xfr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83C2B005-786F-BA4C-B4DE-EEF6D6CA243A}"/>
              </a:ext>
            </a:extLst>
          </p:cNvPr>
          <p:cNvSpPr>
            <a:spLocks noGrp="1"/>
          </p:cNvSpPr>
          <p:nvPr>
            <p:ph sz="half" idx="2"/>
          </p:nvPr>
        </p:nvSpPr>
        <p:spPr>
          <a:xfrm>
            <a:off x="839788" y="2505075"/>
            <a:ext cx="5157787" cy="3684588"/>
          </a:xfrm>
        </p:spPr>
        <p:txBody>
          <a:bodyPr/>
          <a:lstStyle>
            <a:lvl1pPr>
              <a:buClr>
                <a:schemeClr val="accent3"/>
              </a:buClr>
              <a:defRPr/>
            </a:lvl1pPr>
            <a:lvl2pPr>
              <a:buClr>
                <a:schemeClr val="accent2"/>
              </a:buClr>
              <a:defRPr/>
            </a:lvl2pPr>
            <a:lvl3pPr marL="1143000" indent="-228600">
              <a:buFont typeface="Helvetica" pitchFamily="2" charset="0"/>
              <a:buChar char="—"/>
              <a:defRPr/>
            </a:lvl3pPr>
          </a:lstStyle>
          <a:p>
            <a:pPr lvl="0"/>
            <a:r>
              <a:rPr lang="en-US" dirty="0"/>
              <a:t>Edit Master text styles</a:t>
            </a:r>
          </a:p>
          <a:p>
            <a:pPr lvl="1"/>
            <a:r>
              <a:rPr lang="en-US" dirty="0"/>
              <a:t>Second level</a:t>
            </a:r>
          </a:p>
          <a:p>
            <a:pPr lvl="2"/>
            <a:r>
              <a:rPr lang="en-US" dirty="0"/>
              <a:t>Third level</a:t>
            </a:r>
          </a:p>
        </p:txBody>
      </p:sp>
      <p:sp>
        <p:nvSpPr>
          <p:cNvPr id="5" name="Text Placeholder 4">
            <a:extLst>
              <a:ext uri="{FF2B5EF4-FFF2-40B4-BE49-F238E27FC236}">
                <a16:creationId xmlns:a16="http://schemas.microsoft.com/office/drawing/2014/main" id="{EE1053F9-B1D7-6146-BA56-AE0A6138332A}"/>
              </a:ext>
            </a:extLst>
          </p:cNvPr>
          <p:cNvSpPr>
            <a:spLocks noGrp="1"/>
          </p:cNvSpPr>
          <p:nvPr>
            <p:ph type="body" sz="quarter" idx="3"/>
          </p:nvPr>
        </p:nvSpPr>
        <p:spPr>
          <a:xfrm>
            <a:off x="6172200" y="1621203"/>
            <a:ext cx="5183188" cy="823912"/>
          </a:xfr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32116B4-1EC9-3141-9CDA-96C04E8F0B2E}"/>
              </a:ext>
            </a:extLst>
          </p:cNvPr>
          <p:cNvSpPr>
            <a:spLocks noGrp="1"/>
          </p:cNvSpPr>
          <p:nvPr>
            <p:ph sz="quarter" idx="4"/>
          </p:nvPr>
        </p:nvSpPr>
        <p:spPr>
          <a:xfrm>
            <a:off x="6172200" y="2505075"/>
            <a:ext cx="5183188" cy="3684588"/>
          </a:xfrm>
        </p:spPr>
        <p:txBody>
          <a:bodyPr/>
          <a:lstStyle>
            <a:lvl1pPr>
              <a:buClr>
                <a:schemeClr val="accent3"/>
              </a:buClr>
              <a:defRPr/>
            </a:lvl1pPr>
            <a:lvl3pPr marL="1143000" indent="-228600">
              <a:buFont typeface="Helvetica" pitchFamily="2" charset="0"/>
              <a:buChar char="—"/>
              <a:defRPr/>
            </a:lvl3pPr>
          </a:lstStyle>
          <a:p>
            <a:pPr lvl="0"/>
            <a:r>
              <a:rPr lang="en-US" dirty="0"/>
              <a:t>Edit Master text styles</a:t>
            </a:r>
          </a:p>
          <a:p>
            <a:pPr lvl="1"/>
            <a:r>
              <a:rPr lang="en-US" dirty="0"/>
              <a:t>Second level</a:t>
            </a:r>
          </a:p>
          <a:p>
            <a:pPr lvl="2"/>
            <a:r>
              <a:rPr lang="en-US" dirty="0"/>
              <a:t>Third level</a:t>
            </a:r>
          </a:p>
        </p:txBody>
      </p:sp>
      <p:sp>
        <p:nvSpPr>
          <p:cNvPr id="9" name="Slide Number Placeholder 8">
            <a:extLst>
              <a:ext uri="{FF2B5EF4-FFF2-40B4-BE49-F238E27FC236}">
                <a16:creationId xmlns:a16="http://schemas.microsoft.com/office/drawing/2014/main" id="{FCD4165E-46BF-CB42-85DA-3E17747EAA94}"/>
              </a:ext>
            </a:extLst>
          </p:cNvPr>
          <p:cNvSpPr>
            <a:spLocks noGrp="1"/>
          </p:cNvSpPr>
          <p:nvPr>
            <p:ph type="sldNum" sz="quarter" idx="12"/>
          </p:nvPr>
        </p:nvSpPr>
        <p:spPr>
          <a:xfrm>
            <a:off x="10613036" y="6356350"/>
            <a:ext cx="1169232" cy="365125"/>
          </a:xfrm>
          <a:prstGeom prst="rect">
            <a:avLst/>
          </a:prstGeom>
        </p:spPr>
        <p:txBody>
          <a:bodyPr/>
          <a:lstStyle/>
          <a:p>
            <a:fld id="{BF6A9BE3-E0B7-EB45-ABDE-0E94E44725A1}" type="slidenum">
              <a:rPr lang="en-US" smtClean="0"/>
              <a:t>‹#›</a:t>
            </a:fld>
            <a:endParaRPr lang="en-US"/>
          </a:p>
        </p:txBody>
      </p:sp>
      <p:sp>
        <p:nvSpPr>
          <p:cNvPr id="11" name="Title Placeholder 7">
            <a:extLst>
              <a:ext uri="{FF2B5EF4-FFF2-40B4-BE49-F238E27FC236}">
                <a16:creationId xmlns:a16="http://schemas.microsoft.com/office/drawing/2014/main" id="{B7F1C5ED-8EEE-4541-A490-0E34E7B6596C}"/>
              </a:ext>
            </a:extLst>
          </p:cNvPr>
          <p:cNvSpPr>
            <a:spLocks noGrp="1"/>
          </p:cNvSpPr>
          <p:nvPr>
            <p:ph type="title"/>
          </p:nvPr>
        </p:nvSpPr>
        <p:spPr>
          <a:xfrm>
            <a:off x="634057" y="250521"/>
            <a:ext cx="10714099" cy="914400"/>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262644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4E63338-FD48-CE47-991C-CA925537D058}"/>
              </a:ext>
            </a:extLst>
          </p:cNvPr>
          <p:cNvSpPr>
            <a:spLocks noGrp="1"/>
          </p:cNvSpPr>
          <p:nvPr>
            <p:ph type="sldNum" sz="quarter" idx="12"/>
          </p:nvPr>
        </p:nvSpPr>
        <p:spPr>
          <a:xfrm>
            <a:off x="10613036" y="6356350"/>
            <a:ext cx="1169232" cy="365125"/>
          </a:xfrm>
          <a:prstGeom prst="rect">
            <a:avLst/>
          </a:prstGeom>
        </p:spPr>
        <p:txBody>
          <a:bodyPr/>
          <a:lstStyle/>
          <a:p>
            <a:fld id="{BF6A9BE3-E0B7-EB45-ABDE-0E94E44725A1}" type="slidenum">
              <a:rPr lang="en-US" smtClean="0"/>
              <a:t>‹#›</a:t>
            </a:fld>
            <a:endParaRPr lang="en-US"/>
          </a:p>
        </p:txBody>
      </p:sp>
      <p:sp>
        <p:nvSpPr>
          <p:cNvPr id="7" name="Title Placeholder 7">
            <a:extLst>
              <a:ext uri="{FF2B5EF4-FFF2-40B4-BE49-F238E27FC236}">
                <a16:creationId xmlns:a16="http://schemas.microsoft.com/office/drawing/2014/main" id="{D9E64FDA-DA8E-B34F-B349-3A6507312FC2}"/>
              </a:ext>
            </a:extLst>
          </p:cNvPr>
          <p:cNvSpPr>
            <a:spLocks noGrp="1"/>
          </p:cNvSpPr>
          <p:nvPr>
            <p:ph type="title"/>
          </p:nvPr>
        </p:nvSpPr>
        <p:spPr>
          <a:xfrm>
            <a:off x="634057" y="250521"/>
            <a:ext cx="10714099" cy="914400"/>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300336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9201094-D51E-B540-A9E8-C5819F8B1C95}"/>
              </a:ext>
            </a:extLst>
          </p:cNvPr>
          <p:cNvSpPr>
            <a:spLocks noGrp="1"/>
          </p:cNvSpPr>
          <p:nvPr>
            <p:ph type="sldNum" sz="quarter" idx="12"/>
          </p:nvPr>
        </p:nvSpPr>
        <p:spPr>
          <a:xfrm>
            <a:off x="10613036" y="6356350"/>
            <a:ext cx="1169232" cy="365125"/>
          </a:xfrm>
          <a:prstGeom prst="rect">
            <a:avLst/>
          </a:prstGeom>
        </p:spPr>
        <p:txBody>
          <a:bodyPr/>
          <a:lstStyle/>
          <a:p>
            <a:fld id="{BF6A9BE3-E0B7-EB45-ABDE-0E94E44725A1}" type="slidenum">
              <a:rPr lang="en-US" smtClean="0"/>
              <a:t>‹#›</a:t>
            </a:fld>
            <a:endParaRPr lang="en-US"/>
          </a:p>
        </p:txBody>
      </p:sp>
    </p:spTree>
    <p:extLst>
      <p:ext uri="{BB962C8B-B14F-4D97-AF65-F5344CB8AC3E}">
        <p14:creationId xmlns:p14="http://schemas.microsoft.com/office/powerpoint/2010/main" val="1455820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A1F16-A727-B645-871A-22D7582E5EAD}"/>
              </a:ext>
            </a:extLst>
          </p:cNvPr>
          <p:cNvSpPr>
            <a:spLocks noGrp="1"/>
          </p:cNvSpPr>
          <p:nvPr>
            <p:ph type="title"/>
          </p:nvPr>
        </p:nvSpPr>
        <p:spPr>
          <a:xfrm>
            <a:off x="824798" y="1768840"/>
            <a:ext cx="3932237" cy="1128010"/>
          </a:xfrm>
          <a:prstGeom prst="rect">
            <a:avLst/>
          </a:prstGeom>
        </p:spPr>
        <p:txBody>
          <a:bodyPr anchor="b"/>
          <a:lstStyle>
            <a:lvl1pPr>
              <a:defRPr sz="3200" b="1">
                <a:solidFill>
                  <a:schemeClr val="accent2"/>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C121102F-166A-FB4F-B0E1-E9CEDAA59C30}"/>
              </a:ext>
            </a:extLst>
          </p:cNvPr>
          <p:cNvSpPr>
            <a:spLocks noGrp="1"/>
          </p:cNvSpPr>
          <p:nvPr>
            <p:ph idx="1"/>
          </p:nvPr>
        </p:nvSpPr>
        <p:spPr>
          <a:xfrm>
            <a:off x="5183187" y="1768839"/>
            <a:ext cx="6434189" cy="4257103"/>
          </a:xfrm>
        </p:spPr>
        <p:txBody>
          <a:bodyPr/>
          <a:lstStyle>
            <a:lvl1pPr>
              <a:buClr>
                <a:schemeClr val="accent3"/>
              </a:buClr>
              <a:defRPr sz="3200"/>
            </a:lvl1pPr>
            <a:lvl2pPr>
              <a:buClr>
                <a:schemeClr val="accent2"/>
              </a:buClr>
              <a:defRPr sz="2800"/>
            </a:lvl2pPr>
            <a:lvl3pPr marL="1143000" indent="-228600">
              <a:buFont typeface="Helvetica" pitchFamily="2" charset="0"/>
              <a:buChar cha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A23D840D-46E7-AF4E-A60D-983BBD750278}"/>
              </a:ext>
            </a:extLst>
          </p:cNvPr>
          <p:cNvSpPr>
            <a:spLocks noGrp="1"/>
          </p:cNvSpPr>
          <p:nvPr>
            <p:ph type="body" sz="half" idx="2"/>
          </p:nvPr>
        </p:nvSpPr>
        <p:spPr>
          <a:xfrm>
            <a:off x="839788" y="3057994"/>
            <a:ext cx="3932237" cy="2975886"/>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4">
            <a:extLst>
              <a:ext uri="{FF2B5EF4-FFF2-40B4-BE49-F238E27FC236}">
                <a16:creationId xmlns:a16="http://schemas.microsoft.com/office/drawing/2014/main" id="{78D66594-1ED2-A841-82B6-7C664266CAA0}"/>
              </a:ext>
            </a:extLst>
          </p:cNvPr>
          <p:cNvSpPr>
            <a:spLocks noGrp="1"/>
          </p:cNvSpPr>
          <p:nvPr>
            <p:ph type="sldNum" sz="quarter" idx="12"/>
          </p:nvPr>
        </p:nvSpPr>
        <p:spPr>
          <a:xfrm>
            <a:off x="10613036" y="6356350"/>
            <a:ext cx="1169232" cy="365125"/>
          </a:xfrm>
          <a:prstGeom prst="rect">
            <a:avLst/>
          </a:prstGeom>
        </p:spPr>
        <p:txBody>
          <a:bodyPr/>
          <a:lstStyle/>
          <a:p>
            <a:fld id="{BF6A9BE3-E0B7-EB45-ABDE-0E94E44725A1}" type="slidenum">
              <a:rPr lang="en-US" smtClean="0"/>
              <a:t>‹#›</a:t>
            </a:fld>
            <a:endParaRPr lang="en-US"/>
          </a:p>
        </p:txBody>
      </p:sp>
    </p:spTree>
    <p:extLst>
      <p:ext uri="{BB962C8B-B14F-4D97-AF65-F5344CB8AC3E}">
        <p14:creationId xmlns:p14="http://schemas.microsoft.com/office/powerpoint/2010/main" val="1631937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C4B2C-C895-9547-A619-FDA220B1AC53}"/>
              </a:ext>
            </a:extLst>
          </p:cNvPr>
          <p:cNvSpPr>
            <a:spLocks noGrp="1"/>
          </p:cNvSpPr>
          <p:nvPr>
            <p:ph type="title"/>
          </p:nvPr>
        </p:nvSpPr>
        <p:spPr>
          <a:xfrm>
            <a:off x="834144" y="1794933"/>
            <a:ext cx="3932237" cy="956734"/>
          </a:xfrm>
          <a:prstGeom prst="rect">
            <a:avLst/>
          </a:prstGeom>
        </p:spPr>
        <p:txBody>
          <a:bodyPr anchor="b">
            <a:normAutofit/>
          </a:bodyPr>
          <a:lstStyle>
            <a:lvl1pPr>
              <a:defRPr sz="2400">
                <a:solidFill>
                  <a:schemeClr val="accent1"/>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FB5CC10D-D406-9C43-8023-33788950DEDD}"/>
              </a:ext>
            </a:extLst>
          </p:cNvPr>
          <p:cNvSpPr>
            <a:spLocks noGrp="1"/>
          </p:cNvSpPr>
          <p:nvPr>
            <p:ph type="pic" idx="1"/>
          </p:nvPr>
        </p:nvSpPr>
        <p:spPr>
          <a:xfrm>
            <a:off x="5183188" y="508001"/>
            <a:ext cx="6172200" cy="53530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D38A8F-BA15-2041-AE75-95D341927587}"/>
              </a:ext>
            </a:extLst>
          </p:cNvPr>
          <p:cNvSpPr>
            <a:spLocks noGrp="1"/>
          </p:cNvSpPr>
          <p:nvPr>
            <p:ph type="body" sz="half" idx="2"/>
          </p:nvPr>
        </p:nvSpPr>
        <p:spPr>
          <a:xfrm>
            <a:off x="839788" y="2878666"/>
            <a:ext cx="3932237" cy="2990321"/>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Slide Number Placeholder 6">
            <a:extLst>
              <a:ext uri="{FF2B5EF4-FFF2-40B4-BE49-F238E27FC236}">
                <a16:creationId xmlns:a16="http://schemas.microsoft.com/office/drawing/2014/main" id="{629A8FAF-E24A-8441-96B1-029B17D81D2C}"/>
              </a:ext>
            </a:extLst>
          </p:cNvPr>
          <p:cNvSpPr>
            <a:spLocks noGrp="1"/>
          </p:cNvSpPr>
          <p:nvPr>
            <p:ph type="sldNum" sz="quarter" idx="12"/>
          </p:nvPr>
        </p:nvSpPr>
        <p:spPr>
          <a:xfrm>
            <a:off x="10613036" y="6356350"/>
            <a:ext cx="1169232" cy="365125"/>
          </a:xfrm>
          <a:prstGeom prst="rect">
            <a:avLst/>
          </a:prstGeom>
        </p:spPr>
        <p:txBody>
          <a:bodyPr/>
          <a:lstStyle/>
          <a:p>
            <a:fld id="{BF6A9BE3-E0B7-EB45-ABDE-0E94E44725A1}" type="slidenum">
              <a:rPr lang="en-US" smtClean="0"/>
              <a:t>‹#›</a:t>
            </a:fld>
            <a:endParaRPr lang="en-US"/>
          </a:p>
        </p:txBody>
      </p:sp>
    </p:spTree>
    <p:extLst>
      <p:ext uri="{BB962C8B-B14F-4D97-AF65-F5344CB8AC3E}">
        <p14:creationId xmlns:p14="http://schemas.microsoft.com/office/powerpoint/2010/main" val="3169841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F822FA2-954E-8B42-984B-0F0C092C42F6}"/>
              </a:ext>
            </a:extLst>
          </p:cNvPr>
          <p:cNvSpPr>
            <a:spLocks noGrp="1"/>
          </p:cNvSpPr>
          <p:nvPr>
            <p:ph type="body" idx="1"/>
          </p:nvPr>
        </p:nvSpPr>
        <p:spPr>
          <a:xfrm>
            <a:off x="632179" y="1825625"/>
            <a:ext cx="1112011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Placeholder 7">
            <a:extLst>
              <a:ext uri="{FF2B5EF4-FFF2-40B4-BE49-F238E27FC236}">
                <a16:creationId xmlns:a16="http://schemas.microsoft.com/office/drawing/2014/main" id="{F08FBBE7-80AA-1548-AD40-4894EB1EAF93}"/>
              </a:ext>
            </a:extLst>
          </p:cNvPr>
          <p:cNvSpPr>
            <a:spLocks noGrp="1"/>
          </p:cNvSpPr>
          <p:nvPr>
            <p:ph type="title"/>
          </p:nvPr>
        </p:nvSpPr>
        <p:spPr>
          <a:xfrm>
            <a:off x="634057" y="250521"/>
            <a:ext cx="10714099" cy="914400"/>
          </a:xfrm>
          <a:prstGeom prst="rect">
            <a:avLst/>
          </a:prstGeom>
        </p:spPr>
        <p:txBody>
          <a:bodyPr vert="horz" lIns="91440" tIns="45720" rIns="91440" bIns="45720" rtlCol="0" anchor="ctr">
            <a:normAutofit/>
          </a:bodyPr>
          <a:lstStyle/>
          <a:p>
            <a:r>
              <a:rPr lang="en-US" dirty="0"/>
              <a:t>Click to edit Master title style</a:t>
            </a:r>
          </a:p>
        </p:txBody>
      </p:sp>
      <p:sp>
        <p:nvSpPr>
          <p:cNvPr id="5" name="Slide Number Placeholder 5">
            <a:extLst>
              <a:ext uri="{FF2B5EF4-FFF2-40B4-BE49-F238E27FC236}">
                <a16:creationId xmlns:a16="http://schemas.microsoft.com/office/drawing/2014/main" id="{E5929173-85FF-B845-B6A4-58668EE3145F}"/>
              </a:ext>
            </a:extLst>
          </p:cNvPr>
          <p:cNvSpPr>
            <a:spLocks noGrp="1"/>
          </p:cNvSpPr>
          <p:nvPr>
            <p:ph type="sldNum" sz="quarter" idx="4"/>
          </p:nvPr>
        </p:nvSpPr>
        <p:spPr>
          <a:xfrm>
            <a:off x="8064708" y="6356350"/>
            <a:ext cx="3657600" cy="365125"/>
          </a:xfrm>
          <a:prstGeom prst="rect">
            <a:avLst/>
          </a:prstGeom>
        </p:spPr>
        <p:txBody>
          <a:bodyPr tIns="0" anchor="ctr" anchorCtr="0"/>
          <a:lstStyle>
            <a:lvl1pPr algn="r">
              <a:defRPr sz="1050" b="1" i="0">
                <a:solidFill>
                  <a:schemeClr val="accent4"/>
                </a:solidFill>
                <a:latin typeface="Arial" panose="020B0604020202020204" pitchFamily="34" charset="0"/>
                <a:cs typeface="Arial" panose="020B0604020202020204" pitchFamily="34" charset="0"/>
              </a:defRPr>
            </a:lvl1pPr>
          </a:lstStyle>
          <a:p>
            <a:fld id="{BF6A9BE3-E0B7-EB45-ABDE-0E94E44725A1}" type="slidenum">
              <a:rPr lang="en-US" smtClean="0"/>
              <a:pPr/>
              <a:t>‹#›</a:t>
            </a:fld>
            <a:endParaRPr lang="en-US"/>
          </a:p>
        </p:txBody>
      </p:sp>
    </p:spTree>
    <p:extLst>
      <p:ext uri="{BB962C8B-B14F-4D97-AF65-F5344CB8AC3E}">
        <p14:creationId xmlns:p14="http://schemas.microsoft.com/office/powerpoint/2010/main" val="3800034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l" defTabSz="914400" rtl="0" eaLnBrk="1" latinLnBrk="0" hangingPunct="1">
        <a:lnSpc>
          <a:spcPct val="90000"/>
        </a:lnSpc>
        <a:spcBef>
          <a:spcPct val="0"/>
        </a:spcBef>
        <a:buNone/>
        <a:defRPr sz="2800" b="1" kern="1200">
          <a:solidFill>
            <a:srgbClr val="FFFFFF"/>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41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CIPP@westat.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EF77D-E3A0-E249-AB8B-73932DF1DFEC}"/>
              </a:ext>
            </a:extLst>
          </p:cNvPr>
          <p:cNvSpPr>
            <a:spLocks noGrp="1"/>
          </p:cNvSpPr>
          <p:nvPr>
            <p:ph type="ctrTitle"/>
          </p:nvPr>
        </p:nvSpPr>
        <p:spPr>
          <a:xfrm>
            <a:off x="1778696" y="1954660"/>
            <a:ext cx="6525820" cy="3048000"/>
          </a:xfrm>
        </p:spPr>
        <p:txBody>
          <a:bodyPr>
            <a:normAutofit/>
          </a:bodyPr>
          <a:lstStyle/>
          <a:p>
            <a:r>
              <a:rPr lang="en-US" dirty="0"/>
              <a:t>SPDG GPRA Performance Reporting: Guidance for Improving Data Quality</a:t>
            </a:r>
          </a:p>
        </p:txBody>
      </p:sp>
      <p:sp>
        <p:nvSpPr>
          <p:cNvPr id="3" name="Subtitle 2">
            <a:extLst>
              <a:ext uri="{FF2B5EF4-FFF2-40B4-BE49-F238E27FC236}">
                <a16:creationId xmlns:a16="http://schemas.microsoft.com/office/drawing/2014/main" id="{E4BC5EA0-B24B-EC48-83B3-2D65DAA6F5E0}"/>
              </a:ext>
            </a:extLst>
          </p:cNvPr>
          <p:cNvSpPr>
            <a:spLocks noGrp="1"/>
          </p:cNvSpPr>
          <p:nvPr>
            <p:ph type="subTitle" idx="1"/>
          </p:nvPr>
        </p:nvSpPr>
        <p:spPr>
          <a:xfrm>
            <a:off x="8534400" y="1974151"/>
            <a:ext cx="3657600" cy="2071037"/>
          </a:xfrm>
        </p:spPr>
        <p:txBody>
          <a:bodyPr>
            <a:noAutofit/>
          </a:bodyPr>
          <a:lstStyle/>
          <a:p>
            <a:r>
              <a:rPr lang="en-US" sz="2500" dirty="0"/>
              <a:t>October 14, 2021</a:t>
            </a:r>
          </a:p>
          <a:p>
            <a:endParaRPr lang="en-US" sz="2500" dirty="0"/>
          </a:p>
          <a:p>
            <a:r>
              <a:rPr lang="en-US" sz="2500" dirty="0"/>
              <a:t>Shauna Harps, Ph.D.</a:t>
            </a:r>
          </a:p>
          <a:p>
            <a:r>
              <a:rPr lang="en-US" sz="2500" dirty="0"/>
              <a:t>Laura Johnson, M.A.</a:t>
            </a:r>
          </a:p>
          <a:p>
            <a:r>
              <a:rPr lang="en-US" sz="2500" dirty="0"/>
              <a:t>Jennifer Schaaf, Ph.D.</a:t>
            </a:r>
          </a:p>
        </p:txBody>
      </p:sp>
    </p:spTree>
    <p:extLst>
      <p:ext uri="{BB962C8B-B14F-4D97-AF65-F5344CB8AC3E}">
        <p14:creationId xmlns:p14="http://schemas.microsoft.com/office/powerpoint/2010/main" val="3361722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What rating would you give this description?</a:t>
            </a:r>
          </a:p>
          <a:p>
            <a:pPr marL="0" indent="0">
              <a:buNone/>
            </a:pPr>
            <a:endParaRPr lang="en-US" dirty="0"/>
          </a:p>
          <a:p>
            <a:pPr marL="514350" indent="-514350">
              <a:spcAft>
                <a:spcPts val="2400"/>
              </a:spcAft>
              <a:buFont typeface="+mj-lt"/>
              <a:buAutoNum type="arabicPeriod"/>
            </a:pPr>
            <a:r>
              <a:rPr lang="en-US" dirty="0"/>
              <a:t>Inadequate</a:t>
            </a:r>
          </a:p>
          <a:p>
            <a:pPr marL="514350" indent="-514350">
              <a:spcAft>
                <a:spcPts val="2400"/>
              </a:spcAft>
              <a:buFont typeface="+mj-lt"/>
              <a:buAutoNum type="arabicPeriod"/>
            </a:pPr>
            <a:r>
              <a:rPr lang="en-US" dirty="0"/>
              <a:t>Barely adequate</a:t>
            </a:r>
          </a:p>
          <a:p>
            <a:pPr marL="514350" indent="-514350">
              <a:spcAft>
                <a:spcPts val="2400"/>
              </a:spcAft>
              <a:buFont typeface="+mj-lt"/>
              <a:buAutoNum type="arabicPeriod"/>
            </a:pPr>
            <a:r>
              <a:rPr lang="en-US" dirty="0"/>
              <a:t>Good</a:t>
            </a:r>
          </a:p>
          <a:p>
            <a:pPr marL="514350" indent="-514350">
              <a:spcAft>
                <a:spcPts val="2400"/>
              </a:spcAft>
              <a:buFont typeface="+mj-lt"/>
              <a:buAutoNum type="arabicPeriod"/>
            </a:pPr>
            <a:r>
              <a:rPr lang="en-US" dirty="0"/>
              <a:t>Exemplar</a:t>
            </a:r>
          </a:p>
        </p:txBody>
      </p:sp>
      <p:sp>
        <p:nvSpPr>
          <p:cNvPr id="3" name="Slide Number Placeholder 2"/>
          <p:cNvSpPr>
            <a:spLocks noGrp="1"/>
          </p:cNvSpPr>
          <p:nvPr>
            <p:ph type="sldNum" sz="quarter" idx="12"/>
          </p:nvPr>
        </p:nvSpPr>
        <p:spPr/>
        <p:txBody>
          <a:bodyPr/>
          <a:lstStyle/>
          <a:p>
            <a:fld id="{BF6A9BE3-E0B7-EB45-ABDE-0E94E44725A1}" type="slidenum">
              <a:rPr lang="en-US" smtClean="0"/>
              <a:pPr/>
              <a:t>9</a:t>
            </a:fld>
            <a:endParaRPr lang="en-US"/>
          </a:p>
        </p:txBody>
      </p:sp>
      <p:sp>
        <p:nvSpPr>
          <p:cNvPr id="4" name="Title 3"/>
          <p:cNvSpPr>
            <a:spLocks noGrp="1"/>
          </p:cNvSpPr>
          <p:nvPr>
            <p:ph type="title"/>
          </p:nvPr>
        </p:nvSpPr>
        <p:spPr/>
        <p:txBody>
          <a:bodyPr/>
          <a:lstStyle/>
          <a:p>
            <a:r>
              <a:rPr lang="en-US" dirty="0"/>
              <a:t>Poll Question 2</a:t>
            </a:r>
          </a:p>
        </p:txBody>
      </p:sp>
    </p:spTree>
    <p:extLst>
      <p:ext uri="{BB962C8B-B14F-4D97-AF65-F5344CB8AC3E}">
        <p14:creationId xmlns:p14="http://schemas.microsoft.com/office/powerpoint/2010/main" val="4101967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F6A9BE3-E0B7-EB45-ABDE-0E94E44725A1}" type="slidenum">
              <a:rPr lang="en-US" smtClean="0"/>
              <a:pPr/>
              <a:t>10</a:t>
            </a:fld>
            <a:endParaRPr lang="en-US"/>
          </a:p>
        </p:txBody>
      </p:sp>
      <p:sp>
        <p:nvSpPr>
          <p:cNvPr id="4" name="Title 3"/>
          <p:cNvSpPr>
            <a:spLocks noGrp="1"/>
          </p:cNvSpPr>
          <p:nvPr>
            <p:ph type="title"/>
          </p:nvPr>
        </p:nvSpPr>
        <p:spPr/>
        <p:txBody>
          <a:bodyPr/>
          <a:lstStyle/>
          <a:p>
            <a:r>
              <a:rPr lang="en-US" dirty="0"/>
              <a:t>Component Requirements and Sample Description for Measure 1.1 </a:t>
            </a:r>
            <a:r>
              <a:rPr lang="en-US" i="1" dirty="0"/>
              <a:t>(Program Measure 1)</a:t>
            </a:r>
            <a:endParaRPr lang="en-US" dirty="0"/>
          </a:p>
        </p:txBody>
      </p:sp>
      <p:sp>
        <p:nvSpPr>
          <p:cNvPr id="10" name="TextBox 9"/>
          <p:cNvSpPr txBox="1"/>
          <p:nvPr/>
        </p:nvSpPr>
        <p:spPr>
          <a:xfrm>
            <a:off x="4818099" y="1355038"/>
            <a:ext cx="7193935" cy="369332"/>
          </a:xfrm>
          <a:prstGeom prst="rect">
            <a:avLst/>
          </a:prstGeom>
          <a:noFill/>
        </p:spPr>
        <p:txBody>
          <a:bodyPr wrap="square" rtlCol="0">
            <a:spAutoFit/>
          </a:bodyPr>
          <a:lstStyle/>
          <a:p>
            <a:pPr lvl="1" algn="ctr"/>
            <a:r>
              <a:rPr lang="en-US" dirty="0"/>
              <a:t>Rating: 1=Inadequate; </a:t>
            </a:r>
            <a:r>
              <a:rPr lang="en-US" dirty="0">
                <a:solidFill>
                  <a:srgbClr val="FF0000"/>
                </a:solidFill>
              </a:rPr>
              <a:t>2=Barely adequate</a:t>
            </a:r>
            <a:r>
              <a:rPr lang="en-US" dirty="0"/>
              <a:t>; 3=Good; 4=Exemplar</a:t>
            </a:r>
          </a:p>
        </p:txBody>
      </p:sp>
      <p:sp>
        <p:nvSpPr>
          <p:cNvPr id="2" name="Content Placeholder 1"/>
          <p:cNvSpPr>
            <a:spLocks noGrp="1"/>
          </p:cNvSpPr>
          <p:nvPr>
            <p:ph idx="1"/>
          </p:nvPr>
        </p:nvSpPr>
        <p:spPr/>
        <p:txBody>
          <a:bodyPr/>
          <a:lstStyle/>
          <a:p>
            <a:endParaRPr lang="en-US"/>
          </a:p>
        </p:txBody>
      </p:sp>
      <p:graphicFrame>
        <p:nvGraphicFramePr>
          <p:cNvPr id="11" name="Content Placeholder 4"/>
          <p:cNvGraphicFramePr>
            <a:graphicFrameLocks/>
          </p:cNvGraphicFramePr>
          <p:nvPr>
            <p:extLst>
              <p:ext uri="{D42A27DB-BD31-4B8C-83A1-F6EECF244321}">
                <p14:modId xmlns:p14="http://schemas.microsoft.com/office/powerpoint/2010/main" val="3426302432"/>
              </p:ext>
            </p:extLst>
          </p:nvPr>
        </p:nvGraphicFramePr>
        <p:xfrm>
          <a:off x="80746" y="1825625"/>
          <a:ext cx="11998960" cy="5044440"/>
        </p:xfrm>
        <a:graphic>
          <a:graphicData uri="http://schemas.openxmlformats.org/drawingml/2006/table">
            <a:tbl>
              <a:tblPr firstRow="1" bandRow="1">
                <a:tableStyleId>{5C22544A-7EE6-4342-B048-85BDC9FD1C3A}</a:tableStyleId>
              </a:tblPr>
              <a:tblGrid>
                <a:gridCol w="3703854">
                  <a:extLst>
                    <a:ext uri="{9D8B030D-6E8A-4147-A177-3AD203B41FA5}">
                      <a16:colId xmlns:a16="http://schemas.microsoft.com/office/drawing/2014/main" val="1443046297"/>
                    </a:ext>
                  </a:extLst>
                </a:gridCol>
                <a:gridCol w="8295106">
                  <a:extLst>
                    <a:ext uri="{9D8B030D-6E8A-4147-A177-3AD203B41FA5}">
                      <a16:colId xmlns:a16="http://schemas.microsoft.com/office/drawing/2014/main" val="1534485806"/>
                    </a:ext>
                  </a:extLst>
                </a:gridCol>
              </a:tblGrid>
              <a:tr h="1112520">
                <a:tc>
                  <a:txBody>
                    <a:bodyPr/>
                    <a:lstStyle/>
                    <a:p>
                      <a:pPr>
                        <a:spcAft>
                          <a:spcPts val="600"/>
                        </a:spcAft>
                      </a:pPr>
                      <a:r>
                        <a:rPr lang="en-US" sz="1800" u="sng" dirty="0"/>
                        <a:t>Component</a:t>
                      </a:r>
                      <a:r>
                        <a:rPr lang="en-US" sz="1800" u="sng" baseline="0" dirty="0"/>
                        <a:t> and Requirements</a:t>
                      </a:r>
                      <a:endParaRPr lang="en-US" sz="1800" dirty="0"/>
                    </a:p>
                    <a:p>
                      <a:pPr>
                        <a:spcAft>
                          <a:spcPts val="0"/>
                        </a:spcAft>
                      </a:pPr>
                      <a:r>
                        <a:rPr lang="en-US" sz="1600" b="0" dirty="0"/>
                        <a:t>E(2)</a:t>
                      </a:r>
                      <a:r>
                        <a:rPr lang="en-US" sz="1600" b="0" baseline="0" dirty="0"/>
                        <a:t> </a:t>
                      </a:r>
                      <a:r>
                        <a:rPr lang="en-US" sz="1600" b="0" kern="1200" dirty="0">
                          <a:solidFill>
                            <a:schemeClr val="lt1"/>
                          </a:solidFill>
                          <a:effectLst/>
                          <a:latin typeface="+mn-lt"/>
                          <a:ea typeface="+mn-ea"/>
                          <a:cs typeface="+mn-cs"/>
                        </a:rPr>
                        <a:t>Leadership at various education levels (SEA, regional, LEA, school, as appropriate) analyzes feedback regarding barriers and successes and makes the necessary decisions and changes, including revising policies and procedures to alleviate barriers and facilitate implementation.</a:t>
                      </a:r>
                      <a:endParaRPr lang="en-US" sz="1600" b="0" baseline="0" dirty="0"/>
                    </a:p>
                    <a:p>
                      <a:pPr marL="137160" lvl="0" indent="-137160">
                        <a:spcAft>
                          <a:spcPts val="2400"/>
                        </a:spcAft>
                        <a:buFont typeface="Arial" panose="020B0604020202020204" pitchFamily="34" charset="0"/>
                        <a:buChar char="•"/>
                      </a:pPr>
                      <a:r>
                        <a:rPr lang="en-US" sz="1600" b="0" kern="1200" dirty="0">
                          <a:solidFill>
                            <a:schemeClr val="lt1"/>
                          </a:solidFill>
                          <a:effectLst/>
                          <a:latin typeface="+mn-lt"/>
                          <a:ea typeface="+mn-ea"/>
                          <a:cs typeface="+mn-cs"/>
                        </a:rPr>
                        <a:t>Describe processes for collecting, analyzing, and utilizing input and data from various levels of the education system to recognize barriers to implementation success.</a:t>
                      </a:r>
                    </a:p>
                    <a:p>
                      <a:pPr marL="137160" lvl="0" indent="-137160">
                        <a:buFont typeface="Arial" panose="020B0604020202020204" pitchFamily="34" charset="0"/>
                        <a:buChar char="•"/>
                      </a:pPr>
                      <a:r>
                        <a:rPr lang="en-US" sz="1600" b="0" kern="1200" dirty="0">
                          <a:solidFill>
                            <a:schemeClr val="lt1"/>
                          </a:solidFill>
                          <a:effectLst/>
                          <a:latin typeface="+mn-lt"/>
                          <a:ea typeface="+mn-ea"/>
                          <a:cs typeface="+mn-cs"/>
                        </a:rPr>
                        <a:t>Describe processes for revising policies and procedures and making other necessary changes.</a:t>
                      </a:r>
                    </a:p>
                    <a:p>
                      <a:pPr marL="0" lvl="0" indent="0">
                        <a:buFont typeface="Arial" panose="020B0604020202020204" pitchFamily="34" charset="0"/>
                        <a:buNone/>
                      </a:pPr>
                      <a:endParaRPr lang="en-US" sz="1100" b="0" kern="1200" dirty="0">
                        <a:solidFill>
                          <a:schemeClr val="lt1"/>
                        </a:solidFill>
                        <a:effectLst/>
                        <a:latin typeface="+mn-lt"/>
                        <a:ea typeface="+mn-ea"/>
                        <a:cs typeface="+mn-cs"/>
                      </a:endParaRPr>
                    </a:p>
                    <a:p>
                      <a:pPr marL="137160" lvl="0" indent="-137160">
                        <a:buFont typeface="Arial" panose="020B0604020202020204" pitchFamily="34" charset="0"/>
                        <a:buChar char="•"/>
                      </a:pPr>
                      <a:endParaRPr lang="en-US" sz="1500" b="0" kern="1200" dirty="0">
                        <a:solidFill>
                          <a:schemeClr val="lt1"/>
                        </a:solidFill>
                        <a:effectLst/>
                        <a:latin typeface="+mn-lt"/>
                        <a:ea typeface="+mn-ea"/>
                        <a:cs typeface="+mn-cs"/>
                      </a:endParaRPr>
                    </a:p>
                  </a:txBody>
                  <a:tcPr/>
                </a:tc>
                <a:tc>
                  <a:txBody>
                    <a:bodyPr/>
                    <a:lstStyle/>
                    <a:p>
                      <a:r>
                        <a:rPr lang="en-US" sz="1700" b="0" i="0" u="none" strike="noStrike" kern="1200" baseline="0" dirty="0">
                          <a:solidFill>
                            <a:srgbClr val="282654"/>
                          </a:solidFill>
                          <a:latin typeface="+mn-lt"/>
                          <a:ea typeface="+mn-ea"/>
                          <a:cs typeface="+mn-cs"/>
                        </a:rPr>
                        <a:t>The Implementation Teams review all SPDG project outcome data and recommend improvement goals and activities to the SPDG Coordinators and State-level coaches.</a:t>
                      </a:r>
                    </a:p>
                    <a:p>
                      <a:endParaRPr lang="en-US" sz="1700" b="0" i="0" u="none" strike="noStrike" kern="1200" baseline="0" dirty="0">
                        <a:solidFill>
                          <a:srgbClr val="282654"/>
                        </a:solidFill>
                        <a:latin typeface="+mn-lt"/>
                        <a:ea typeface="+mn-ea"/>
                        <a:cs typeface="+mn-cs"/>
                      </a:endParaRPr>
                    </a:p>
                    <a:p>
                      <a:r>
                        <a:rPr lang="en-US" sz="1700" b="0" i="0" u="none" strike="noStrike" kern="1200" baseline="0" dirty="0">
                          <a:solidFill>
                            <a:srgbClr val="282654"/>
                          </a:solidFill>
                          <a:latin typeface="+mn-lt"/>
                          <a:ea typeface="+mn-ea"/>
                          <a:cs typeface="+mn-cs"/>
                        </a:rPr>
                        <a:t>SPDG data will also be reviewed with the Board of Education, Advisory Panel, special education administrators, research clearinghouse, and the PTA to ensure there is opportunity to receive broad stakeholder feedback about any need to revise policies and procedures to alleviate barriers and facilitate implementation. The Board of Education website is updated with current projects and resources. Also, coordinators present at several administrator conferences and LEA events and trainings.</a:t>
                      </a:r>
                    </a:p>
                    <a:p>
                      <a:endParaRPr lang="en-US" sz="1700" b="0" i="0" u="none" strike="noStrike" kern="1200" baseline="0" dirty="0">
                        <a:solidFill>
                          <a:srgbClr val="282654"/>
                        </a:solidFill>
                        <a:latin typeface="+mn-lt"/>
                        <a:ea typeface="+mn-ea"/>
                        <a:cs typeface="+mn-cs"/>
                      </a:endParaRPr>
                    </a:p>
                    <a:p>
                      <a:r>
                        <a:rPr lang="en-US" sz="1700" b="0" i="0" u="none" strike="noStrike" kern="1200" baseline="0" dirty="0">
                          <a:solidFill>
                            <a:srgbClr val="282654"/>
                          </a:solidFill>
                          <a:latin typeface="+mn-lt"/>
                          <a:ea typeface="+mn-ea"/>
                          <a:cs typeface="+mn-cs"/>
                        </a:rPr>
                        <a:t>SPDG Coordinators report to an Assistant Superintendent who has the ability to change Board of Education procedures and also recommend policy changes to the Board of Education.</a:t>
                      </a:r>
                    </a:p>
                    <a:p>
                      <a:endParaRPr lang="en-US" sz="1700" b="0" i="0" u="none" strike="noStrike" kern="1200" baseline="0" dirty="0">
                        <a:solidFill>
                          <a:srgbClr val="282654"/>
                        </a:solidFill>
                        <a:latin typeface="+mn-lt"/>
                        <a:ea typeface="+mn-ea"/>
                        <a:cs typeface="+mn-cs"/>
                      </a:endParaRPr>
                    </a:p>
                    <a:p>
                      <a:r>
                        <a:rPr lang="en-US" sz="1700" b="0" i="0" u="none" strike="noStrike" kern="1200" baseline="0" dirty="0">
                          <a:solidFill>
                            <a:srgbClr val="282654"/>
                          </a:solidFill>
                          <a:latin typeface="+mn-lt"/>
                          <a:ea typeface="+mn-ea"/>
                          <a:cs typeface="+mn-cs"/>
                        </a:rPr>
                        <a:t>LEA teams use feedback on their PD Checklists, PD planning guides, and</a:t>
                      </a:r>
                    </a:p>
                    <a:p>
                      <a:r>
                        <a:rPr lang="en-US" sz="1700" b="0" i="0" u="none" strike="noStrike" kern="1200" baseline="0" dirty="0">
                          <a:solidFill>
                            <a:srgbClr val="282654"/>
                          </a:solidFill>
                          <a:latin typeface="+mn-lt"/>
                          <a:ea typeface="+mn-ea"/>
                          <a:cs typeface="+mn-cs"/>
                        </a:rPr>
                        <a:t>post-training surveys to make improvements. LEAs also use their fidelity</a:t>
                      </a:r>
                    </a:p>
                    <a:p>
                      <a:r>
                        <a:rPr lang="en-US" sz="1700" b="0" i="0" u="none" strike="noStrike" kern="1200" baseline="0" dirty="0">
                          <a:solidFill>
                            <a:srgbClr val="282654"/>
                          </a:solidFill>
                          <a:latin typeface="+mn-lt"/>
                          <a:ea typeface="+mn-ea"/>
                          <a:cs typeface="+mn-cs"/>
                        </a:rPr>
                        <a:t>data to analyze barriers and success and make informed decisions.</a:t>
                      </a:r>
                      <a:endParaRPr lang="en-US" sz="1700" dirty="0">
                        <a:solidFill>
                          <a:srgbClr val="282654"/>
                        </a:solidFill>
                      </a:endParaRPr>
                    </a:p>
                  </a:txBody>
                  <a:tcPr>
                    <a:solidFill>
                      <a:srgbClr val="CED1DE"/>
                    </a:solidFill>
                  </a:tcPr>
                </a:tc>
                <a:extLst>
                  <a:ext uri="{0D108BD9-81ED-4DB2-BD59-A6C34878D82A}">
                    <a16:rowId xmlns:a16="http://schemas.microsoft.com/office/drawing/2014/main" val="1163039314"/>
                  </a:ext>
                </a:extLst>
              </a:tr>
            </a:tbl>
          </a:graphicData>
        </a:graphic>
      </p:graphicFrame>
      <p:sp>
        <p:nvSpPr>
          <p:cNvPr id="13" name="TextBox 12"/>
          <p:cNvSpPr txBox="1"/>
          <p:nvPr/>
        </p:nvSpPr>
        <p:spPr>
          <a:xfrm>
            <a:off x="318789" y="5399897"/>
            <a:ext cx="995680" cy="276999"/>
          </a:xfrm>
          <a:prstGeom prst="rect">
            <a:avLst/>
          </a:prstGeom>
          <a:noFill/>
          <a:ln>
            <a:solidFill>
              <a:srgbClr val="FFFF00"/>
            </a:solidFill>
          </a:ln>
        </p:spPr>
        <p:txBody>
          <a:bodyPr wrap="square" rtlCol="0">
            <a:spAutoFit/>
          </a:bodyPr>
          <a:lstStyle/>
          <a:p>
            <a:pPr algn="ctr"/>
            <a:r>
              <a:rPr lang="en-US" sz="1200" b="1" dirty="0">
                <a:solidFill>
                  <a:srgbClr val="FFFF00"/>
                </a:solidFill>
              </a:rPr>
              <a:t>Missing</a:t>
            </a:r>
          </a:p>
        </p:txBody>
      </p:sp>
      <p:sp>
        <p:nvSpPr>
          <p:cNvPr id="14" name="TextBox 13"/>
          <p:cNvSpPr txBox="1"/>
          <p:nvPr/>
        </p:nvSpPr>
        <p:spPr>
          <a:xfrm>
            <a:off x="318789" y="6457043"/>
            <a:ext cx="995680" cy="276999"/>
          </a:xfrm>
          <a:prstGeom prst="rect">
            <a:avLst/>
          </a:prstGeom>
          <a:noFill/>
          <a:ln>
            <a:solidFill>
              <a:srgbClr val="FFFF00"/>
            </a:solidFill>
          </a:ln>
        </p:spPr>
        <p:txBody>
          <a:bodyPr wrap="square" rtlCol="0">
            <a:spAutoFit/>
          </a:bodyPr>
          <a:lstStyle/>
          <a:p>
            <a:pPr algn="ctr"/>
            <a:r>
              <a:rPr lang="en-US" sz="1200" b="1" dirty="0">
                <a:solidFill>
                  <a:srgbClr val="FFFF00"/>
                </a:solidFill>
              </a:rPr>
              <a:t>Incomplete</a:t>
            </a:r>
          </a:p>
        </p:txBody>
      </p:sp>
    </p:spTree>
    <p:extLst>
      <p:ext uri="{BB962C8B-B14F-4D97-AF65-F5344CB8AC3E}">
        <p14:creationId xmlns:p14="http://schemas.microsoft.com/office/powerpoint/2010/main" val="975033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Revised formatting</a:t>
            </a:r>
          </a:p>
          <a:p>
            <a:pPr lvl="1"/>
            <a:r>
              <a:rPr lang="en-US" dirty="0"/>
              <a:t>Bullet point in the Project Description column for each required element.</a:t>
            </a:r>
          </a:p>
          <a:p>
            <a:pPr lvl="1"/>
            <a:r>
              <a:rPr lang="en-US" dirty="0"/>
              <a:t>Please enter a brief description under the relevant bullet.</a:t>
            </a:r>
          </a:p>
          <a:p>
            <a:r>
              <a:rPr lang="en-US" dirty="0"/>
              <a:t>Revisions to professional development components/elements</a:t>
            </a:r>
          </a:p>
          <a:p>
            <a:pPr lvl="1"/>
            <a:r>
              <a:rPr lang="en-US" dirty="0"/>
              <a:t>Minor</a:t>
            </a:r>
          </a:p>
          <a:p>
            <a:pPr lvl="2"/>
            <a:r>
              <a:rPr lang="en-US" dirty="0"/>
              <a:t>Wording changes for clarity or elements removed.</a:t>
            </a:r>
          </a:p>
          <a:p>
            <a:pPr lvl="1"/>
            <a:r>
              <a:rPr lang="en-US" dirty="0"/>
              <a:t>Substantial</a:t>
            </a:r>
          </a:p>
          <a:p>
            <a:pPr lvl="2"/>
            <a:r>
              <a:rPr lang="en-US" dirty="0"/>
              <a:t>New elements within the component or new content within an element.</a:t>
            </a:r>
          </a:p>
          <a:p>
            <a:pPr lvl="1"/>
            <a:r>
              <a:rPr lang="en-US" dirty="0"/>
              <a:t>New components/elements</a:t>
            </a:r>
          </a:p>
          <a:p>
            <a:pPr lvl="2"/>
            <a:r>
              <a:rPr lang="en-US" dirty="0"/>
              <a:t>Elements moved from other components or new elements.</a:t>
            </a:r>
          </a:p>
          <a:p>
            <a:pPr lvl="2"/>
            <a:endParaRPr lang="en-US" dirty="0"/>
          </a:p>
        </p:txBody>
      </p:sp>
      <p:sp>
        <p:nvSpPr>
          <p:cNvPr id="3" name="Slide Number Placeholder 2"/>
          <p:cNvSpPr>
            <a:spLocks noGrp="1"/>
          </p:cNvSpPr>
          <p:nvPr>
            <p:ph type="sldNum" sz="quarter" idx="12"/>
          </p:nvPr>
        </p:nvSpPr>
        <p:spPr/>
        <p:txBody>
          <a:bodyPr/>
          <a:lstStyle/>
          <a:p>
            <a:fld id="{BF6A9BE3-E0B7-EB45-ABDE-0E94E44725A1}" type="slidenum">
              <a:rPr lang="en-US" smtClean="0"/>
              <a:pPr/>
              <a:t>11</a:t>
            </a:fld>
            <a:endParaRPr lang="en-US"/>
          </a:p>
        </p:txBody>
      </p:sp>
      <p:sp>
        <p:nvSpPr>
          <p:cNvPr id="4" name="Title 3"/>
          <p:cNvSpPr>
            <a:spLocks noGrp="1"/>
          </p:cNvSpPr>
          <p:nvPr>
            <p:ph type="title"/>
          </p:nvPr>
        </p:nvSpPr>
        <p:spPr/>
        <p:txBody>
          <a:bodyPr/>
          <a:lstStyle/>
          <a:p>
            <a:r>
              <a:rPr lang="en-US" dirty="0"/>
              <a:t>New Version of Worksheet for Program Measure 1</a:t>
            </a:r>
          </a:p>
        </p:txBody>
      </p:sp>
    </p:spTree>
    <p:extLst>
      <p:ext uri="{BB962C8B-B14F-4D97-AF65-F5344CB8AC3E}">
        <p14:creationId xmlns:p14="http://schemas.microsoft.com/office/powerpoint/2010/main" val="1866111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F6A9BE3-E0B7-EB45-ABDE-0E94E44725A1}" type="slidenum">
              <a:rPr lang="en-US" smtClean="0"/>
              <a:pPr/>
              <a:t>12</a:t>
            </a:fld>
            <a:endParaRPr lang="en-US"/>
          </a:p>
        </p:txBody>
      </p:sp>
      <p:sp>
        <p:nvSpPr>
          <p:cNvPr id="4" name="Title 3"/>
          <p:cNvSpPr>
            <a:spLocks noGrp="1"/>
          </p:cNvSpPr>
          <p:nvPr>
            <p:ph type="title"/>
          </p:nvPr>
        </p:nvSpPr>
        <p:spPr/>
        <p:txBody>
          <a:bodyPr/>
          <a:lstStyle/>
          <a:p>
            <a:r>
              <a:rPr lang="en-US" dirty="0"/>
              <a:t>Formatting Changes to Worksheet for Program Measure 1</a:t>
            </a:r>
          </a:p>
        </p:txBody>
      </p:sp>
      <p:pic>
        <p:nvPicPr>
          <p:cNvPr id="5" name="Picture 4"/>
          <p:cNvPicPr>
            <a:picLocks noChangeAspect="1"/>
          </p:cNvPicPr>
          <p:nvPr/>
        </p:nvPicPr>
        <p:blipFill>
          <a:blip r:embed="rId2"/>
          <a:stretch>
            <a:fillRect/>
          </a:stretch>
        </p:blipFill>
        <p:spPr>
          <a:xfrm>
            <a:off x="799267" y="1562894"/>
            <a:ext cx="10548889" cy="5173402"/>
          </a:xfrm>
          <a:prstGeom prst="rect">
            <a:avLst/>
          </a:prstGeom>
        </p:spPr>
      </p:pic>
    </p:spTree>
    <p:extLst>
      <p:ext uri="{BB962C8B-B14F-4D97-AF65-F5344CB8AC3E}">
        <p14:creationId xmlns:p14="http://schemas.microsoft.com/office/powerpoint/2010/main" val="3249933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069627136"/>
              </p:ext>
            </p:extLst>
          </p:nvPr>
        </p:nvGraphicFramePr>
        <p:xfrm>
          <a:off x="569912" y="1565910"/>
          <a:ext cx="10778244" cy="4790440"/>
        </p:xfrm>
        <a:graphic>
          <a:graphicData uri="http://schemas.openxmlformats.org/drawingml/2006/table">
            <a:tbl>
              <a:tblPr firstRow="1" bandRow="1">
                <a:tableStyleId>{5C22544A-7EE6-4342-B048-85BDC9FD1C3A}</a:tableStyleId>
              </a:tblPr>
              <a:tblGrid>
                <a:gridCol w="3592748">
                  <a:extLst>
                    <a:ext uri="{9D8B030D-6E8A-4147-A177-3AD203B41FA5}">
                      <a16:colId xmlns:a16="http://schemas.microsoft.com/office/drawing/2014/main" val="2096390981"/>
                    </a:ext>
                  </a:extLst>
                </a:gridCol>
                <a:gridCol w="3592748">
                  <a:extLst>
                    <a:ext uri="{9D8B030D-6E8A-4147-A177-3AD203B41FA5}">
                      <a16:colId xmlns:a16="http://schemas.microsoft.com/office/drawing/2014/main" val="1716223633"/>
                    </a:ext>
                  </a:extLst>
                </a:gridCol>
                <a:gridCol w="3592748">
                  <a:extLst>
                    <a:ext uri="{9D8B030D-6E8A-4147-A177-3AD203B41FA5}">
                      <a16:colId xmlns:a16="http://schemas.microsoft.com/office/drawing/2014/main" val="1649504692"/>
                    </a:ext>
                  </a:extLst>
                </a:gridCol>
              </a:tblGrid>
              <a:tr h="370840">
                <a:tc>
                  <a:txBody>
                    <a:bodyPr/>
                    <a:lstStyle/>
                    <a:p>
                      <a:pPr algn="ctr"/>
                      <a:r>
                        <a:rPr lang="en-US" u="sng" dirty="0">
                          <a:solidFill>
                            <a:srgbClr val="282654"/>
                          </a:solidFill>
                        </a:rPr>
                        <a:t>Minor Revisions</a:t>
                      </a:r>
                    </a:p>
                  </a:txBody>
                  <a:tcPr>
                    <a:solidFill>
                      <a:srgbClr val="F2DCCF"/>
                    </a:solidFill>
                  </a:tcPr>
                </a:tc>
                <a:tc>
                  <a:txBody>
                    <a:bodyPr/>
                    <a:lstStyle/>
                    <a:p>
                      <a:pPr algn="ctr"/>
                      <a:r>
                        <a:rPr lang="en-US" u="sng" dirty="0">
                          <a:solidFill>
                            <a:srgbClr val="282654"/>
                          </a:solidFill>
                        </a:rPr>
                        <a:t>Substantial</a:t>
                      </a:r>
                      <a:r>
                        <a:rPr lang="en-US" u="sng" baseline="0" dirty="0">
                          <a:solidFill>
                            <a:srgbClr val="282654"/>
                          </a:solidFill>
                        </a:rPr>
                        <a:t> Revisions</a:t>
                      </a:r>
                      <a:endParaRPr lang="en-US" u="sng" dirty="0">
                        <a:solidFill>
                          <a:srgbClr val="282654"/>
                        </a:solidFill>
                      </a:endParaRPr>
                    </a:p>
                  </a:txBody>
                  <a:tcPr>
                    <a:solidFill>
                      <a:srgbClr val="CED1D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u="sng" dirty="0">
                          <a:solidFill>
                            <a:srgbClr val="282654"/>
                          </a:solidFill>
                        </a:rPr>
                        <a:t>New Components/Elements</a:t>
                      </a:r>
                    </a:p>
                  </a:txBody>
                  <a:tcPr>
                    <a:solidFill>
                      <a:srgbClr val="CED1DE"/>
                    </a:solidFill>
                  </a:tcPr>
                </a:tc>
                <a:extLst>
                  <a:ext uri="{0D108BD9-81ED-4DB2-BD59-A6C34878D82A}">
                    <a16:rowId xmlns:a16="http://schemas.microsoft.com/office/drawing/2014/main" val="1851378937"/>
                  </a:ext>
                </a:extLst>
              </a:tr>
              <a:tr h="370840">
                <a:tc>
                  <a:txBody>
                    <a:bodyPr/>
                    <a:lstStyle/>
                    <a:p>
                      <a:pPr marL="137160" lvl="1" indent="-137160" algn="l">
                        <a:spcAft>
                          <a:spcPts val="1200"/>
                        </a:spcAft>
                        <a:buFont typeface="Arial" panose="020B0604020202020204" pitchFamily="34" charset="0"/>
                        <a:buChar char="•"/>
                      </a:pPr>
                      <a:r>
                        <a:rPr lang="en-US" dirty="0"/>
                        <a:t>A(1): </a:t>
                      </a:r>
                      <a:r>
                        <a:rPr lang="en-US" sz="1800" b="0" kern="1200" dirty="0">
                          <a:solidFill>
                            <a:schemeClr val="dk1"/>
                          </a:solidFill>
                          <a:effectLst/>
                          <a:latin typeface="+mn-lt"/>
                          <a:ea typeface="+mn-ea"/>
                          <a:cs typeface="+mn-cs"/>
                        </a:rPr>
                        <a:t>Clear expectations for participants, schools, districts, other entities</a:t>
                      </a:r>
                    </a:p>
                    <a:p>
                      <a:pPr marL="137160" lvl="1" indent="-137160" algn="l">
                        <a:spcAft>
                          <a:spcPts val="1200"/>
                        </a:spcAft>
                        <a:buFont typeface="Arial" panose="020B0604020202020204" pitchFamily="34" charset="0"/>
                        <a:buChar char="•"/>
                      </a:pPr>
                      <a:r>
                        <a:rPr lang="en-US" dirty="0"/>
                        <a:t>A(2): </a:t>
                      </a:r>
                      <a:r>
                        <a:rPr lang="en-US" sz="1800" b="0" kern="1200" dirty="0">
                          <a:solidFill>
                            <a:schemeClr val="dk1"/>
                          </a:solidFill>
                          <a:effectLst/>
                          <a:latin typeface="+mn-lt"/>
                          <a:ea typeface="+mn-ea"/>
                          <a:cs typeface="+mn-cs"/>
                        </a:rPr>
                        <a:t>Clear expectations for trainers</a:t>
                      </a:r>
                      <a:r>
                        <a:rPr lang="en-US" sz="1800" b="0" kern="1200" baseline="0" dirty="0">
                          <a:solidFill>
                            <a:schemeClr val="dk1"/>
                          </a:solidFill>
                          <a:effectLst/>
                          <a:latin typeface="+mn-lt"/>
                          <a:ea typeface="+mn-ea"/>
                          <a:cs typeface="+mn-cs"/>
                        </a:rPr>
                        <a:t> and</a:t>
                      </a:r>
                      <a:r>
                        <a:rPr lang="en-US" sz="1800" b="0" kern="1200" dirty="0">
                          <a:solidFill>
                            <a:schemeClr val="dk1"/>
                          </a:solidFill>
                          <a:effectLst/>
                          <a:latin typeface="+mn-lt"/>
                          <a:ea typeface="+mn-ea"/>
                          <a:cs typeface="+mn-cs"/>
                        </a:rPr>
                        <a:t> coaches/mentors</a:t>
                      </a:r>
                    </a:p>
                    <a:p>
                      <a:pPr marL="137160" lvl="1" indent="-137160" algn="l">
                        <a:spcAft>
                          <a:spcPts val="1200"/>
                        </a:spcAft>
                        <a:buFont typeface="Arial" panose="020B0604020202020204" pitchFamily="34" charset="0"/>
                        <a:buChar char="•"/>
                      </a:pPr>
                      <a:r>
                        <a:rPr lang="en-US" dirty="0"/>
                        <a:t>B(1): </a:t>
                      </a:r>
                      <a:r>
                        <a:rPr lang="en-US" sz="1800" b="0" kern="1200" dirty="0">
                          <a:solidFill>
                            <a:schemeClr val="dk1"/>
                          </a:solidFill>
                          <a:effectLst/>
                          <a:latin typeface="+mn-lt"/>
                          <a:ea typeface="+mn-ea"/>
                          <a:cs typeface="+mn-cs"/>
                        </a:rPr>
                        <a:t>Accountability for training delivery/quality</a:t>
                      </a:r>
                    </a:p>
                    <a:p>
                      <a:pPr marL="137160" lvl="1" indent="-137160" algn="l">
                        <a:spcAft>
                          <a:spcPts val="1200"/>
                        </a:spcAft>
                        <a:buFont typeface="Arial" panose="020B0604020202020204" pitchFamily="34" charset="0"/>
                        <a:buChar char="•"/>
                      </a:pPr>
                      <a:r>
                        <a:rPr lang="en-US" dirty="0"/>
                        <a:t>B(2): </a:t>
                      </a:r>
                      <a:r>
                        <a:rPr lang="en-US" sz="1800" b="0" kern="1200" dirty="0">
                          <a:solidFill>
                            <a:schemeClr val="dk1"/>
                          </a:solidFill>
                          <a:effectLst/>
                          <a:latin typeface="+mn-lt"/>
                          <a:ea typeface="+mn-ea"/>
                          <a:cs typeface="+mn-cs"/>
                        </a:rPr>
                        <a:t>Use adult learning strategies</a:t>
                      </a:r>
                    </a:p>
                    <a:p>
                      <a:pPr marL="137160" lvl="1" indent="-137160" algn="l">
                        <a:spcAft>
                          <a:spcPts val="1200"/>
                        </a:spcAft>
                        <a:buFont typeface="Arial" panose="020B0604020202020204" pitchFamily="34" charset="0"/>
                        <a:buChar char="•"/>
                      </a:pPr>
                      <a:r>
                        <a:rPr lang="en-US" dirty="0"/>
                        <a:t>B(3): </a:t>
                      </a:r>
                      <a:r>
                        <a:rPr lang="en-US" sz="1800" b="0" kern="1200" dirty="0">
                          <a:solidFill>
                            <a:schemeClr val="dk1"/>
                          </a:solidFill>
                          <a:effectLst/>
                          <a:latin typeface="+mn-lt"/>
                          <a:ea typeface="+mn-ea"/>
                          <a:cs typeface="+mn-cs"/>
                        </a:rPr>
                        <a:t>Training is skill-based</a:t>
                      </a:r>
                    </a:p>
                    <a:p>
                      <a:pPr marL="137160" lvl="1" indent="-137160" algn="l">
                        <a:spcAft>
                          <a:spcPts val="1200"/>
                        </a:spcAft>
                        <a:buFont typeface="Arial" panose="020B0604020202020204" pitchFamily="34" charset="0"/>
                        <a:buChar char="•"/>
                      </a:pPr>
                      <a:r>
                        <a:rPr lang="en-US" dirty="0"/>
                        <a:t>D(1): </a:t>
                      </a:r>
                      <a:r>
                        <a:rPr lang="en-US" sz="1800" b="0" kern="1200" dirty="0">
                          <a:solidFill>
                            <a:schemeClr val="dk1"/>
                          </a:solidFill>
                          <a:effectLst/>
                          <a:latin typeface="+mn-lt"/>
                          <a:ea typeface="+mn-ea"/>
                          <a:cs typeface="+mn-cs"/>
                        </a:rPr>
                        <a:t>Accountability for the measurement/reporting system</a:t>
                      </a:r>
                      <a:endParaRPr lang="en-US" b="0" dirty="0"/>
                    </a:p>
                  </a:txBody>
                  <a:tcPr>
                    <a:solidFill>
                      <a:srgbClr val="F2DCCF"/>
                    </a:solidFill>
                  </a:tcPr>
                </a:tc>
                <a:tc>
                  <a:txBody>
                    <a:bodyPr/>
                    <a:lstStyle/>
                    <a:p>
                      <a:pPr marL="137160" lvl="0" indent="-137160">
                        <a:spcAft>
                          <a:spcPts val="1200"/>
                        </a:spcAft>
                        <a:buFont typeface="Arial" panose="020B0604020202020204" pitchFamily="34" charset="0"/>
                        <a:buChar char="•"/>
                      </a:pPr>
                      <a:r>
                        <a:rPr lang="en-US" dirty="0"/>
                        <a:t>B(4): </a:t>
                      </a:r>
                      <a:r>
                        <a:rPr lang="en-US" sz="1800" b="0" kern="1200" dirty="0">
                          <a:solidFill>
                            <a:schemeClr val="dk1"/>
                          </a:solidFill>
                          <a:effectLst/>
                          <a:latin typeface="+mn-lt"/>
                          <a:ea typeface="+mn-ea"/>
                          <a:cs typeface="+mn-cs"/>
                        </a:rPr>
                        <a:t>Trainers are trained, coached, and observed</a:t>
                      </a:r>
                      <a:endParaRPr lang="en-US" b="0" dirty="0"/>
                    </a:p>
                    <a:p>
                      <a:pPr marL="137160" lvl="0" indent="-137160">
                        <a:spcAft>
                          <a:spcPts val="1200"/>
                        </a:spcAft>
                        <a:buFont typeface="Arial" panose="020B0604020202020204" pitchFamily="34" charset="0"/>
                        <a:buChar char="•"/>
                      </a:pPr>
                      <a:r>
                        <a:rPr lang="en-US" dirty="0"/>
                        <a:t>B(6): </a:t>
                      </a:r>
                      <a:r>
                        <a:rPr lang="en-US" sz="1800" b="0" kern="1200" dirty="0">
                          <a:solidFill>
                            <a:schemeClr val="dk1"/>
                          </a:solidFill>
                          <a:effectLst/>
                          <a:latin typeface="+mn-lt"/>
                          <a:ea typeface="+mn-ea"/>
                          <a:cs typeface="+mn-cs"/>
                        </a:rPr>
                        <a:t>Outcome data are collected and analyzed</a:t>
                      </a:r>
                      <a:endParaRPr lang="en-US" b="0" dirty="0"/>
                    </a:p>
                    <a:p>
                      <a:pPr marL="137160" lvl="0" indent="-137160">
                        <a:spcAft>
                          <a:spcPts val="1200"/>
                        </a:spcAft>
                        <a:buFont typeface="Arial" panose="020B0604020202020204" pitchFamily="34" charset="0"/>
                        <a:buChar char="•"/>
                      </a:pPr>
                      <a:r>
                        <a:rPr lang="en-US" dirty="0"/>
                        <a:t>C(1): </a:t>
                      </a:r>
                      <a:r>
                        <a:rPr lang="en-US" sz="1800" b="0" kern="1200" dirty="0">
                          <a:solidFill>
                            <a:schemeClr val="dk1"/>
                          </a:solidFill>
                          <a:effectLst/>
                          <a:latin typeface="+mn-lt"/>
                          <a:ea typeface="+mn-ea"/>
                          <a:cs typeface="+mn-cs"/>
                        </a:rPr>
                        <a:t>Accountability for quality and timeliness of coaching services</a:t>
                      </a:r>
                      <a:endParaRPr lang="en-US" b="0" dirty="0"/>
                    </a:p>
                    <a:p>
                      <a:pPr marL="137160" lvl="0" indent="-137160">
                        <a:spcAft>
                          <a:spcPts val="1200"/>
                        </a:spcAft>
                        <a:buFont typeface="Arial" panose="020B0604020202020204" pitchFamily="34" charset="0"/>
                        <a:buChar char="•"/>
                      </a:pPr>
                      <a:r>
                        <a:rPr lang="en-US" dirty="0"/>
                        <a:t>C(2): </a:t>
                      </a:r>
                      <a:r>
                        <a:rPr lang="en-US" sz="1800" b="0" kern="1200" dirty="0">
                          <a:solidFill>
                            <a:schemeClr val="dk1"/>
                          </a:solidFill>
                          <a:effectLst/>
                          <a:latin typeface="+mn-lt"/>
                          <a:ea typeface="+mn-ea"/>
                          <a:cs typeface="+mn-cs"/>
                        </a:rPr>
                        <a:t>Coaches use effective practices</a:t>
                      </a:r>
                      <a:endParaRPr lang="en-US" b="0" dirty="0"/>
                    </a:p>
                    <a:p>
                      <a:pPr marL="137160" lvl="0" indent="-137160">
                        <a:spcAft>
                          <a:spcPts val="1200"/>
                        </a:spcAft>
                        <a:buFont typeface="Arial" panose="020B0604020202020204" pitchFamily="34" charset="0"/>
                        <a:buChar char="•"/>
                      </a:pPr>
                      <a:r>
                        <a:rPr lang="en-US" dirty="0"/>
                        <a:t>D(3): Use </a:t>
                      </a:r>
                      <a:r>
                        <a:rPr lang="en-US" sz="1800" b="0" kern="1200" dirty="0">
                          <a:solidFill>
                            <a:schemeClr val="dk1"/>
                          </a:solidFill>
                          <a:effectLst/>
                          <a:latin typeface="+mn-lt"/>
                          <a:ea typeface="+mn-ea"/>
                          <a:cs typeface="+mn-cs"/>
                        </a:rPr>
                        <a:t>fidelity and student outcome data for improvement</a:t>
                      </a:r>
                      <a:endParaRPr lang="en-US" b="0" dirty="0"/>
                    </a:p>
                    <a:p>
                      <a:pPr marL="137160" lvl="0" indent="-137160">
                        <a:spcAft>
                          <a:spcPts val="1200"/>
                        </a:spcAft>
                        <a:buFont typeface="Arial" panose="020B0604020202020204" pitchFamily="34" charset="0"/>
                        <a:buChar char="•"/>
                      </a:pPr>
                      <a:r>
                        <a:rPr lang="en-US" dirty="0"/>
                        <a:t>E(2): </a:t>
                      </a:r>
                      <a:r>
                        <a:rPr lang="en-US" sz="1800" b="0" kern="1200" dirty="0">
                          <a:solidFill>
                            <a:schemeClr val="dk1"/>
                          </a:solidFill>
                          <a:effectLst/>
                          <a:latin typeface="+mn-lt"/>
                          <a:ea typeface="+mn-ea"/>
                          <a:cs typeface="+mn-cs"/>
                        </a:rPr>
                        <a:t>Leadership systems build capacity/promote sustainability</a:t>
                      </a:r>
                      <a:endParaRPr lang="en-US" b="0" dirty="0"/>
                    </a:p>
                  </a:txBody>
                  <a:tcPr/>
                </a:tc>
                <a:tc>
                  <a:txBody>
                    <a:bodyPr/>
                    <a:lstStyle/>
                    <a:p>
                      <a:pPr marL="137160" lvl="0" indent="-137160">
                        <a:spcAft>
                          <a:spcPts val="1200"/>
                        </a:spcAft>
                        <a:buFont typeface="Arial" panose="020B0604020202020204" pitchFamily="34" charset="0"/>
                        <a:buChar char="•"/>
                      </a:pPr>
                      <a:r>
                        <a:rPr lang="en-US" dirty="0"/>
                        <a:t>B(5): </a:t>
                      </a:r>
                      <a:r>
                        <a:rPr lang="en-US" sz="1800" b="0" kern="1200" dirty="0">
                          <a:solidFill>
                            <a:schemeClr val="dk1"/>
                          </a:solidFill>
                          <a:effectLst/>
                          <a:latin typeface="+mn-lt"/>
                          <a:ea typeface="+mn-ea"/>
                          <a:cs typeface="+mn-cs"/>
                        </a:rPr>
                        <a:t>Administrators are trained/coached</a:t>
                      </a:r>
                      <a:endParaRPr lang="en-US" b="0" dirty="0"/>
                    </a:p>
                    <a:p>
                      <a:pPr marL="137160" lvl="0" indent="-137160">
                        <a:spcAft>
                          <a:spcPts val="1200"/>
                        </a:spcAft>
                        <a:buFont typeface="Arial" panose="020B0604020202020204" pitchFamily="34" charset="0"/>
                        <a:buChar char="•"/>
                      </a:pPr>
                      <a:r>
                        <a:rPr lang="en-US" dirty="0"/>
                        <a:t>C(3): </a:t>
                      </a:r>
                      <a:r>
                        <a:rPr lang="en-US" sz="1800" b="0" kern="1200" dirty="0">
                          <a:solidFill>
                            <a:schemeClr val="dk1"/>
                          </a:solidFill>
                          <a:effectLst/>
                          <a:latin typeface="+mn-lt"/>
                          <a:ea typeface="+mn-ea"/>
                          <a:cs typeface="+mn-cs"/>
                        </a:rPr>
                        <a:t>Coaching data are collected and analyzed</a:t>
                      </a:r>
                      <a:endParaRPr lang="en-US" b="0" dirty="0"/>
                    </a:p>
                    <a:p>
                      <a:pPr marL="137160" lvl="0" indent="-137160">
                        <a:spcAft>
                          <a:spcPts val="1200"/>
                        </a:spcAft>
                        <a:buFont typeface="Arial" panose="020B0604020202020204" pitchFamily="34" charset="0"/>
                        <a:buChar char="•"/>
                      </a:pPr>
                      <a:r>
                        <a:rPr lang="en-US" dirty="0"/>
                        <a:t>D(2): </a:t>
                      </a:r>
                      <a:r>
                        <a:rPr lang="en-US" sz="1800" b="0" kern="1200" dirty="0">
                          <a:solidFill>
                            <a:schemeClr val="dk1"/>
                          </a:solidFill>
                          <a:effectLst/>
                          <a:latin typeface="+mn-lt"/>
                          <a:ea typeface="+mn-ea"/>
                          <a:cs typeface="+mn-cs"/>
                        </a:rPr>
                        <a:t>Data systems in place at all education levels</a:t>
                      </a:r>
                      <a:endParaRPr lang="en-US" b="0" dirty="0"/>
                    </a:p>
                    <a:p>
                      <a:pPr marL="137160" lvl="0" indent="-137160">
                        <a:spcAft>
                          <a:spcPts val="1200"/>
                        </a:spcAft>
                        <a:buFont typeface="Arial" panose="020B0604020202020204" pitchFamily="34" charset="0"/>
                        <a:buChar char="•"/>
                      </a:pPr>
                      <a:r>
                        <a:rPr lang="en-US" dirty="0"/>
                        <a:t>E(1): </a:t>
                      </a:r>
                      <a:r>
                        <a:rPr lang="en-US" sz="1800" b="0" kern="1200" dirty="0">
                          <a:solidFill>
                            <a:schemeClr val="dk1"/>
                          </a:solidFill>
                          <a:effectLst/>
                          <a:latin typeface="+mn-lt"/>
                          <a:ea typeface="+mn-ea"/>
                          <a:cs typeface="+mn-cs"/>
                        </a:rPr>
                        <a:t>Accountability for project leadership at the state level</a:t>
                      </a:r>
                      <a:endParaRPr lang="en-US" b="0" dirty="0"/>
                    </a:p>
                  </a:txBody>
                  <a:tcPr/>
                </a:tc>
                <a:extLst>
                  <a:ext uri="{0D108BD9-81ED-4DB2-BD59-A6C34878D82A}">
                    <a16:rowId xmlns:a16="http://schemas.microsoft.com/office/drawing/2014/main" val="1246052857"/>
                  </a:ext>
                </a:extLst>
              </a:tr>
            </a:tbl>
          </a:graphicData>
        </a:graphic>
      </p:graphicFrame>
      <p:sp>
        <p:nvSpPr>
          <p:cNvPr id="3" name="Slide Number Placeholder 2"/>
          <p:cNvSpPr>
            <a:spLocks noGrp="1"/>
          </p:cNvSpPr>
          <p:nvPr>
            <p:ph type="sldNum" sz="quarter" idx="12"/>
          </p:nvPr>
        </p:nvSpPr>
        <p:spPr/>
        <p:txBody>
          <a:bodyPr/>
          <a:lstStyle/>
          <a:p>
            <a:fld id="{BF6A9BE3-E0B7-EB45-ABDE-0E94E44725A1}" type="slidenum">
              <a:rPr lang="en-US" smtClean="0"/>
              <a:pPr/>
              <a:t>13</a:t>
            </a:fld>
            <a:endParaRPr lang="en-US"/>
          </a:p>
        </p:txBody>
      </p:sp>
      <p:sp>
        <p:nvSpPr>
          <p:cNvPr id="4" name="Title 3"/>
          <p:cNvSpPr>
            <a:spLocks noGrp="1"/>
          </p:cNvSpPr>
          <p:nvPr>
            <p:ph type="title"/>
          </p:nvPr>
        </p:nvSpPr>
        <p:spPr/>
        <p:txBody>
          <a:bodyPr/>
          <a:lstStyle/>
          <a:p>
            <a:r>
              <a:rPr lang="en-US" dirty="0"/>
              <a:t>Minor Revisions to Components for Program Measure 1</a:t>
            </a:r>
          </a:p>
        </p:txBody>
      </p:sp>
    </p:spTree>
    <p:extLst>
      <p:ext uri="{BB962C8B-B14F-4D97-AF65-F5344CB8AC3E}">
        <p14:creationId xmlns:p14="http://schemas.microsoft.com/office/powerpoint/2010/main" val="1528475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F6A9BE3-E0B7-EB45-ABDE-0E94E44725A1}" type="slidenum">
              <a:rPr lang="en-US" smtClean="0"/>
              <a:pPr/>
              <a:t>14</a:t>
            </a:fld>
            <a:endParaRPr lang="en-US"/>
          </a:p>
        </p:txBody>
      </p:sp>
      <p:sp>
        <p:nvSpPr>
          <p:cNvPr id="4" name="Title 3"/>
          <p:cNvSpPr>
            <a:spLocks noGrp="1"/>
          </p:cNvSpPr>
          <p:nvPr>
            <p:ph type="title"/>
          </p:nvPr>
        </p:nvSpPr>
        <p:spPr/>
        <p:txBody>
          <a:bodyPr/>
          <a:lstStyle/>
          <a:p>
            <a:r>
              <a:rPr lang="en-US" dirty="0"/>
              <a:t>Minor Revisions to Worksheet for Program Measure 1</a:t>
            </a:r>
          </a:p>
        </p:txBody>
      </p:sp>
      <p:pic>
        <p:nvPicPr>
          <p:cNvPr id="5" name="Picture 4"/>
          <p:cNvPicPr>
            <a:picLocks noChangeAspect="1"/>
          </p:cNvPicPr>
          <p:nvPr/>
        </p:nvPicPr>
        <p:blipFill>
          <a:blip r:embed="rId2"/>
          <a:stretch>
            <a:fillRect/>
          </a:stretch>
        </p:blipFill>
        <p:spPr>
          <a:xfrm>
            <a:off x="95249" y="2095500"/>
            <a:ext cx="12007851" cy="3772582"/>
          </a:xfrm>
          <a:prstGeom prst="rect">
            <a:avLst/>
          </a:prstGeom>
        </p:spPr>
      </p:pic>
    </p:spTree>
    <p:extLst>
      <p:ext uri="{BB962C8B-B14F-4D97-AF65-F5344CB8AC3E}">
        <p14:creationId xmlns:p14="http://schemas.microsoft.com/office/powerpoint/2010/main" val="3396771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560238061"/>
              </p:ext>
            </p:extLst>
          </p:nvPr>
        </p:nvGraphicFramePr>
        <p:xfrm>
          <a:off x="569911" y="1565910"/>
          <a:ext cx="10778244" cy="4790440"/>
        </p:xfrm>
        <a:graphic>
          <a:graphicData uri="http://schemas.openxmlformats.org/drawingml/2006/table">
            <a:tbl>
              <a:tblPr firstRow="1" bandRow="1">
                <a:tableStyleId>{5C22544A-7EE6-4342-B048-85BDC9FD1C3A}</a:tableStyleId>
              </a:tblPr>
              <a:tblGrid>
                <a:gridCol w="3592748">
                  <a:extLst>
                    <a:ext uri="{9D8B030D-6E8A-4147-A177-3AD203B41FA5}">
                      <a16:colId xmlns:a16="http://schemas.microsoft.com/office/drawing/2014/main" val="2096390981"/>
                    </a:ext>
                  </a:extLst>
                </a:gridCol>
                <a:gridCol w="3592748">
                  <a:extLst>
                    <a:ext uri="{9D8B030D-6E8A-4147-A177-3AD203B41FA5}">
                      <a16:colId xmlns:a16="http://schemas.microsoft.com/office/drawing/2014/main" val="1716223633"/>
                    </a:ext>
                  </a:extLst>
                </a:gridCol>
                <a:gridCol w="3592748">
                  <a:extLst>
                    <a:ext uri="{9D8B030D-6E8A-4147-A177-3AD203B41FA5}">
                      <a16:colId xmlns:a16="http://schemas.microsoft.com/office/drawing/2014/main" val="1649504692"/>
                    </a:ext>
                  </a:extLst>
                </a:gridCol>
              </a:tblGrid>
              <a:tr h="370840">
                <a:tc>
                  <a:txBody>
                    <a:bodyPr/>
                    <a:lstStyle/>
                    <a:p>
                      <a:pPr algn="ctr"/>
                      <a:r>
                        <a:rPr lang="en-US" u="sng" dirty="0">
                          <a:solidFill>
                            <a:srgbClr val="282654"/>
                          </a:solidFill>
                        </a:rPr>
                        <a:t>Minor Revisions</a:t>
                      </a:r>
                    </a:p>
                  </a:txBody>
                  <a:tcPr>
                    <a:solidFill>
                      <a:srgbClr val="CED1DE"/>
                    </a:solidFill>
                  </a:tcPr>
                </a:tc>
                <a:tc>
                  <a:txBody>
                    <a:bodyPr/>
                    <a:lstStyle/>
                    <a:p>
                      <a:pPr algn="ctr"/>
                      <a:r>
                        <a:rPr lang="en-US" u="sng" dirty="0">
                          <a:solidFill>
                            <a:srgbClr val="282654"/>
                          </a:solidFill>
                        </a:rPr>
                        <a:t>Substantial</a:t>
                      </a:r>
                      <a:r>
                        <a:rPr lang="en-US" u="sng" baseline="0" dirty="0">
                          <a:solidFill>
                            <a:srgbClr val="282654"/>
                          </a:solidFill>
                        </a:rPr>
                        <a:t> Revisions</a:t>
                      </a:r>
                      <a:endParaRPr lang="en-US" u="sng" dirty="0">
                        <a:solidFill>
                          <a:srgbClr val="282654"/>
                        </a:solidFill>
                      </a:endParaRPr>
                    </a:p>
                  </a:txBody>
                  <a:tcPr>
                    <a:solidFill>
                      <a:srgbClr val="F2DCC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u="sng" dirty="0">
                          <a:solidFill>
                            <a:srgbClr val="282654"/>
                          </a:solidFill>
                        </a:rPr>
                        <a:t>New Components/Elements</a:t>
                      </a:r>
                    </a:p>
                  </a:txBody>
                  <a:tcPr>
                    <a:solidFill>
                      <a:srgbClr val="CED1DE"/>
                    </a:solidFill>
                  </a:tcPr>
                </a:tc>
                <a:extLst>
                  <a:ext uri="{0D108BD9-81ED-4DB2-BD59-A6C34878D82A}">
                    <a16:rowId xmlns:a16="http://schemas.microsoft.com/office/drawing/2014/main" val="1851378937"/>
                  </a:ext>
                </a:extLst>
              </a:tr>
              <a:tr h="370840">
                <a:tc>
                  <a:txBody>
                    <a:bodyPr/>
                    <a:lstStyle/>
                    <a:p>
                      <a:pPr marL="137160" lvl="1" indent="-137160" algn="l">
                        <a:spcAft>
                          <a:spcPts val="1200"/>
                        </a:spcAft>
                        <a:buFont typeface="Arial" panose="020B0604020202020204" pitchFamily="34" charset="0"/>
                        <a:buChar char="•"/>
                      </a:pPr>
                      <a:r>
                        <a:rPr lang="en-US" dirty="0"/>
                        <a:t>A(1): </a:t>
                      </a:r>
                      <a:r>
                        <a:rPr lang="en-US" sz="1800" b="0" kern="1200" dirty="0">
                          <a:solidFill>
                            <a:schemeClr val="dk1"/>
                          </a:solidFill>
                          <a:effectLst/>
                          <a:latin typeface="+mn-lt"/>
                          <a:ea typeface="+mn-ea"/>
                          <a:cs typeface="+mn-cs"/>
                        </a:rPr>
                        <a:t>Clear expectations for participants, schools, districts, other entities</a:t>
                      </a:r>
                    </a:p>
                    <a:p>
                      <a:pPr marL="137160" lvl="1" indent="-137160" algn="l">
                        <a:spcAft>
                          <a:spcPts val="1200"/>
                        </a:spcAft>
                        <a:buFont typeface="Arial" panose="020B0604020202020204" pitchFamily="34" charset="0"/>
                        <a:buChar char="•"/>
                      </a:pPr>
                      <a:r>
                        <a:rPr lang="en-US" dirty="0"/>
                        <a:t>A(2): </a:t>
                      </a:r>
                      <a:r>
                        <a:rPr lang="en-US" sz="1800" b="0" kern="1200" dirty="0">
                          <a:solidFill>
                            <a:schemeClr val="dk1"/>
                          </a:solidFill>
                          <a:effectLst/>
                          <a:latin typeface="+mn-lt"/>
                          <a:ea typeface="+mn-ea"/>
                          <a:cs typeface="+mn-cs"/>
                        </a:rPr>
                        <a:t>Clear expectations for trainers</a:t>
                      </a:r>
                      <a:r>
                        <a:rPr lang="en-US" sz="1800" b="0" kern="1200" baseline="0" dirty="0">
                          <a:solidFill>
                            <a:schemeClr val="dk1"/>
                          </a:solidFill>
                          <a:effectLst/>
                          <a:latin typeface="+mn-lt"/>
                          <a:ea typeface="+mn-ea"/>
                          <a:cs typeface="+mn-cs"/>
                        </a:rPr>
                        <a:t> and</a:t>
                      </a:r>
                      <a:r>
                        <a:rPr lang="en-US" sz="1800" b="0" kern="1200" dirty="0">
                          <a:solidFill>
                            <a:schemeClr val="dk1"/>
                          </a:solidFill>
                          <a:effectLst/>
                          <a:latin typeface="+mn-lt"/>
                          <a:ea typeface="+mn-ea"/>
                          <a:cs typeface="+mn-cs"/>
                        </a:rPr>
                        <a:t> coaches/mentors</a:t>
                      </a:r>
                    </a:p>
                    <a:p>
                      <a:pPr marL="137160" lvl="1" indent="-137160" algn="l">
                        <a:spcAft>
                          <a:spcPts val="1200"/>
                        </a:spcAft>
                        <a:buFont typeface="Arial" panose="020B0604020202020204" pitchFamily="34" charset="0"/>
                        <a:buChar char="•"/>
                      </a:pPr>
                      <a:r>
                        <a:rPr lang="en-US" dirty="0"/>
                        <a:t>B(1): </a:t>
                      </a:r>
                      <a:r>
                        <a:rPr lang="en-US" sz="1800" b="0" kern="1200" dirty="0">
                          <a:solidFill>
                            <a:schemeClr val="dk1"/>
                          </a:solidFill>
                          <a:effectLst/>
                          <a:latin typeface="+mn-lt"/>
                          <a:ea typeface="+mn-ea"/>
                          <a:cs typeface="+mn-cs"/>
                        </a:rPr>
                        <a:t>Accountability for training delivery/quality</a:t>
                      </a:r>
                    </a:p>
                    <a:p>
                      <a:pPr marL="137160" lvl="1" indent="-137160" algn="l">
                        <a:spcAft>
                          <a:spcPts val="1200"/>
                        </a:spcAft>
                        <a:buFont typeface="Arial" panose="020B0604020202020204" pitchFamily="34" charset="0"/>
                        <a:buChar char="•"/>
                      </a:pPr>
                      <a:r>
                        <a:rPr lang="en-US" dirty="0"/>
                        <a:t>B(2): </a:t>
                      </a:r>
                      <a:r>
                        <a:rPr lang="en-US" sz="1800" b="0" kern="1200" dirty="0">
                          <a:solidFill>
                            <a:schemeClr val="dk1"/>
                          </a:solidFill>
                          <a:effectLst/>
                          <a:latin typeface="+mn-lt"/>
                          <a:ea typeface="+mn-ea"/>
                          <a:cs typeface="+mn-cs"/>
                        </a:rPr>
                        <a:t>Use adult learning strategies</a:t>
                      </a:r>
                    </a:p>
                    <a:p>
                      <a:pPr marL="137160" lvl="1" indent="-137160" algn="l">
                        <a:spcAft>
                          <a:spcPts val="1200"/>
                        </a:spcAft>
                        <a:buFont typeface="Arial" panose="020B0604020202020204" pitchFamily="34" charset="0"/>
                        <a:buChar char="•"/>
                      </a:pPr>
                      <a:r>
                        <a:rPr lang="en-US" dirty="0"/>
                        <a:t>B(3): </a:t>
                      </a:r>
                      <a:r>
                        <a:rPr lang="en-US" sz="1800" b="0" kern="1200" dirty="0">
                          <a:solidFill>
                            <a:schemeClr val="dk1"/>
                          </a:solidFill>
                          <a:effectLst/>
                          <a:latin typeface="+mn-lt"/>
                          <a:ea typeface="+mn-ea"/>
                          <a:cs typeface="+mn-cs"/>
                        </a:rPr>
                        <a:t>Training is skill-based</a:t>
                      </a:r>
                    </a:p>
                    <a:p>
                      <a:pPr marL="137160" lvl="1" indent="-137160" algn="l">
                        <a:spcAft>
                          <a:spcPts val="1200"/>
                        </a:spcAft>
                        <a:buFont typeface="Arial" panose="020B0604020202020204" pitchFamily="34" charset="0"/>
                        <a:buChar char="•"/>
                      </a:pPr>
                      <a:r>
                        <a:rPr lang="en-US" dirty="0"/>
                        <a:t>D(1): </a:t>
                      </a:r>
                      <a:r>
                        <a:rPr lang="en-US" sz="1800" b="0" kern="1200" dirty="0">
                          <a:solidFill>
                            <a:schemeClr val="dk1"/>
                          </a:solidFill>
                          <a:effectLst/>
                          <a:latin typeface="+mn-lt"/>
                          <a:ea typeface="+mn-ea"/>
                          <a:cs typeface="+mn-cs"/>
                        </a:rPr>
                        <a:t>Accountability for the measurement/reporting system</a:t>
                      </a:r>
                      <a:endParaRPr lang="en-US" b="0" dirty="0"/>
                    </a:p>
                  </a:txBody>
                  <a:tcPr>
                    <a:solidFill>
                      <a:srgbClr val="CED1DE"/>
                    </a:solidFill>
                  </a:tcPr>
                </a:tc>
                <a:tc>
                  <a:txBody>
                    <a:bodyPr/>
                    <a:lstStyle/>
                    <a:p>
                      <a:pPr marL="137160" lvl="0" indent="-137160">
                        <a:spcAft>
                          <a:spcPts val="1200"/>
                        </a:spcAft>
                        <a:buFont typeface="Arial" panose="020B0604020202020204" pitchFamily="34" charset="0"/>
                        <a:buChar char="•"/>
                      </a:pPr>
                      <a:r>
                        <a:rPr lang="en-US" dirty="0"/>
                        <a:t>B(4): </a:t>
                      </a:r>
                      <a:r>
                        <a:rPr lang="en-US" sz="1800" b="0" kern="1200" dirty="0">
                          <a:solidFill>
                            <a:schemeClr val="dk1"/>
                          </a:solidFill>
                          <a:effectLst/>
                          <a:latin typeface="+mn-lt"/>
                          <a:ea typeface="+mn-ea"/>
                          <a:cs typeface="+mn-cs"/>
                        </a:rPr>
                        <a:t>Trainers are trained, coached, and observed</a:t>
                      </a:r>
                      <a:endParaRPr lang="en-US" b="0" dirty="0"/>
                    </a:p>
                    <a:p>
                      <a:pPr marL="137160" lvl="0" indent="-137160">
                        <a:spcAft>
                          <a:spcPts val="1200"/>
                        </a:spcAft>
                        <a:buFont typeface="Arial" panose="020B0604020202020204" pitchFamily="34" charset="0"/>
                        <a:buChar char="•"/>
                      </a:pPr>
                      <a:r>
                        <a:rPr lang="en-US" dirty="0"/>
                        <a:t>B(6): </a:t>
                      </a:r>
                      <a:r>
                        <a:rPr lang="en-US" sz="1800" b="0" kern="1200" dirty="0">
                          <a:solidFill>
                            <a:schemeClr val="dk1"/>
                          </a:solidFill>
                          <a:effectLst/>
                          <a:latin typeface="+mn-lt"/>
                          <a:ea typeface="+mn-ea"/>
                          <a:cs typeface="+mn-cs"/>
                        </a:rPr>
                        <a:t>Outcome data are collected and analyzed</a:t>
                      </a:r>
                      <a:endParaRPr lang="en-US" b="0" dirty="0"/>
                    </a:p>
                    <a:p>
                      <a:pPr marL="137160" lvl="0" indent="-137160">
                        <a:spcAft>
                          <a:spcPts val="1200"/>
                        </a:spcAft>
                        <a:buFont typeface="Arial" panose="020B0604020202020204" pitchFamily="34" charset="0"/>
                        <a:buChar char="•"/>
                      </a:pPr>
                      <a:r>
                        <a:rPr lang="en-US" dirty="0"/>
                        <a:t>C(1): </a:t>
                      </a:r>
                      <a:r>
                        <a:rPr lang="en-US" sz="1800" b="0" kern="1200" dirty="0">
                          <a:solidFill>
                            <a:schemeClr val="dk1"/>
                          </a:solidFill>
                          <a:effectLst/>
                          <a:latin typeface="+mn-lt"/>
                          <a:ea typeface="+mn-ea"/>
                          <a:cs typeface="+mn-cs"/>
                        </a:rPr>
                        <a:t>Accountability for quality and timeliness of coaching services</a:t>
                      </a:r>
                      <a:endParaRPr lang="en-US" b="0" dirty="0"/>
                    </a:p>
                    <a:p>
                      <a:pPr marL="137160" lvl="0" indent="-137160">
                        <a:spcAft>
                          <a:spcPts val="1200"/>
                        </a:spcAft>
                        <a:buFont typeface="Arial" panose="020B0604020202020204" pitchFamily="34" charset="0"/>
                        <a:buChar char="•"/>
                      </a:pPr>
                      <a:r>
                        <a:rPr lang="en-US" dirty="0"/>
                        <a:t>C(2): </a:t>
                      </a:r>
                      <a:r>
                        <a:rPr lang="en-US" sz="1800" b="0" kern="1200" dirty="0">
                          <a:solidFill>
                            <a:schemeClr val="dk1"/>
                          </a:solidFill>
                          <a:effectLst/>
                          <a:latin typeface="+mn-lt"/>
                          <a:ea typeface="+mn-ea"/>
                          <a:cs typeface="+mn-cs"/>
                        </a:rPr>
                        <a:t>Coaches use effective practices</a:t>
                      </a:r>
                      <a:endParaRPr lang="en-US" b="0" dirty="0"/>
                    </a:p>
                    <a:p>
                      <a:pPr marL="137160" lvl="0" indent="-137160">
                        <a:spcAft>
                          <a:spcPts val="1200"/>
                        </a:spcAft>
                        <a:buFont typeface="Arial" panose="020B0604020202020204" pitchFamily="34" charset="0"/>
                        <a:buChar char="•"/>
                      </a:pPr>
                      <a:r>
                        <a:rPr lang="en-US" dirty="0"/>
                        <a:t>D(3): Use </a:t>
                      </a:r>
                      <a:r>
                        <a:rPr lang="en-US" sz="1800" b="0" kern="1200" dirty="0">
                          <a:solidFill>
                            <a:schemeClr val="dk1"/>
                          </a:solidFill>
                          <a:effectLst/>
                          <a:latin typeface="+mn-lt"/>
                          <a:ea typeface="+mn-ea"/>
                          <a:cs typeface="+mn-cs"/>
                        </a:rPr>
                        <a:t>fidelity and student outcome data for improvement</a:t>
                      </a:r>
                      <a:endParaRPr lang="en-US" b="0" dirty="0"/>
                    </a:p>
                    <a:p>
                      <a:pPr marL="137160" lvl="0" indent="-137160">
                        <a:spcAft>
                          <a:spcPts val="1200"/>
                        </a:spcAft>
                        <a:buFont typeface="Arial" panose="020B0604020202020204" pitchFamily="34" charset="0"/>
                        <a:buChar char="•"/>
                      </a:pPr>
                      <a:r>
                        <a:rPr lang="en-US" dirty="0"/>
                        <a:t>E(2): </a:t>
                      </a:r>
                      <a:r>
                        <a:rPr lang="en-US" sz="1800" b="0" kern="1200" dirty="0">
                          <a:solidFill>
                            <a:schemeClr val="dk1"/>
                          </a:solidFill>
                          <a:effectLst/>
                          <a:latin typeface="+mn-lt"/>
                          <a:ea typeface="+mn-ea"/>
                          <a:cs typeface="+mn-cs"/>
                        </a:rPr>
                        <a:t>Leadership systems build capacity/promote sustainability</a:t>
                      </a:r>
                      <a:endParaRPr lang="en-US" b="0" dirty="0"/>
                    </a:p>
                  </a:txBody>
                  <a:tcPr>
                    <a:solidFill>
                      <a:srgbClr val="F2DCCF"/>
                    </a:solidFill>
                  </a:tcPr>
                </a:tc>
                <a:tc>
                  <a:txBody>
                    <a:bodyPr/>
                    <a:lstStyle/>
                    <a:p>
                      <a:pPr marL="137160" lvl="0" indent="-137160">
                        <a:spcAft>
                          <a:spcPts val="1200"/>
                        </a:spcAft>
                        <a:buFont typeface="Arial" panose="020B0604020202020204" pitchFamily="34" charset="0"/>
                        <a:buChar char="•"/>
                      </a:pPr>
                      <a:r>
                        <a:rPr lang="en-US" dirty="0"/>
                        <a:t>B(5): </a:t>
                      </a:r>
                      <a:r>
                        <a:rPr lang="en-US" sz="1800" b="0" kern="1200" dirty="0">
                          <a:solidFill>
                            <a:schemeClr val="dk1"/>
                          </a:solidFill>
                          <a:effectLst/>
                          <a:latin typeface="+mn-lt"/>
                          <a:ea typeface="+mn-ea"/>
                          <a:cs typeface="+mn-cs"/>
                        </a:rPr>
                        <a:t>Administrators are trained/coached</a:t>
                      </a:r>
                      <a:endParaRPr lang="en-US" b="0" dirty="0"/>
                    </a:p>
                    <a:p>
                      <a:pPr marL="137160" lvl="0" indent="-137160">
                        <a:spcAft>
                          <a:spcPts val="1200"/>
                        </a:spcAft>
                        <a:buFont typeface="Arial" panose="020B0604020202020204" pitchFamily="34" charset="0"/>
                        <a:buChar char="•"/>
                      </a:pPr>
                      <a:r>
                        <a:rPr lang="en-US" dirty="0"/>
                        <a:t>C(3): </a:t>
                      </a:r>
                      <a:r>
                        <a:rPr lang="en-US" sz="1800" b="0" kern="1200" dirty="0">
                          <a:solidFill>
                            <a:schemeClr val="dk1"/>
                          </a:solidFill>
                          <a:effectLst/>
                          <a:latin typeface="+mn-lt"/>
                          <a:ea typeface="+mn-ea"/>
                          <a:cs typeface="+mn-cs"/>
                        </a:rPr>
                        <a:t>Coaching data are collected and analyzed</a:t>
                      </a:r>
                      <a:endParaRPr lang="en-US" b="0" dirty="0"/>
                    </a:p>
                    <a:p>
                      <a:pPr marL="137160" lvl="0" indent="-137160">
                        <a:spcAft>
                          <a:spcPts val="1200"/>
                        </a:spcAft>
                        <a:buFont typeface="Arial" panose="020B0604020202020204" pitchFamily="34" charset="0"/>
                        <a:buChar char="•"/>
                      </a:pPr>
                      <a:r>
                        <a:rPr lang="en-US" dirty="0"/>
                        <a:t>D(2): </a:t>
                      </a:r>
                      <a:r>
                        <a:rPr lang="en-US" sz="1800" b="0" kern="1200" dirty="0">
                          <a:solidFill>
                            <a:schemeClr val="dk1"/>
                          </a:solidFill>
                          <a:effectLst/>
                          <a:latin typeface="+mn-lt"/>
                          <a:ea typeface="+mn-ea"/>
                          <a:cs typeface="+mn-cs"/>
                        </a:rPr>
                        <a:t>Data systems in place at all education levels</a:t>
                      </a:r>
                      <a:endParaRPr lang="en-US" b="0" dirty="0"/>
                    </a:p>
                    <a:p>
                      <a:pPr marL="137160" lvl="0" indent="-137160">
                        <a:spcAft>
                          <a:spcPts val="1200"/>
                        </a:spcAft>
                        <a:buFont typeface="Arial" panose="020B0604020202020204" pitchFamily="34" charset="0"/>
                        <a:buChar char="•"/>
                      </a:pPr>
                      <a:r>
                        <a:rPr lang="en-US" dirty="0"/>
                        <a:t>E(1): </a:t>
                      </a:r>
                      <a:r>
                        <a:rPr lang="en-US" sz="1800" b="0" kern="1200" dirty="0">
                          <a:solidFill>
                            <a:schemeClr val="dk1"/>
                          </a:solidFill>
                          <a:effectLst/>
                          <a:latin typeface="+mn-lt"/>
                          <a:ea typeface="+mn-ea"/>
                          <a:cs typeface="+mn-cs"/>
                        </a:rPr>
                        <a:t>Accountability for project leadership at the state level</a:t>
                      </a:r>
                      <a:endParaRPr lang="en-US" b="0" dirty="0"/>
                    </a:p>
                  </a:txBody>
                  <a:tcPr/>
                </a:tc>
                <a:extLst>
                  <a:ext uri="{0D108BD9-81ED-4DB2-BD59-A6C34878D82A}">
                    <a16:rowId xmlns:a16="http://schemas.microsoft.com/office/drawing/2014/main" val="1246052857"/>
                  </a:ext>
                </a:extLst>
              </a:tr>
            </a:tbl>
          </a:graphicData>
        </a:graphic>
      </p:graphicFrame>
      <p:sp>
        <p:nvSpPr>
          <p:cNvPr id="3" name="Slide Number Placeholder 2"/>
          <p:cNvSpPr>
            <a:spLocks noGrp="1"/>
          </p:cNvSpPr>
          <p:nvPr>
            <p:ph type="sldNum" sz="quarter" idx="12"/>
          </p:nvPr>
        </p:nvSpPr>
        <p:spPr/>
        <p:txBody>
          <a:bodyPr/>
          <a:lstStyle/>
          <a:p>
            <a:fld id="{BF6A9BE3-E0B7-EB45-ABDE-0E94E44725A1}" type="slidenum">
              <a:rPr lang="en-US" smtClean="0"/>
              <a:pPr/>
              <a:t>15</a:t>
            </a:fld>
            <a:endParaRPr lang="en-US"/>
          </a:p>
        </p:txBody>
      </p:sp>
      <p:sp>
        <p:nvSpPr>
          <p:cNvPr id="4" name="Title 3"/>
          <p:cNvSpPr>
            <a:spLocks noGrp="1"/>
          </p:cNvSpPr>
          <p:nvPr>
            <p:ph type="title"/>
          </p:nvPr>
        </p:nvSpPr>
        <p:spPr/>
        <p:txBody>
          <a:bodyPr/>
          <a:lstStyle/>
          <a:p>
            <a:r>
              <a:rPr lang="en-US" dirty="0"/>
              <a:t>Substantial Revisions to Components for Program Measure 1</a:t>
            </a:r>
          </a:p>
        </p:txBody>
      </p:sp>
    </p:spTree>
    <p:extLst>
      <p:ext uri="{BB962C8B-B14F-4D97-AF65-F5344CB8AC3E}">
        <p14:creationId xmlns:p14="http://schemas.microsoft.com/office/powerpoint/2010/main" val="3467911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F6A9BE3-E0B7-EB45-ABDE-0E94E44725A1}" type="slidenum">
              <a:rPr lang="en-US" smtClean="0"/>
              <a:pPr/>
              <a:t>16</a:t>
            </a:fld>
            <a:endParaRPr lang="en-US"/>
          </a:p>
        </p:txBody>
      </p:sp>
      <p:sp>
        <p:nvSpPr>
          <p:cNvPr id="4" name="Title 3"/>
          <p:cNvSpPr>
            <a:spLocks noGrp="1"/>
          </p:cNvSpPr>
          <p:nvPr>
            <p:ph type="title"/>
          </p:nvPr>
        </p:nvSpPr>
        <p:spPr/>
        <p:txBody>
          <a:bodyPr/>
          <a:lstStyle/>
          <a:p>
            <a:r>
              <a:rPr lang="en-US" dirty="0"/>
              <a:t>Substantial Revisions to Worksheet for Program Measure 1</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21858786"/>
              </p:ext>
            </p:extLst>
          </p:nvPr>
        </p:nvGraphicFramePr>
        <p:xfrm>
          <a:off x="601870" y="1567509"/>
          <a:ext cx="11120438" cy="508000"/>
        </p:xfrm>
        <a:graphic>
          <a:graphicData uri="http://schemas.openxmlformats.org/drawingml/2006/table">
            <a:tbl>
              <a:tblPr/>
              <a:tblGrid>
                <a:gridCol w="987495">
                  <a:extLst>
                    <a:ext uri="{9D8B030D-6E8A-4147-A177-3AD203B41FA5}">
                      <a16:colId xmlns:a16="http://schemas.microsoft.com/office/drawing/2014/main" val="4166811733"/>
                    </a:ext>
                  </a:extLst>
                </a:gridCol>
                <a:gridCol w="3244944">
                  <a:extLst>
                    <a:ext uri="{9D8B030D-6E8A-4147-A177-3AD203B41FA5}">
                      <a16:colId xmlns:a16="http://schemas.microsoft.com/office/drawing/2014/main" val="975748494"/>
                    </a:ext>
                  </a:extLst>
                </a:gridCol>
                <a:gridCol w="4881872">
                  <a:extLst>
                    <a:ext uri="{9D8B030D-6E8A-4147-A177-3AD203B41FA5}">
                      <a16:colId xmlns:a16="http://schemas.microsoft.com/office/drawing/2014/main" val="3445574036"/>
                    </a:ext>
                  </a:extLst>
                </a:gridCol>
                <a:gridCol w="2006127">
                  <a:extLst>
                    <a:ext uri="{9D8B030D-6E8A-4147-A177-3AD203B41FA5}">
                      <a16:colId xmlns:a16="http://schemas.microsoft.com/office/drawing/2014/main" val="1750751496"/>
                    </a:ext>
                  </a:extLst>
                </a:gridCol>
              </a:tblGrid>
              <a:tr h="508000">
                <a:tc>
                  <a:txBody>
                    <a:bodyPr/>
                    <a:lstStyle/>
                    <a:p>
                      <a:pPr marL="0" marR="0" algn="ctr">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cs typeface="Arial" panose="020B0604020202020204" pitchFamily="34" charset="0"/>
                        </a:rPr>
                        <a:t>Professional development (PD) domains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8890"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cs typeface="Arial" panose="020B0604020202020204" pitchFamily="34" charset="0"/>
                        </a:rPr>
                        <a:t>PD components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100" i="1">
                          <a:solidFill>
                            <a:srgbClr val="000000"/>
                          </a:solidFill>
                          <a:effectLst/>
                          <a:latin typeface="Calibri" panose="020F0502020204030204" pitchFamily="34" charset="0"/>
                          <a:ea typeface="Calibri" panose="020F0502020204030204" pitchFamily="34" charset="0"/>
                          <a:cs typeface="Arial" panose="020B0604020202020204" pitchFamily="34" charset="0"/>
                        </a:rPr>
                        <a:t>(with required elements the description should contain)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8890"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91440" algn="ctr">
                        <a:spcBef>
                          <a:spcPts val="0"/>
                        </a:spcBef>
                        <a:spcAft>
                          <a:spcPts val="0"/>
                        </a:spcAft>
                      </a:pPr>
                      <a:r>
                        <a:rPr lang="en-US" sz="10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Project Description (</a:t>
                      </a:r>
                      <a:r>
                        <a:rPr lang="en-US" sz="1000" b="1"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please provide after each bullet</a:t>
                      </a:r>
                      <a:r>
                        <a:rPr lang="en-US" sz="10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8890"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91440" algn="ctr">
                        <a:spcBef>
                          <a:spcPts val="0"/>
                        </a:spcBef>
                        <a:spcAft>
                          <a:spcPts val="0"/>
                        </a:spcAft>
                      </a:pPr>
                      <a:r>
                        <a:rPr lang="en-US" sz="10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91440" algn="ctr">
                        <a:spcBef>
                          <a:spcPts val="0"/>
                        </a:spcBef>
                        <a:spcAft>
                          <a:spcPts val="0"/>
                        </a:spcAft>
                      </a:pPr>
                      <a:r>
                        <a:rPr lang="en-US" sz="10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Self-Assessment Score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8890"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extLst>
                  <a:ext uri="{0D108BD9-81ED-4DB2-BD59-A6C34878D82A}">
                    <a16:rowId xmlns:a16="http://schemas.microsoft.com/office/drawing/2014/main" val="90396961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824597832"/>
              </p:ext>
            </p:extLst>
          </p:nvPr>
        </p:nvGraphicFramePr>
        <p:xfrm>
          <a:off x="601870" y="2075509"/>
          <a:ext cx="11120438" cy="4434840"/>
        </p:xfrm>
        <a:graphic>
          <a:graphicData uri="http://schemas.openxmlformats.org/drawingml/2006/table">
            <a:tbl>
              <a:tblPr/>
              <a:tblGrid>
                <a:gridCol w="987495">
                  <a:extLst>
                    <a:ext uri="{9D8B030D-6E8A-4147-A177-3AD203B41FA5}">
                      <a16:colId xmlns:a16="http://schemas.microsoft.com/office/drawing/2014/main" val="2252922661"/>
                    </a:ext>
                  </a:extLst>
                </a:gridCol>
                <a:gridCol w="3244944">
                  <a:extLst>
                    <a:ext uri="{9D8B030D-6E8A-4147-A177-3AD203B41FA5}">
                      <a16:colId xmlns:a16="http://schemas.microsoft.com/office/drawing/2014/main" val="3590251380"/>
                    </a:ext>
                  </a:extLst>
                </a:gridCol>
                <a:gridCol w="4881872">
                  <a:extLst>
                    <a:ext uri="{9D8B030D-6E8A-4147-A177-3AD203B41FA5}">
                      <a16:colId xmlns:a16="http://schemas.microsoft.com/office/drawing/2014/main" val="922455903"/>
                    </a:ext>
                  </a:extLst>
                </a:gridCol>
                <a:gridCol w="2006127">
                  <a:extLst>
                    <a:ext uri="{9D8B030D-6E8A-4147-A177-3AD203B41FA5}">
                      <a16:colId xmlns:a16="http://schemas.microsoft.com/office/drawing/2014/main" val="2032727178"/>
                    </a:ext>
                  </a:extLst>
                </a:gridCol>
              </a:tblGrid>
              <a:tr h="2171396">
                <a:tc>
                  <a:txBody>
                    <a:bodyPr/>
                    <a:lstStyle/>
                    <a:p>
                      <a:pPr marL="0" marR="0">
                        <a:spcBef>
                          <a:spcPts val="0"/>
                        </a:spcBef>
                        <a:spcAft>
                          <a:spcPts val="0"/>
                        </a:spcAft>
                      </a:pPr>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C(2) </a:t>
                      </a:r>
                    </a:p>
                    <a:p>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Coaching</a:t>
                      </a:r>
                    </a:p>
                    <a:p>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OLD VERSION</a:t>
                      </a:r>
                      <a:endParaRPr lang="en-US" sz="1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8890"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SPDG coaches use multiple sources of information in order to provide assistive feedback to those being coached and also provide appropriate instruction or modeling.</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Required elements:</a:t>
                      </a:r>
                    </a:p>
                    <a:p>
                      <a:pPr marL="365760" marR="0" lvl="0" indent="-274320">
                        <a:spcBef>
                          <a:spcPts val="0"/>
                        </a:spcBef>
                        <a:spcAft>
                          <a:spcPts val="0"/>
                        </a:spcAft>
                        <a:buFont typeface="Arial" panose="020B0604020202020204" pitchFamily="34" charset="0"/>
                        <a:buChar char="•"/>
                      </a:pPr>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Should describe the coaching strategy used and the appropriateness for use with adults (i.e., evidence provided for coaching strategies).</a:t>
                      </a:r>
                      <a:r>
                        <a:rPr lang="en-US" sz="1100" baseline="30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65760" marR="0" lvl="0" indent="-274320">
                        <a:spcBef>
                          <a:spcPts val="0"/>
                        </a:spcBef>
                        <a:spcAft>
                          <a:spcPts val="0"/>
                        </a:spcAft>
                        <a:buFont typeface="Arial" panose="020B0604020202020204" pitchFamily="34" charset="0"/>
                        <a:buChar char="•"/>
                      </a:pPr>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Describe how SPDG coaches monitored implementation progress.</a:t>
                      </a:r>
                    </a:p>
                    <a:p>
                      <a:pPr marL="365760" marR="0" lvl="0" indent="-274320" algn="l" defTabSz="914400" rtl="0" eaLnBrk="1" latinLnBrk="0" hangingPunct="1">
                        <a:spcBef>
                          <a:spcPts val="0"/>
                        </a:spcBef>
                        <a:spcAft>
                          <a:spcPts val="0"/>
                        </a:spcAft>
                        <a:buFont typeface="Arial" panose="020B0604020202020204" pitchFamily="34" charset="0"/>
                        <a:buChar char="•"/>
                      </a:pPr>
                      <a: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Describe how the data from the monitoring are used to provide feedback to implementers.</a:t>
                      </a:r>
                    </a:p>
                  </a:txBody>
                  <a:tcPr marL="8890"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panose="05050102010706020507" pitchFamily="18" charset="2"/>
                        <a:buChar char=""/>
                      </a:pP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8890"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panose="05050102010706020507" pitchFamily="18" charset="2"/>
                        <a:buChar char=""/>
                      </a:pP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8890"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0763280"/>
                  </a:ext>
                </a:extLst>
              </a:tr>
              <a:tr h="2171396">
                <a:tc>
                  <a:txBody>
                    <a:bodyPr/>
                    <a:lstStyle/>
                    <a:p>
                      <a:pPr marL="0" marR="0">
                        <a:spcBef>
                          <a:spcPts val="0"/>
                        </a:spcBef>
                        <a:spcAft>
                          <a:spcPts val="0"/>
                        </a:spcAft>
                      </a:pPr>
                      <a:r>
                        <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C(2)</a:t>
                      </a:r>
                    </a:p>
                    <a:p>
                      <a:pPr marL="0" marR="0">
                        <a:spcBef>
                          <a:spcPts val="0"/>
                        </a:spcBef>
                        <a:spcAft>
                          <a:spcPts val="0"/>
                        </a:spcAft>
                      </a:pPr>
                      <a:r>
                        <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Coaching</a:t>
                      </a:r>
                    </a:p>
                    <a:p>
                      <a:pPr marL="0" marR="0">
                        <a:spcBef>
                          <a:spcPts val="0"/>
                        </a:spcBef>
                        <a:spcAft>
                          <a:spcPts val="0"/>
                        </a:spcAft>
                      </a:pP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 VERSION</a:t>
                      </a:r>
                      <a:endParaRPr lang="en-US" sz="1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8890"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Coaches use effective coaching practices to increase innovation fidelity. </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5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Required elements:</a:t>
                      </a:r>
                    </a:p>
                    <a:p>
                      <a:pPr marL="365760" marR="0" lvl="0" indent="-274320">
                        <a:spcBef>
                          <a:spcPts val="0"/>
                        </a:spcBef>
                        <a:spcAft>
                          <a:spcPts val="0"/>
                        </a:spcAft>
                        <a:buFont typeface="Arial" panose="020B0604020202020204" pitchFamily="34" charset="0"/>
                        <a:buChar char="•"/>
                      </a:pPr>
                      <a:r>
                        <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Description of coaching process, including coaching strategies, frequency, how feedback is provided, use of data within the coaching process, and how coaching effectiveness is measured. </a:t>
                      </a:r>
                    </a:p>
                    <a:p>
                      <a:pPr marL="228600" marR="0">
                        <a:spcBef>
                          <a:spcPts val="0"/>
                        </a:spcBef>
                        <a:spcAft>
                          <a:spcPts val="0"/>
                        </a:spcAft>
                      </a:pPr>
                      <a:r>
                        <a:rPr lang="en-US" sz="1100"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Note: This description may take the form of a coaching service delivery plan.</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65760" marR="0" lvl="0" indent="-274320">
                        <a:spcBef>
                          <a:spcPts val="0"/>
                        </a:spcBef>
                        <a:spcAft>
                          <a:spcPts val="0"/>
                        </a:spcAft>
                        <a:buFont typeface="Arial" panose="020B0604020202020204" pitchFamily="34" charset="0"/>
                        <a:buChar char="•"/>
                      </a:pPr>
                      <a:r>
                        <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Description of how coaching process is captured and connected to impact on fidelity of the innovation.</a:t>
                      </a:r>
                    </a:p>
                    <a:p>
                      <a:pPr marL="228600" marR="0">
                        <a:spcBef>
                          <a:spcPts val="0"/>
                        </a:spcBef>
                        <a:spcAft>
                          <a:spcPts val="0"/>
                        </a:spcAft>
                      </a:pPr>
                      <a:r>
                        <a:rPr lang="en-US" sz="1100"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Note: These data may be collected in a coaching log.</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8890"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5760" marR="0" indent="-274320">
                        <a:spcBef>
                          <a:spcPts val="0"/>
                        </a:spcBef>
                        <a:spcAft>
                          <a:spcPts val="3000"/>
                        </a:spcAft>
                        <a:buFont typeface="Arial" panose="020B0604020202020204" pitchFamily="34" charset="0"/>
                        <a:buChar char="•"/>
                      </a:pPr>
                      <a:r>
                        <a:rPr lang="en-US" sz="1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Coaching process, including coaching strategies, frequency, how feedback is provided, use of data within the coaching process, and how coaching effectiveness is measured: </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65760" marR="0" indent="-274320">
                        <a:spcBef>
                          <a:spcPts val="0"/>
                        </a:spcBef>
                        <a:spcAft>
                          <a:spcPts val="3000"/>
                        </a:spcAft>
                        <a:buFont typeface="Arial" panose="020B0604020202020204" pitchFamily="34" charset="0"/>
                        <a:buChar char="•"/>
                      </a:pPr>
                      <a:r>
                        <a:rPr lang="en-US" sz="1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How is your coaching process captured and connected to impact on fidelity of the innovation?</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8890"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panose="05050102010706020507" pitchFamily="18" charset="2"/>
                        <a:buChar char=""/>
                      </a:pP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8890"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5852377"/>
                  </a:ext>
                </a:extLst>
              </a:tr>
            </a:tbl>
          </a:graphicData>
        </a:graphic>
      </p:graphicFrame>
    </p:spTree>
    <p:extLst>
      <p:ext uri="{BB962C8B-B14F-4D97-AF65-F5344CB8AC3E}">
        <p14:creationId xmlns:p14="http://schemas.microsoft.com/office/powerpoint/2010/main" val="2012383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076204236"/>
              </p:ext>
            </p:extLst>
          </p:nvPr>
        </p:nvGraphicFramePr>
        <p:xfrm>
          <a:off x="569911" y="1565910"/>
          <a:ext cx="10778244" cy="4790440"/>
        </p:xfrm>
        <a:graphic>
          <a:graphicData uri="http://schemas.openxmlformats.org/drawingml/2006/table">
            <a:tbl>
              <a:tblPr firstRow="1" bandRow="1">
                <a:tableStyleId>{5C22544A-7EE6-4342-B048-85BDC9FD1C3A}</a:tableStyleId>
              </a:tblPr>
              <a:tblGrid>
                <a:gridCol w="3592748">
                  <a:extLst>
                    <a:ext uri="{9D8B030D-6E8A-4147-A177-3AD203B41FA5}">
                      <a16:colId xmlns:a16="http://schemas.microsoft.com/office/drawing/2014/main" val="2096390981"/>
                    </a:ext>
                  </a:extLst>
                </a:gridCol>
                <a:gridCol w="3592748">
                  <a:extLst>
                    <a:ext uri="{9D8B030D-6E8A-4147-A177-3AD203B41FA5}">
                      <a16:colId xmlns:a16="http://schemas.microsoft.com/office/drawing/2014/main" val="1716223633"/>
                    </a:ext>
                  </a:extLst>
                </a:gridCol>
                <a:gridCol w="3592748">
                  <a:extLst>
                    <a:ext uri="{9D8B030D-6E8A-4147-A177-3AD203B41FA5}">
                      <a16:colId xmlns:a16="http://schemas.microsoft.com/office/drawing/2014/main" val="1649504692"/>
                    </a:ext>
                  </a:extLst>
                </a:gridCol>
              </a:tblGrid>
              <a:tr h="370840">
                <a:tc>
                  <a:txBody>
                    <a:bodyPr/>
                    <a:lstStyle/>
                    <a:p>
                      <a:pPr algn="ctr"/>
                      <a:r>
                        <a:rPr lang="en-US" u="sng" dirty="0">
                          <a:solidFill>
                            <a:srgbClr val="282654"/>
                          </a:solidFill>
                        </a:rPr>
                        <a:t>Minor Revisions</a:t>
                      </a:r>
                    </a:p>
                  </a:txBody>
                  <a:tcPr>
                    <a:solidFill>
                      <a:srgbClr val="CED1DE"/>
                    </a:solidFill>
                  </a:tcPr>
                </a:tc>
                <a:tc>
                  <a:txBody>
                    <a:bodyPr/>
                    <a:lstStyle/>
                    <a:p>
                      <a:pPr algn="ctr"/>
                      <a:r>
                        <a:rPr lang="en-US" u="sng" dirty="0">
                          <a:solidFill>
                            <a:srgbClr val="282654"/>
                          </a:solidFill>
                        </a:rPr>
                        <a:t>Substantial</a:t>
                      </a:r>
                      <a:r>
                        <a:rPr lang="en-US" u="sng" baseline="0" dirty="0">
                          <a:solidFill>
                            <a:srgbClr val="282654"/>
                          </a:solidFill>
                        </a:rPr>
                        <a:t> Revisions</a:t>
                      </a:r>
                      <a:endParaRPr lang="en-US" u="sng" dirty="0">
                        <a:solidFill>
                          <a:srgbClr val="282654"/>
                        </a:solidFill>
                      </a:endParaRPr>
                    </a:p>
                  </a:txBody>
                  <a:tcPr>
                    <a:solidFill>
                      <a:srgbClr val="CED1D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u="sng" dirty="0">
                          <a:solidFill>
                            <a:srgbClr val="282654"/>
                          </a:solidFill>
                        </a:rPr>
                        <a:t>New Components/Elements</a:t>
                      </a:r>
                    </a:p>
                  </a:txBody>
                  <a:tcPr>
                    <a:solidFill>
                      <a:srgbClr val="F2DCCF"/>
                    </a:solidFill>
                  </a:tcPr>
                </a:tc>
                <a:extLst>
                  <a:ext uri="{0D108BD9-81ED-4DB2-BD59-A6C34878D82A}">
                    <a16:rowId xmlns:a16="http://schemas.microsoft.com/office/drawing/2014/main" val="1851378937"/>
                  </a:ext>
                </a:extLst>
              </a:tr>
              <a:tr h="370840">
                <a:tc>
                  <a:txBody>
                    <a:bodyPr/>
                    <a:lstStyle/>
                    <a:p>
                      <a:pPr marL="137160" lvl="1" indent="-137160" algn="l">
                        <a:spcAft>
                          <a:spcPts val="1200"/>
                        </a:spcAft>
                        <a:buFont typeface="Arial" panose="020B0604020202020204" pitchFamily="34" charset="0"/>
                        <a:buChar char="•"/>
                      </a:pPr>
                      <a:r>
                        <a:rPr lang="en-US" dirty="0"/>
                        <a:t>A(1): </a:t>
                      </a:r>
                      <a:r>
                        <a:rPr lang="en-US" sz="1800" b="0" kern="1200" dirty="0">
                          <a:solidFill>
                            <a:schemeClr val="dk1"/>
                          </a:solidFill>
                          <a:effectLst/>
                          <a:latin typeface="+mn-lt"/>
                          <a:ea typeface="+mn-ea"/>
                          <a:cs typeface="+mn-cs"/>
                        </a:rPr>
                        <a:t>Clear expectations for participants, schools, districts, other entities</a:t>
                      </a:r>
                    </a:p>
                    <a:p>
                      <a:pPr marL="137160" lvl="1" indent="-137160" algn="l">
                        <a:spcAft>
                          <a:spcPts val="1200"/>
                        </a:spcAft>
                        <a:buFont typeface="Arial" panose="020B0604020202020204" pitchFamily="34" charset="0"/>
                        <a:buChar char="•"/>
                      </a:pPr>
                      <a:r>
                        <a:rPr lang="en-US" dirty="0"/>
                        <a:t>A(2): </a:t>
                      </a:r>
                      <a:r>
                        <a:rPr lang="en-US" sz="1800" b="0" kern="1200" dirty="0">
                          <a:solidFill>
                            <a:schemeClr val="dk1"/>
                          </a:solidFill>
                          <a:effectLst/>
                          <a:latin typeface="+mn-lt"/>
                          <a:ea typeface="+mn-ea"/>
                          <a:cs typeface="+mn-cs"/>
                        </a:rPr>
                        <a:t>Clear expectations for trainers</a:t>
                      </a:r>
                      <a:r>
                        <a:rPr lang="en-US" sz="1800" b="0" kern="1200" baseline="0" dirty="0">
                          <a:solidFill>
                            <a:schemeClr val="dk1"/>
                          </a:solidFill>
                          <a:effectLst/>
                          <a:latin typeface="+mn-lt"/>
                          <a:ea typeface="+mn-ea"/>
                          <a:cs typeface="+mn-cs"/>
                        </a:rPr>
                        <a:t> and</a:t>
                      </a:r>
                      <a:r>
                        <a:rPr lang="en-US" sz="1800" b="0" kern="1200" dirty="0">
                          <a:solidFill>
                            <a:schemeClr val="dk1"/>
                          </a:solidFill>
                          <a:effectLst/>
                          <a:latin typeface="+mn-lt"/>
                          <a:ea typeface="+mn-ea"/>
                          <a:cs typeface="+mn-cs"/>
                        </a:rPr>
                        <a:t> coaches/mentors</a:t>
                      </a:r>
                    </a:p>
                    <a:p>
                      <a:pPr marL="137160" lvl="1" indent="-137160" algn="l">
                        <a:spcAft>
                          <a:spcPts val="1200"/>
                        </a:spcAft>
                        <a:buFont typeface="Arial" panose="020B0604020202020204" pitchFamily="34" charset="0"/>
                        <a:buChar char="•"/>
                      </a:pPr>
                      <a:r>
                        <a:rPr lang="en-US" dirty="0"/>
                        <a:t>B(1): </a:t>
                      </a:r>
                      <a:r>
                        <a:rPr lang="en-US" sz="1800" b="0" kern="1200" dirty="0">
                          <a:solidFill>
                            <a:schemeClr val="dk1"/>
                          </a:solidFill>
                          <a:effectLst/>
                          <a:latin typeface="+mn-lt"/>
                          <a:ea typeface="+mn-ea"/>
                          <a:cs typeface="+mn-cs"/>
                        </a:rPr>
                        <a:t>Accountability for training delivery/quality</a:t>
                      </a:r>
                    </a:p>
                    <a:p>
                      <a:pPr marL="137160" lvl="1" indent="-137160" algn="l">
                        <a:spcAft>
                          <a:spcPts val="1200"/>
                        </a:spcAft>
                        <a:buFont typeface="Arial" panose="020B0604020202020204" pitchFamily="34" charset="0"/>
                        <a:buChar char="•"/>
                      </a:pPr>
                      <a:r>
                        <a:rPr lang="en-US" dirty="0"/>
                        <a:t>B(2): </a:t>
                      </a:r>
                      <a:r>
                        <a:rPr lang="en-US" sz="1800" b="0" kern="1200" dirty="0">
                          <a:solidFill>
                            <a:schemeClr val="dk1"/>
                          </a:solidFill>
                          <a:effectLst/>
                          <a:latin typeface="+mn-lt"/>
                          <a:ea typeface="+mn-ea"/>
                          <a:cs typeface="+mn-cs"/>
                        </a:rPr>
                        <a:t>Use adult learning strategies</a:t>
                      </a:r>
                    </a:p>
                    <a:p>
                      <a:pPr marL="137160" lvl="1" indent="-137160" algn="l">
                        <a:spcAft>
                          <a:spcPts val="1200"/>
                        </a:spcAft>
                        <a:buFont typeface="Arial" panose="020B0604020202020204" pitchFamily="34" charset="0"/>
                        <a:buChar char="•"/>
                      </a:pPr>
                      <a:r>
                        <a:rPr lang="en-US" dirty="0"/>
                        <a:t>B(3): </a:t>
                      </a:r>
                      <a:r>
                        <a:rPr lang="en-US" sz="1800" b="0" kern="1200" dirty="0">
                          <a:solidFill>
                            <a:schemeClr val="dk1"/>
                          </a:solidFill>
                          <a:effectLst/>
                          <a:latin typeface="+mn-lt"/>
                          <a:ea typeface="+mn-ea"/>
                          <a:cs typeface="+mn-cs"/>
                        </a:rPr>
                        <a:t>Training is skill-based</a:t>
                      </a:r>
                    </a:p>
                    <a:p>
                      <a:pPr marL="137160" lvl="1" indent="-137160" algn="l">
                        <a:spcAft>
                          <a:spcPts val="1200"/>
                        </a:spcAft>
                        <a:buFont typeface="Arial" panose="020B0604020202020204" pitchFamily="34" charset="0"/>
                        <a:buChar char="•"/>
                      </a:pPr>
                      <a:r>
                        <a:rPr lang="en-US" dirty="0"/>
                        <a:t>D(1): </a:t>
                      </a:r>
                      <a:r>
                        <a:rPr lang="en-US" sz="1800" b="0" kern="1200" dirty="0">
                          <a:solidFill>
                            <a:schemeClr val="dk1"/>
                          </a:solidFill>
                          <a:effectLst/>
                          <a:latin typeface="+mn-lt"/>
                          <a:ea typeface="+mn-ea"/>
                          <a:cs typeface="+mn-cs"/>
                        </a:rPr>
                        <a:t>Accountability for the measurement/reporting system</a:t>
                      </a:r>
                      <a:endParaRPr lang="en-US" b="0" dirty="0"/>
                    </a:p>
                  </a:txBody>
                  <a:tcPr>
                    <a:solidFill>
                      <a:srgbClr val="CED1DE"/>
                    </a:solidFill>
                  </a:tcPr>
                </a:tc>
                <a:tc>
                  <a:txBody>
                    <a:bodyPr/>
                    <a:lstStyle/>
                    <a:p>
                      <a:pPr marL="137160" lvl="0" indent="-137160">
                        <a:spcAft>
                          <a:spcPts val="1200"/>
                        </a:spcAft>
                        <a:buFont typeface="Arial" panose="020B0604020202020204" pitchFamily="34" charset="0"/>
                        <a:buChar char="•"/>
                      </a:pPr>
                      <a:r>
                        <a:rPr lang="en-US" dirty="0"/>
                        <a:t>B(4): </a:t>
                      </a:r>
                      <a:r>
                        <a:rPr lang="en-US" sz="1800" b="0" kern="1200" dirty="0">
                          <a:solidFill>
                            <a:schemeClr val="dk1"/>
                          </a:solidFill>
                          <a:effectLst/>
                          <a:latin typeface="+mn-lt"/>
                          <a:ea typeface="+mn-ea"/>
                          <a:cs typeface="+mn-cs"/>
                        </a:rPr>
                        <a:t>Trainers are trained, coached, and observed</a:t>
                      </a:r>
                      <a:endParaRPr lang="en-US" b="0" dirty="0"/>
                    </a:p>
                    <a:p>
                      <a:pPr marL="137160" lvl="0" indent="-137160">
                        <a:spcAft>
                          <a:spcPts val="1200"/>
                        </a:spcAft>
                        <a:buFont typeface="Arial" panose="020B0604020202020204" pitchFamily="34" charset="0"/>
                        <a:buChar char="•"/>
                      </a:pPr>
                      <a:r>
                        <a:rPr lang="en-US" dirty="0"/>
                        <a:t>B(6): </a:t>
                      </a:r>
                      <a:r>
                        <a:rPr lang="en-US" sz="1800" b="0" kern="1200" dirty="0">
                          <a:solidFill>
                            <a:schemeClr val="dk1"/>
                          </a:solidFill>
                          <a:effectLst/>
                          <a:latin typeface="+mn-lt"/>
                          <a:ea typeface="+mn-ea"/>
                          <a:cs typeface="+mn-cs"/>
                        </a:rPr>
                        <a:t>Outcome data are collected and analyzed</a:t>
                      </a:r>
                      <a:endParaRPr lang="en-US" b="0" dirty="0"/>
                    </a:p>
                    <a:p>
                      <a:pPr marL="137160" lvl="0" indent="-137160">
                        <a:spcAft>
                          <a:spcPts val="1200"/>
                        </a:spcAft>
                        <a:buFont typeface="Arial" panose="020B0604020202020204" pitchFamily="34" charset="0"/>
                        <a:buChar char="•"/>
                      </a:pPr>
                      <a:r>
                        <a:rPr lang="en-US" dirty="0"/>
                        <a:t>C(1): </a:t>
                      </a:r>
                      <a:r>
                        <a:rPr lang="en-US" sz="1800" b="0" kern="1200" dirty="0">
                          <a:solidFill>
                            <a:schemeClr val="dk1"/>
                          </a:solidFill>
                          <a:effectLst/>
                          <a:latin typeface="+mn-lt"/>
                          <a:ea typeface="+mn-ea"/>
                          <a:cs typeface="+mn-cs"/>
                        </a:rPr>
                        <a:t>Accountability for quality and timeliness of coaching services</a:t>
                      </a:r>
                      <a:endParaRPr lang="en-US" b="0" dirty="0"/>
                    </a:p>
                    <a:p>
                      <a:pPr marL="137160" lvl="0" indent="-137160">
                        <a:spcAft>
                          <a:spcPts val="1200"/>
                        </a:spcAft>
                        <a:buFont typeface="Arial" panose="020B0604020202020204" pitchFamily="34" charset="0"/>
                        <a:buChar char="•"/>
                      </a:pPr>
                      <a:r>
                        <a:rPr lang="en-US" dirty="0"/>
                        <a:t>C(2): </a:t>
                      </a:r>
                      <a:r>
                        <a:rPr lang="en-US" sz="1800" b="0" kern="1200" dirty="0">
                          <a:solidFill>
                            <a:schemeClr val="dk1"/>
                          </a:solidFill>
                          <a:effectLst/>
                          <a:latin typeface="+mn-lt"/>
                          <a:ea typeface="+mn-ea"/>
                          <a:cs typeface="+mn-cs"/>
                        </a:rPr>
                        <a:t>Coaches use effective practices</a:t>
                      </a:r>
                      <a:endParaRPr lang="en-US" b="0" dirty="0"/>
                    </a:p>
                    <a:p>
                      <a:pPr marL="137160" lvl="0" indent="-137160">
                        <a:spcAft>
                          <a:spcPts val="1200"/>
                        </a:spcAft>
                        <a:buFont typeface="Arial" panose="020B0604020202020204" pitchFamily="34" charset="0"/>
                        <a:buChar char="•"/>
                      </a:pPr>
                      <a:r>
                        <a:rPr lang="en-US" dirty="0"/>
                        <a:t>D(3): Use </a:t>
                      </a:r>
                      <a:r>
                        <a:rPr lang="en-US" sz="1800" b="0" kern="1200" dirty="0">
                          <a:solidFill>
                            <a:schemeClr val="dk1"/>
                          </a:solidFill>
                          <a:effectLst/>
                          <a:latin typeface="+mn-lt"/>
                          <a:ea typeface="+mn-ea"/>
                          <a:cs typeface="+mn-cs"/>
                        </a:rPr>
                        <a:t>fidelity and student outcome data for improvement</a:t>
                      </a:r>
                      <a:endParaRPr lang="en-US" b="0" dirty="0"/>
                    </a:p>
                    <a:p>
                      <a:pPr marL="137160" lvl="0" indent="-137160">
                        <a:spcAft>
                          <a:spcPts val="1200"/>
                        </a:spcAft>
                        <a:buFont typeface="Arial" panose="020B0604020202020204" pitchFamily="34" charset="0"/>
                        <a:buChar char="•"/>
                      </a:pPr>
                      <a:r>
                        <a:rPr lang="en-US" dirty="0"/>
                        <a:t>E(2): </a:t>
                      </a:r>
                      <a:r>
                        <a:rPr lang="en-US" sz="1800" b="0" kern="1200" dirty="0">
                          <a:solidFill>
                            <a:schemeClr val="dk1"/>
                          </a:solidFill>
                          <a:effectLst/>
                          <a:latin typeface="+mn-lt"/>
                          <a:ea typeface="+mn-ea"/>
                          <a:cs typeface="+mn-cs"/>
                        </a:rPr>
                        <a:t>Leadership systems build capacity/promote sustainability</a:t>
                      </a:r>
                      <a:endParaRPr lang="en-US" b="0" dirty="0"/>
                    </a:p>
                  </a:txBody>
                  <a:tcPr/>
                </a:tc>
                <a:tc>
                  <a:txBody>
                    <a:bodyPr/>
                    <a:lstStyle/>
                    <a:p>
                      <a:pPr marL="137160" lvl="0" indent="-137160">
                        <a:spcAft>
                          <a:spcPts val="1200"/>
                        </a:spcAft>
                        <a:buFont typeface="Arial" panose="020B0604020202020204" pitchFamily="34" charset="0"/>
                        <a:buChar char="•"/>
                      </a:pPr>
                      <a:r>
                        <a:rPr lang="en-US" dirty="0"/>
                        <a:t>B(5): </a:t>
                      </a:r>
                      <a:r>
                        <a:rPr lang="en-US" sz="1800" b="0" kern="1200" dirty="0">
                          <a:solidFill>
                            <a:schemeClr val="dk1"/>
                          </a:solidFill>
                          <a:effectLst/>
                          <a:latin typeface="+mn-lt"/>
                          <a:ea typeface="+mn-ea"/>
                          <a:cs typeface="+mn-cs"/>
                        </a:rPr>
                        <a:t>Administrators are trained/coached</a:t>
                      </a:r>
                      <a:endParaRPr lang="en-US" b="0" dirty="0"/>
                    </a:p>
                    <a:p>
                      <a:pPr marL="137160" lvl="0" indent="-137160">
                        <a:spcAft>
                          <a:spcPts val="1200"/>
                        </a:spcAft>
                        <a:buFont typeface="Arial" panose="020B0604020202020204" pitchFamily="34" charset="0"/>
                        <a:buChar char="•"/>
                      </a:pPr>
                      <a:r>
                        <a:rPr lang="en-US" dirty="0"/>
                        <a:t>C(3): </a:t>
                      </a:r>
                      <a:r>
                        <a:rPr lang="en-US" sz="1800" b="0" kern="1200" dirty="0">
                          <a:solidFill>
                            <a:schemeClr val="dk1"/>
                          </a:solidFill>
                          <a:effectLst/>
                          <a:latin typeface="+mn-lt"/>
                          <a:ea typeface="+mn-ea"/>
                          <a:cs typeface="+mn-cs"/>
                        </a:rPr>
                        <a:t>Coaching data are collected and analyzed</a:t>
                      </a:r>
                      <a:endParaRPr lang="en-US" b="0" dirty="0"/>
                    </a:p>
                    <a:p>
                      <a:pPr marL="137160" lvl="0" indent="-137160">
                        <a:spcAft>
                          <a:spcPts val="1200"/>
                        </a:spcAft>
                        <a:buFont typeface="Arial" panose="020B0604020202020204" pitchFamily="34" charset="0"/>
                        <a:buChar char="•"/>
                      </a:pPr>
                      <a:r>
                        <a:rPr lang="en-US" dirty="0"/>
                        <a:t>D(2): </a:t>
                      </a:r>
                      <a:r>
                        <a:rPr lang="en-US" sz="1800" b="0" kern="1200" dirty="0">
                          <a:solidFill>
                            <a:schemeClr val="dk1"/>
                          </a:solidFill>
                          <a:effectLst/>
                          <a:latin typeface="+mn-lt"/>
                          <a:ea typeface="+mn-ea"/>
                          <a:cs typeface="+mn-cs"/>
                        </a:rPr>
                        <a:t>Data systems in place at all education levels</a:t>
                      </a:r>
                      <a:endParaRPr lang="en-US" b="0" dirty="0"/>
                    </a:p>
                    <a:p>
                      <a:pPr marL="137160" lvl="0" indent="-137160">
                        <a:spcAft>
                          <a:spcPts val="1200"/>
                        </a:spcAft>
                        <a:buFont typeface="Arial" panose="020B0604020202020204" pitchFamily="34" charset="0"/>
                        <a:buChar char="•"/>
                      </a:pPr>
                      <a:r>
                        <a:rPr lang="en-US" dirty="0"/>
                        <a:t>E(1): </a:t>
                      </a:r>
                      <a:r>
                        <a:rPr lang="en-US" sz="1800" b="0" kern="1200" dirty="0">
                          <a:solidFill>
                            <a:schemeClr val="dk1"/>
                          </a:solidFill>
                          <a:effectLst/>
                          <a:latin typeface="+mn-lt"/>
                          <a:ea typeface="+mn-ea"/>
                          <a:cs typeface="+mn-cs"/>
                        </a:rPr>
                        <a:t>Accountability for project leadership at the state level</a:t>
                      </a:r>
                      <a:endParaRPr lang="en-US" b="0" dirty="0"/>
                    </a:p>
                  </a:txBody>
                  <a:tcPr>
                    <a:solidFill>
                      <a:srgbClr val="F2DCCF"/>
                    </a:solidFill>
                  </a:tcPr>
                </a:tc>
                <a:extLst>
                  <a:ext uri="{0D108BD9-81ED-4DB2-BD59-A6C34878D82A}">
                    <a16:rowId xmlns:a16="http://schemas.microsoft.com/office/drawing/2014/main" val="1246052857"/>
                  </a:ext>
                </a:extLst>
              </a:tr>
            </a:tbl>
          </a:graphicData>
        </a:graphic>
      </p:graphicFrame>
      <p:sp>
        <p:nvSpPr>
          <p:cNvPr id="3" name="Slide Number Placeholder 2"/>
          <p:cNvSpPr>
            <a:spLocks noGrp="1"/>
          </p:cNvSpPr>
          <p:nvPr>
            <p:ph type="sldNum" sz="quarter" idx="12"/>
          </p:nvPr>
        </p:nvSpPr>
        <p:spPr/>
        <p:txBody>
          <a:bodyPr/>
          <a:lstStyle/>
          <a:p>
            <a:fld id="{BF6A9BE3-E0B7-EB45-ABDE-0E94E44725A1}" type="slidenum">
              <a:rPr lang="en-US" smtClean="0"/>
              <a:pPr/>
              <a:t>17</a:t>
            </a:fld>
            <a:endParaRPr lang="en-US"/>
          </a:p>
        </p:txBody>
      </p:sp>
      <p:sp>
        <p:nvSpPr>
          <p:cNvPr id="4" name="Title 3"/>
          <p:cNvSpPr>
            <a:spLocks noGrp="1"/>
          </p:cNvSpPr>
          <p:nvPr>
            <p:ph type="title"/>
          </p:nvPr>
        </p:nvSpPr>
        <p:spPr/>
        <p:txBody>
          <a:bodyPr/>
          <a:lstStyle/>
          <a:p>
            <a:r>
              <a:rPr lang="en-US" dirty="0"/>
              <a:t>New Components for Program Measure 1</a:t>
            </a:r>
          </a:p>
        </p:txBody>
      </p:sp>
    </p:spTree>
    <p:extLst>
      <p:ext uri="{BB962C8B-B14F-4D97-AF65-F5344CB8AC3E}">
        <p14:creationId xmlns:p14="http://schemas.microsoft.com/office/powerpoint/2010/main" val="2905473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F6A9BE3-E0B7-EB45-ABDE-0E94E44725A1}" type="slidenum">
              <a:rPr lang="en-US" smtClean="0"/>
              <a:pPr/>
              <a:t>18</a:t>
            </a:fld>
            <a:endParaRPr lang="en-US"/>
          </a:p>
        </p:txBody>
      </p:sp>
      <p:sp>
        <p:nvSpPr>
          <p:cNvPr id="4" name="Title 3"/>
          <p:cNvSpPr>
            <a:spLocks noGrp="1"/>
          </p:cNvSpPr>
          <p:nvPr>
            <p:ph type="title"/>
          </p:nvPr>
        </p:nvSpPr>
        <p:spPr/>
        <p:txBody>
          <a:bodyPr/>
          <a:lstStyle/>
          <a:p>
            <a:r>
              <a:rPr lang="en-US" dirty="0"/>
              <a:t>New Components/Elements</a:t>
            </a:r>
            <a:r>
              <a:rPr lang="en-US" dirty="0">
                <a:solidFill>
                  <a:schemeClr val="accent3"/>
                </a:solidFill>
              </a:rPr>
              <a:t> </a:t>
            </a:r>
            <a:r>
              <a:rPr lang="en-US" dirty="0"/>
              <a:t>for Program Measure 1</a:t>
            </a:r>
          </a:p>
        </p:txBody>
      </p:sp>
      <p:graphicFrame>
        <p:nvGraphicFramePr>
          <p:cNvPr id="7" name="Content Placeholder 6"/>
          <p:cNvGraphicFramePr>
            <a:graphicFrameLocks noGrp="1"/>
          </p:cNvGraphicFramePr>
          <p:nvPr>
            <p:ph idx="1"/>
          </p:nvPr>
        </p:nvGraphicFramePr>
        <p:xfrm>
          <a:off x="601870" y="1567509"/>
          <a:ext cx="11120438" cy="508000"/>
        </p:xfrm>
        <a:graphic>
          <a:graphicData uri="http://schemas.openxmlformats.org/drawingml/2006/table">
            <a:tbl>
              <a:tblPr/>
              <a:tblGrid>
                <a:gridCol w="987495">
                  <a:extLst>
                    <a:ext uri="{9D8B030D-6E8A-4147-A177-3AD203B41FA5}">
                      <a16:colId xmlns:a16="http://schemas.microsoft.com/office/drawing/2014/main" val="4166811733"/>
                    </a:ext>
                  </a:extLst>
                </a:gridCol>
                <a:gridCol w="3244944">
                  <a:extLst>
                    <a:ext uri="{9D8B030D-6E8A-4147-A177-3AD203B41FA5}">
                      <a16:colId xmlns:a16="http://schemas.microsoft.com/office/drawing/2014/main" val="975748494"/>
                    </a:ext>
                  </a:extLst>
                </a:gridCol>
                <a:gridCol w="4881872">
                  <a:extLst>
                    <a:ext uri="{9D8B030D-6E8A-4147-A177-3AD203B41FA5}">
                      <a16:colId xmlns:a16="http://schemas.microsoft.com/office/drawing/2014/main" val="3445574036"/>
                    </a:ext>
                  </a:extLst>
                </a:gridCol>
                <a:gridCol w="2006127">
                  <a:extLst>
                    <a:ext uri="{9D8B030D-6E8A-4147-A177-3AD203B41FA5}">
                      <a16:colId xmlns:a16="http://schemas.microsoft.com/office/drawing/2014/main" val="1750751496"/>
                    </a:ext>
                  </a:extLst>
                </a:gridCol>
              </a:tblGrid>
              <a:tr h="508000">
                <a:tc>
                  <a:txBody>
                    <a:bodyPr/>
                    <a:lstStyle/>
                    <a:p>
                      <a:pPr marL="0" marR="0" algn="ctr">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cs typeface="Arial" panose="020B0604020202020204" pitchFamily="34" charset="0"/>
                        </a:rPr>
                        <a:t>Professional development (PD) domains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8890"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cs typeface="Arial" panose="020B0604020202020204" pitchFamily="34" charset="0"/>
                        </a:rPr>
                        <a:t>PD components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100" i="1">
                          <a:solidFill>
                            <a:srgbClr val="000000"/>
                          </a:solidFill>
                          <a:effectLst/>
                          <a:latin typeface="Calibri" panose="020F0502020204030204" pitchFamily="34" charset="0"/>
                          <a:ea typeface="Calibri" panose="020F0502020204030204" pitchFamily="34" charset="0"/>
                          <a:cs typeface="Arial" panose="020B0604020202020204" pitchFamily="34" charset="0"/>
                        </a:rPr>
                        <a:t>(with required elements the description should contain)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8890"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91440" algn="ctr">
                        <a:spcBef>
                          <a:spcPts val="0"/>
                        </a:spcBef>
                        <a:spcAft>
                          <a:spcPts val="0"/>
                        </a:spcAft>
                      </a:pPr>
                      <a:r>
                        <a:rPr lang="en-US" sz="10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Project Description (</a:t>
                      </a:r>
                      <a:r>
                        <a:rPr lang="en-US" sz="1000" b="1"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please provide after each bullet</a:t>
                      </a:r>
                      <a:r>
                        <a:rPr lang="en-US" sz="10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8890" marR="18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91440" algn="ctr">
                        <a:spcBef>
                          <a:spcPts val="0"/>
                        </a:spcBef>
                        <a:spcAft>
                          <a:spcPts val="0"/>
                        </a:spcAft>
                      </a:pPr>
                      <a:r>
                        <a:rPr lang="en-US" sz="10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91440" algn="ctr">
                        <a:spcBef>
                          <a:spcPts val="0"/>
                        </a:spcBef>
                        <a:spcAft>
                          <a:spcPts val="0"/>
                        </a:spcAft>
                      </a:pPr>
                      <a:r>
                        <a:rPr lang="en-US" sz="10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Self-Assessment Score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8890"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extLst>
                  <a:ext uri="{0D108BD9-81ED-4DB2-BD59-A6C34878D82A}">
                    <a16:rowId xmlns:a16="http://schemas.microsoft.com/office/drawing/2014/main" val="903969619"/>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16923112"/>
              </p:ext>
            </p:extLst>
          </p:nvPr>
        </p:nvGraphicFramePr>
        <p:xfrm>
          <a:off x="601870" y="2093621"/>
          <a:ext cx="11120438" cy="3429000"/>
        </p:xfrm>
        <a:graphic>
          <a:graphicData uri="http://schemas.openxmlformats.org/drawingml/2006/table">
            <a:tbl>
              <a:tblPr/>
              <a:tblGrid>
                <a:gridCol w="987495">
                  <a:extLst>
                    <a:ext uri="{9D8B030D-6E8A-4147-A177-3AD203B41FA5}">
                      <a16:colId xmlns:a16="http://schemas.microsoft.com/office/drawing/2014/main" val="362687063"/>
                    </a:ext>
                  </a:extLst>
                </a:gridCol>
                <a:gridCol w="3244944">
                  <a:extLst>
                    <a:ext uri="{9D8B030D-6E8A-4147-A177-3AD203B41FA5}">
                      <a16:colId xmlns:a16="http://schemas.microsoft.com/office/drawing/2014/main" val="2145546761"/>
                    </a:ext>
                  </a:extLst>
                </a:gridCol>
                <a:gridCol w="4881872">
                  <a:extLst>
                    <a:ext uri="{9D8B030D-6E8A-4147-A177-3AD203B41FA5}">
                      <a16:colId xmlns:a16="http://schemas.microsoft.com/office/drawing/2014/main" val="92644998"/>
                    </a:ext>
                  </a:extLst>
                </a:gridCol>
                <a:gridCol w="2006127">
                  <a:extLst>
                    <a:ext uri="{9D8B030D-6E8A-4147-A177-3AD203B41FA5}">
                      <a16:colId xmlns:a16="http://schemas.microsoft.com/office/drawing/2014/main" val="2130289093"/>
                    </a:ext>
                  </a:extLst>
                </a:gridCol>
              </a:tblGrid>
              <a:tr h="0">
                <a:tc>
                  <a:txBody>
                    <a:bodyPr/>
                    <a:lstStyle/>
                    <a:p>
                      <a:pPr marL="0" marR="0">
                        <a:spcBef>
                          <a:spcPts val="0"/>
                        </a:spcBef>
                        <a:spcAft>
                          <a:spcPts val="0"/>
                        </a:spcAft>
                      </a:pPr>
                      <a:r>
                        <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E(1) </a:t>
                      </a:r>
                    </a:p>
                    <a:p>
                      <a:pPr marL="0" marR="0">
                        <a:spcBef>
                          <a:spcPts val="0"/>
                        </a:spcBef>
                        <a:spcAft>
                          <a:spcPts val="0"/>
                        </a:spcAft>
                      </a:pPr>
                      <a:r>
                        <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Systemic Leadership Supports</a:t>
                      </a:r>
                    </a:p>
                  </a:txBody>
                  <a:tcPr marL="8890"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Accountability for the technical and adaptive leadership of the project at the state level. </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5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Required elements:</a:t>
                      </a:r>
                    </a:p>
                    <a:p>
                      <a:pPr marL="365760" marR="0" lvl="0" indent="-274320">
                        <a:spcBef>
                          <a:spcPts val="0"/>
                        </a:spcBef>
                        <a:spcAft>
                          <a:spcPts val="0"/>
                        </a:spcAft>
                        <a:buClr>
                          <a:srgbClr val="000000"/>
                        </a:buClr>
                        <a:buFont typeface="Arial" panose="020B0604020202020204" pitchFamily="34" charset="0"/>
                        <a:buChar char="•"/>
                      </a:pPr>
                      <a:r>
                        <a:rPr lang="en-US" sz="1100" dirty="0">
                          <a:solidFill>
                            <a:srgbClr val="000000"/>
                          </a:solidFill>
                          <a:effectLst/>
                          <a:latin typeface="Noto Sans Symbols"/>
                          <a:ea typeface="Noto Sans Symbols"/>
                          <a:cs typeface="Noto Sans Symbols"/>
                        </a:rPr>
                        <a:t>Identification of the lead persons responsible for (1) technical leadership and (2) adaptive leadership – include names and position/title.</a:t>
                      </a:r>
                    </a:p>
                    <a:p>
                      <a:pPr marL="365760" marR="0" lvl="0" indent="-274320">
                        <a:spcBef>
                          <a:spcPts val="0"/>
                        </a:spcBef>
                        <a:spcAft>
                          <a:spcPts val="0"/>
                        </a:spcAft>
                        <a:buClr>
                          <a:srgbClr val="000000"/>
                        </a:buClr>
                        <a:buFont typeface="Arial" panose="020B0604020202020204" pitchFamily="34" charset="0"/>
                        <a:buChar char="•"/>
                      </a:pPr>
                      <a:r>
                        <a:rPr lang="en-US" sz="1100" dirty="0">
                          <a:solidFill>
                            <a:srgbClr val="000000"/>
                          </a:solidFill>
                          <a:effectLst/>
                          <a:latin typeface="Noto Sans Symbols"/>
                          <a:ea typeface="Noto Sans Symbols"/>
                          <a:cs typeface="Noto Sans Symbols"/>
                        </a:rPr>
                        <a:t>Description of how the lead(s): </a:t>
                      </a:r>
                    </a:p>
                    <a:p>
                      <a:pPr marL="548640" marR="0" lvl="0" indent="-274320">
                        <a:spcBef>
                          <a:spcPts val="0"/>
                        </a:spcBef>
                        <a:spcAft>
                          <a:spcPts val="0"/>
                        </a:spcAft>
                        <a:buClr>
                          <a:srgbClr val="000000"/>
                        </a:buClr>
                        <a:buFont typeface="Courier New" panose="02070309020205020404" pitchFamily="49" charset="0"/>
                        <a:buChar char="o"/>
                      </a:pPr>
                      <a:r>
                        <a:rPr lang="en-US" sz="1100" dirty="0">
                          <a:solidFill>
                            <a:srgbClr val="000000"/>
                          </a:solidFill>
                          <a:effectLst/>
                          <a:latin typeface="Noto Sans Symbols"/>
                          <a:ea typeface="Noto Sans Symbols"/>
                          <a:cs typeface="Noto Sans Symbols"/>
                        </a:rPr>
                        <a:t>Engages in regular communication with the leads for training, coaching and data systems,</a:t>
                      </a:r>
                    </a:p>
                    <a:p>
                      <a:pPr marL="548640" marR="0" lvl="0" indent="-274320">
                        <a:spcBef>
                          <a:spcPts val="0"/>
                        </a:spcBef>
                        <a:spcAft>
                          <a:spcPts val="0"/>
                        </a:spcAft>
                        <a:buClr>
                          <a:srgbClr val="000000"/>
                        </a:buClr>
                        <a:buFont typeface="Courier New" panose="02070309020205020404" pitchFamily="49" charset="0"/>
                        <a:buChar char="o"/>
                      </a:pPr>
                      <a:r>
                        <a:rPr lang="en-US" sz="1100" dirty="0">
                          <a:solidFill>
                            <a:srgbClr val="000000"/>
                          </a:solidFill>
                          <a:effectLst/>
                          <a:latin typeface="Noto Sans Symbols"/>
                          <a:ea typeface="Noto Sans Symbols"/>
                          <a:cs typeface="Noto Sans Symbols"/>
                        </a:rPr>
                        <a:t>Promotes the effective use of evidence based professional development components,</a:t>
                      </a:r>
                    </a:p>
                    <a:p>
                      <a:pPr marL="548640" marR="0" lvl="0" indent="-274320">
                        <a:spcBef>
                          <a:spcPts val="0"/>
                        </a:spcBef>
                        <a:spcAft>
                          <a:spcPts val="0"/>
                        </a:spcAft>
                        <a:buClr>
                          <a:srgbClr val="000000"/>
                        </a:buClr>
                        <a:buFont typeface="Courier New" panose="02070309020205020404" pitchFamily="49" charset="0"/>
                        <a:buChar char="o"/>
                      </a:pPr>
                      <a:r>
                        <a:rPr lang="en-US" sz="1100" dirty="0">
                          <a:solidFill>
                            <a:srgbClr val="000000"/>
                          </a:solidFill>
                          <a:effectLst/>
                          <a:latin typeface="Noto Sans Symbols"/>
                          <a:ea typeface="Noto Sans Symbols"/>
                          <a:cs typeface="Noto Sans Symbols"/>
                        </a:rPr>
                        <a:t>Problem solves challenges to innovation implementation,</a:t>
                      </a:r>
                    </a:p>
                    <a:p>
                      <a:pPr marL="548640" marR="0" lvl="0" indent="-274320">
                        <a:spcBef>
                          <a:spcPts val="0"/>
                        </a:spcBef>
                        <a:spcAft>
                          <a:spcPts val="0"/>
                        </a:spcAft>
                        <a:buClr>
                          <a:srgbClr val="000000"/>
                        </a:buClr>
                        <a:buFont typeface="Courier New" panose="02070309020205020404" pitchFamily="49" charset="0"/>
                        <a:buChar char="o"/>
                      </a:pPr>
                      <a:r>
                        <a:rPr lang="en-US" sz="1100" dirty="0">
                          <a:solidFill>
                            <a:srgbClr val="000000"/>
                          </a:solidFill>
                          <a:effectLst/>
                          <a:latin typeface="Noto Sans Symbols"/>
                          <a:ea typeface="Noto Sans Symbols"/>
                          <a:cs typeface="Noto Sans Symbols"/>
                        </a:rPr>
                        <a:t>Recognizes effort and successes, and</a:t>
                      </a:r>
                    </a:p>
                    <a:p>
                      <a:pPr marL="548640" marR="0" lvl="0" indent="-274320">
                        <a:spcBef>
                          <a:spcPts val="0"/>
                        </a:spcBef>
                        <a:spcAft>
                          <a:spcPts val="0"/>
                        </a:spcAft>
                        <a:buClr>
                          <a:srgbClr val="000000"/>
                        </a:buClr>
                        <a:buFont typeface="Courier New" panose="02070309020205020404" pitchFamily="49" charset="0"/>
                        <a:buChar char="o"/>
                      </a:pPr>
                      <a:r>
                        <a:rPr lang="en-US" sz="1100" dirty="0">
                          <a:solidFill>
                            <a:srgbClr val="000000"/>
                          </a:solidFill>
                          <a:effectLst/>
                          <a:latin typeface="Noto Sans Symbols"/>
                          <a:ea typeface="Noto Sans Symbols"/>
                          <a:cs typeface="Noto Sans Symbols"/>
                        </a:rPr>
                        <a:t>Develops and/or refines state policies or procedures to support the sustainability of evidenced based professional development components.</a:t>
                      </a:r>
                    </a:p>
                  </a:txBody>
                  <a:tcPr marL="8890"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5760" marR="0" indent="-274320">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Lead persons responsible for (1) technical leadership and (2) adaptive leadership – include names and position/title:</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65760" marR="0" indent="-274320">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65760" marR="0" indent="-274320">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65760" marR="0" indent="-274320">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How does this person ensure there is regular communication with the leads for training, coaching and data systems?</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65760" marR="0" indent="-274320">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65760" marR="0" indent="-274320">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65760" marR="0" indent="-274320">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How does this person promote the effective use of evidence based professional development components?</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65760" marR="0" indent="-274320">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65760" marR="0" indent="-274320">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How does this person problem solve challenges to innovation implementation?</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65760" marR="0" indent="-274320">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65760" marR="0" indent="-274320">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How does this person recognize effort and successes?</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65760" marR="0" indent="-274320">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65760" marR="0" indent="-274320">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How does this person lead the work of developing and/or refining state policies or procedures to support the sustainability of evidenced based professional development components?</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90805" marR="0">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90805" marR="0">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8890"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805" marR="0">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8890"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814514"/>
                  </a:ext>
                </a:extLst>
              </a:tr>
            </a:tbl>
          </a:graphicData>
        </a:graphic>
      </p:graphicFrame>
    </p:spTree>
    <p:extLst>
      <p:ext uri="{BB962C8B-B14F-4D97-AF65-F5344CB8AC3E}">
        <p14:creationId xmlns:p14="http://schemas.microsoft.com/office/powerpoint/2010/main" val="1579133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spcAft>
                <a:spcPts val="2400"/>
              </a:spcAft>
              <a:buNone/>
            </a:pPr>
            <a:r>
              <a:rPr lang="en-US" dirty="0"/>
              <a:t>Review and report </a:t>
            </a:r>
            <a:r>
              <a:rPr lang="en-US" i="1" dirty="0"/>
              <a:t>Government Performance and Results Act (GPRA)</a:t>
            </a:r>
            <a:r>
              <a:rPr lang="en-US" dirty="0"/>
              <a:t> data</a:t>
            </a:r>
          </a:p>
          <a:p>
            <a:pPr>
              <a:spcAft>
                <a:spcPts val="600"/>
              </a:spcAft>
            </a:pPr>
            <a:r>
              <a:rPr lang="en-US" dirty="0"/>
              <a:t>1.1. </a:t>
            </a:r>
            <a:r>
              <a:rPr lang="en-US" i="1" dirty="0"/>
              <a:t>(Program Measure 1) </a:t>
            </a:r>
            <a:r>
              <a:rPr lang="en-US" dirty="0"/>
              <a:t>Percentage of SPDG-funded initiatives that meet benchmarks for use of evidence-based professional development practices to support the attainment of identified competencies.</a:t>
            </a:r>
          </a:p>
          <a:p>
            <a:pPr>
              <a:spcAft>
                <a:spcPts val="600"/>
              </a:spcAft>
            </a:pPr>
            <a:r>
              <a:rPr lang="en-US" dirty="0"/>
              <a:t>2.1. </a:t>
            </a:r>
            <a:r>
              <a:rPr lang="en-US" i="1" dirty="0"/>
              <a:t>(Program Measure 2) </a:t>
            </a:r>
            <a:r>
              <a:rPr lang="en-US" dirty="0"/>
              <a:t>The percentage of Special Education State Personnel Grant-funded initiatives that meet benchmarks for improvement in implementation of SPDG-supported practices over time.</a:t>
            </a:r>
          </a:p>
          <a:p>
            <a:pPr>
              <a:spcAft>
                <a:spcPts val="600"/>
              </a:spcAft>
            </a:pPr>
            <a:r>
              <a:rPr lang="en-US" dirty="0"/>
              <a:t>2.2. </a:t>
            </a:r>
            <a:r>
              <a:rPr lang="en-US" i="1" dirty="0"/>
              <a:t>(Program Measure 3) </a:t>
            </a:r>
            <a:r>
              <a:rPr lang="en-US" dirty="0"/>
              <a:t>The percentage of Special Education State Personnel Grant-funded initiatives that meet targets for the use of funds to sustain SPDG-supported practices.</a:t>
            </a:r>
          </a:p>
          <a:p>
            <a:pPr>
              <a:spcAft>
                <a:spcPts val="600"/>
              </a:spcAft>
            </a:pPr>
            <a:r>
              <a:rPr lang="en-US" dirty="0"/>
              <a:t>3.1. </a:t>
            </a:r>
            <a:r>
              <a:rPr lang="en-US" i="1" dirty="0"/>
              <a:t>(Program Measure 4) </a:t>
            </a:r>
            <a:r>
              <a:rPr lang="en-US" dirty="0"/>
              <a:t>Percent of State Personnel Development Grant-funded projects that meet targets for retention of special education teachers.</a:t>
            </a:r>
          </a:p>
        </p:txBody>
      </p:sp>
      <p:sp>
        <p:nvSpPr>
          <p:cNvPr id="3" name="Slide Number Placeholder 2"/>
          <p:cNvSpPr>
            <a:spLocks noGrp="1"/>
          </p:cNvSpPr>
          <p:nvPr>
            <p:ph type="sldNum" sz="quarter" idx="12"/>
          </p:nvPr>
        </p:nvSpPr>
        <p:spPr/>
        <p:txBody>
          <a:bodyPr/>
          <a:lstStyle/>
          <a:p>
            <a:fld id="{BF6A9BE3-E0B7-EB45-ABDE-0E94E44725A1}" type="slidenum">
              <a:rPr lang="en-US" smtClean="0"/>
              <a:pPr/>
              <a:t>1</a:t>
            </a:fld>
            <a:endParaRPr lang="en-US"/>
          </a:p>
        </p:txBody>
      </p:sp>
      <p:sp>
        <p:nvSpPr>
          <p:cNvPr id="4" name="Title 3"/>
          <p:cNvSpPr>
            <a:spLocks noGrp="1"/>
          </p:cNvSpPr>
          <p:nvPr>
            <p:ph type="title"/>
          </p:nvPr>
        </p:nvSpPr>
        <p:spPr/>
        <p:txBody>
          <a:bodyPr/>
          <a:lstStyle/>
          <a:p>
            <a:r>
              <a:rPr lang="en-US" dirty="0"/>
              <a:t>Center to Improve Program and Project Performance (CIPP)</a:t>
            </a:r>
          </a:p>
        </p:txBody>
      </p:sp>
    </p:spTree>
    <p:extLst>
      <p:ext uri="{BB962C8B-B14F-4D97-AF65-F5344CB8AC3E}">
        <p14:creationId xmlns:p14="http://schemas.microsoft.com/office/powerpoint/2010/main" val="20696542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F6A9BE3-E0B7-EB45-ABDE-0E94E44725A1}" type="slidenum">
              <a:rPr lang="en-US" smtClean="0"/>
              <a:pPr/>
              <a:t>19</a:t>
            </a:fld>
            <a:endParaRPr lang="en-US"/>
          </a:p>
        </p:txBody>
      </p:sp>
      <p:sp>
        <p:nvSpPr>
          <p:cNvPr id="4" name="Title 3"/>
          <p:cNvSpPr>
            <a:spLocks noGrp="1"/>
          </p:cNvSpPr>
          <p:nvPr>
            <p:ph type="title"/>
          </p:nvPr>
        </p:nvSpPr>
        <p:spPr/>
        <p:txBody>
          <a:bodyPr/>
          <a:lstStyle/>
          <a:p>
            <a:r>
              <a:rPr lang="en-US" dirty="0"/>
              <a:t>New Version of Rubric A</a:t>
            </a:r>
          </a:p>
        </p:txBody>
      </p:sp>
      <p:pic>
        <p:nvPicPr>
          <p:cNvPr id="2" name="Picture 1"/>
          <p:cNvPicPr>
            <a:picLocks noChangeAspect="1"/>
          </p:cNvPicPr>
          <p:nvPr/>
        </p:nvPicPr>
        <p:blipFill>
          <a:blip r:embed="rId2"/>
          <a:stretch>
            <a:fillRect/>
          </a:stretch>
        </p:blipFill>
        <p:spPr>
          <a:xfrm>
            <a:off x="1206381" y="1584326"/>
            <a:ext cx="9569450" cy="5092425"/>
          </a:xfrm>
          <a:prstGeom prst="rect">
            <a:avLst/>
          </a:prstGeom>
        </p:spPr>
      </p:pic>
    </p:spTree>
    <p:extLst>
      <p:ext uri="{BB962C8B-B14F-4D97-AF65-F5344CB8AC3E}">
        <p14:creationId xmlns:p14="http://schemas.microsoft.com/office/powerpoint/2010/main" val="390126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lnSpc>
                <a:spcPct val="110000"/>
              </a:lnSpc>
              <a:buNone/>
            </a:pPr>
            <a:r>
              <a:rPr lang="en-US" sz="3100" dirty="0"/>
              <a:t>The percentage of Special Education State Personnel Grant-funded initiatives that meet benchmarks for improvement in implementation of SPDG-supported practices over time.</a:t>
            </a:r>
          </a:p>
          <a:p>
            <a:pPr marL="0" indent="0">
              <a:spcBef>
                <a:spcPts val="0"/>
              </a:spcBef>
              <a:buNone/>
            </a:pPr>
            <a:endParaRPr lang="en-US" dirty="0"/>
          </a:p>
          <a:p>
            <a:pPr marL="0" indent="0">
              <a:spcBef>
                <a:spcPts val="0"/>
              </a:spcBef>
              <a:spcAft>
                <a:spcPts val="1200"/>
              </a:spcAft>
              <a:buNone/>
            </a:pPr>
            <a:r>
              <a:rPr lang="en-US" dirty="0"/>
              <a:t>      </a:t>
            </a:r>
            <a:r>
              <a:rPr lang="en-US" sz="3100" dirty="0">
                <a:solidFill>
                  <a:schemeClr val="accent3"/>
                </a:solidFill>
              </a:rPr>
              <a:t>Tips for performance reporting</a:t>
            </a:r>
          </a:p>
          <a:p>
            <a:pPr marL="1028700" lvl="2" indent="-342900">
              <a:spcBef>
                <a:spcPts val="0"/>
              </a:spcBef>
              <a:spcAft>
                <a:spcPts val="1200"/>
              </a:spcAft>
              <a:buFont typeface="Wingdings" panose="05000000000000000000" pitchFamily="2" charset="2"/>
              <a:buChar char="þ"/>
            </a:pPr>
            <a:r>
              <a:rPr lang="en-US" sz="2300" dirty="0">
                <a:solidFill>
                  <a:schemeClr val="accent3"/>
                </a:solidFill>
              </a:rPr>
              <a:t>Work with your program officer to confirm that targets are appropriate and achievable.</a:t>
            </a:r>
          </a:p>
          <a:p>
            <a:pPr marL="1028700" lvl="2" indent="-342900">
              <a:spcBef>
                <a:spcPts val="0"/>
              </a:spcBef>
              <a:spcAft>
                <a:spcPts val="1200"/>
              </a:spcAft>
              <a:buFont typeface="Wingdings" panose="05000000000000000000" pitchFamily="2" charset="2"/>
              <a:buChar char="þ"/>
            </a:pPr>
            <a:r>
              <a:rPr lang="en-US" sz="2300" dirty="0">
                <a:solidFill>
                  <a:schemeClr val="accent3"/>
                </a:solidFill>
              </a:rPr>
              <a:t>Use the correct equation. </a:t>
            </a:r>
          </a:p>
          <a:p>
            <a:pPr marL="1143000" lvl="3" indent="0">
              <a:spcBef>
                <a:spcPts val="0"/>
              </a:spcBef>
              <a:spcAft>
                <a:spcPts val="1200"/>
              </a:spcAft>
              <a:buNone/>
            </a:pPr>
            <a:endParaRPr lang="en-US" sz="2200" dirty="0">
              <a:solidFill>
                <a:schemeClr val="accent3"/>
              </a:solidFill>
            </a:endParaRPr>
          </a:p>
          <a:p>
            <a:pPr marL="1143000" lvl="3" indent="0">
              <a:spcBef>
                <a:spcPts val="0"/>
              </a:spcBef>
              <a:spcAft>
                <a:spcPts val="1200"/>
              </a:spcAft>
              <a:buNone/>
            </a:pPr>
            <a:endParaRPr lang="en-US" sz="2200" dirty="0">
              <a:solidFill>
                <a:schemeClr val="accent3"/>
              </a:solidFill>
            </a:endParaRPr>
          </a:p>
          <a:p>
            <a:pPr marL="1143000" lvl="3" indent="0">
              <a:spcBef>
                <a:spcPts val="0"/>
              </a:spcBef>
              <a:spcAft>
                <a:spcPts val="1200"/>
              </a:spcAft>
              <a:buNone/>
            </a:pPr>
            <a:endParaRPr lang="en-US" sz="2200" dirty="0">
              <a:solidFill>
                <a:schemeClr val="accent3"/>
              </a:solidFill>
            </a:endParaRPr>
          </a:p>
          <a:p>
            <a:pPr marL="1028700" lvl="2" indent="-342900">
              <a:spcBef>
                <a:spcPts val="0"/>
              </a:spcBef>
              <a:spcAft>
                <a:spcPts val="1200"/>
              </a:spcAft>
              <a:buFont typeface="Wingdings" panose="05000000000000000000" pitchFamily="2" charset="2"/>
              <a:buChar char="þ"/>
            </a:pPr>
            <a:r>
              <a:rPr lang="en-US" sz="2300" dirty="0">
                <a:solidFill>
                  <a:schemeClr val="accent3"/>
                </a:solidFill>
              </a:rPr>
              <a:t>Report complete data.</a:t>
            </a:r>
          </a:p>
          <a:p>
            <a:pPr marL="1028700" lvl="2" indent="-342900">
              <a:spcBef>
                <a:spcPts val="0"/>
              </a:spcBef>
              <a:spcAft>
                <a:spcPts val="1200"/>
              </a:spcAft>
              <a:buFont typeface="Wingdings" panose="05000000000000000000" pitchFamily="2" charset="2"/>
              <a:buChar char="þ"/>
            </a:pPr>
            <a:r>
              <a:rPr lang="en-US" sz="2300" dirty="0">
                <a:solidFill>
                  <a:schemeClr val="accent3"/>
                </a:solidFill>
              </a:rPr>
              <a:t>Enter data in the correct location of the project status chart (e.g., target vs. actual).</a:t>
            </a:r>
          </a:p>
          <a:p>
            <a:pPr marL="1028700" lvl="2" indent="-342900">
              <a:spcBef>
                <a:spcPts val="0"/>
              </a:spcBef>
              <a:spcAft>
                <a:spcPts val="1200"/>
              </a:spcAft>
              <a:buFont typeface="Wingdings" panose="05000000000000000000" pitchFamily="2" charset="2"/>
              <a:buChar char="þ"/>
            </a:pPr>
            <a:r>
              <a:rPr lang="en-US" sz="2300" dirty="0">
                <a:solidFill>
                  <a:schemeClr val="accent3"/>
                </a:solidFill>
              </a:rPr>
              <a:t>Sum benchmarks with multiple components into a single numerator and denominator.</a:t>
            </a:r>
          </a:p>
        </p:txBody>
      </p:sp>
      <p:sp>
        <p:nvSpPr>
          <p:cNvPr id="3" name="Slide Number Placeholder 2"/>
          <p:cNvSpPr>
            <a:spLocks noGrp="1"/>
          </p:cNvSpPr>
          <p:nvPr>
            <p:ph type="sldNum" sz="quarter" idx="12"/>
          </p:nvPr>
        </p:nvSpPr>
        <p:spPr/>
        <p:txBody>
          <a:bodyPr/>
          <a:lstStyle/>
          <a:p>
            <a:fld id="{BF6A9BE3-E0B7-EB45-ABDE-0E94E44725A1}" type="slidenum">
              <a:rPr lang="en-US" smtClean="0"/>
              <a:pPr/>
              <a:t>20</a:t>
            </a:fld>
            <a:endParaRPr lang="en-US"/>
          </a:p>
        </p:txBody>
      </p:sp>
      <p:sp>
        <p:nvSpPr>
          <p:cNvPr id="4" name="Title 3"/>
          <p:cNvSpPr>
            <a:spLocks noGrp="1"/>
          </p:cNvSpPr>
          <p:nvPr>
            <p:ph type="title"/>
          </p:nvPr>
        </p:nvSpPr>
        <p:spPr/>
        <p:txBody>
          <a:bodyPr/>
          <a:lstStyle/>
          <a:p>
            <a:r>
              <a:rPr lang="en-US" dirty="0"/>
              <a:t>Measure 2.1 </a:t>
            </a:r>
            <a:r>
              <a:rPr lang="en-US" i="1" dirty="0"/>
              <a:t>(Program Measure 2)</a:t>
            </a:r>
            <a:endParaRPr lang="en-US" dirty="0"/>
          </a:p>
        </p:txBody>
      </p:sp>
      <p:sp>
        <p:nvSpPr>
          <p:cNvPr id="5" name="5-Point Star 4"/>
          <p:cNvSpPr/>
          <p:nvPr/>
        </p:nvSpPr>
        <p:spPr>
          <a:xfrm>
            <a:off x="533849" y="2907961"/>
            <a:ext cx="557784" cy="65836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716067" y="4070959"/>
            <a:ext cx="2755726" cy="8392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1"/>
                </a:solidFill>
              </a:rPr>
              <a:t>Number of professional development participants meeting the benchmark</a:t>
            </a:r>
          </a:p>
        </p:txBody>
      </p:sp>
      <p:sp>
        <p:nvSpPr>
          <p:cNvPr id="7" name="Rectangle 6"/>
          <p:cNvSpPr/>
          <p:nvPr/>
        </p:nvSpPr>
        <p:spPr>
          <a:xfrm>
            <a:off x="5189443" y="4073047"/>
            <a:ext cx="2755726" cy="8392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1"/>
                </a:solidFill>
              </a:rPr>
              <a:t>Total number of professional development participants</a:t>
            </a:r>
          </a:p>
        </p:txBody>
      </p:sp>
      <p:sp>
        <p:nvSpPr>
          <p:cNvPr id="8" name="Rectangle 7"/>
          <p:cNvSpPr/>
          <p:nvPr/>
        </p:nvSpPr>
        <p:spPr>
          <a:xfrm>
            <a:off x="4565231" y="4087661"/>
            <a:ext cx="507810" cy="8392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accent1"/>
                </a:solidFill>
              </a:rPr>
              <a:t>÷</a:t>
            </a:r>
          </a:p>
        </p:txBody>
      </p:sp>
    </p:spTree>
    <p:extLst>
      <p:ext uri="{BB962C8B-B14F-4D97-AF65-F5344CB8AC3E}">
        <p14:creationId xmlns:p14="http://schemas.microsoft.com/office/powerpoint/2010/main" val="1169101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304320448"/>
              </p:ext>
            </p:extLst>
          </p:nvPr>
        </p:nvGraphicFramePr>
        <p:xfrm>
          <a:off x="414538" y="1825625"/>
          <a:ext cx="11539216" cy="2016760"/>
        </p:xfrm>
        <a:graphic>
          <a:graphicData uri="http://schemas.openxmlformats.org/drawingml/2006/table">
            <a:tbl>
              <a:tblPr firstRow="1" bandRow="1">
                <a:tableStyleId>{5C22544A-7EE6-4342-B048-85BDC9FD1C3A}</a:tableStyleId>
              </a:tblPr>
              <a:tblGrid>
                <a:gridCol w="4888982">
                  <a:extLst>
                    <a:ext uri="{9D8B030D-6E8A-4147-A177-3AD203B41FA5}">
                      <a16:colId xmlns:a16="http://schemas.microsoft.com/office/drawing/2014/main" val="960936038"/>
                    </a:ext>
                  </a:extLst>
                </a:gridCol>
                <a:gridCol w="1046480">
                  <a:extLst>
                    <a:ext uri="{9D8B030D-6E8A-4147-A177-3AD203B41FA5}">
                      <a16:colId xmlns:a16="http://schemas.microsoft.com/office/drawing/2014/main" val="3118005326"/>
                    </a:ext>
                  </a:extLst>
                </a:gridCol>
                <a:gridCol w="934720">
                  <a:extLst>
                    <a:ext uri="{9D8B030D-6E8A-4147-A177-3AD203B41FA5}">
                      <a16:colId xmlns:a16="http://schemas.microsoft.com/office/drawing/2014/main" val="567552368"/>
                    </a:ext>
                  </a:extLst>
                </a:gridCol>
                <a:gridCol w="934720">
                  <a:extLst>
                    <a:ext uri="{9D8B030D-6E8A-4147-A177-3AD203B41FA5}">
                      <a16:colId xmlns:a16="http://schemas.microsoft.com/office/drawing/2014/main" val="2227290955"/>
                    </a:ext>
                  </a:extLst>
                </a:gridCol>
                <a:gridCol w="934720">
                  <a:extLst>
                    <a:ext uri="{9D8B030D-6E8A-4147-A177-3AD203B41FA5}">
                      <a16:colId xmlns:a16="http://schemas.microsoft.com/office/drawing/2014/main" val="2206504611"/>
                    </a:ext>
                  </a:extLst>
                </a:gridCol>
                <a:gridCol w="933198">
                  <a:extLst>
                    <a:ext uri="{9D8B030D-6E8A-4147-A177-3AD203B41FA5}">
                      <a16:colId xmlns:a16="http://schemas.microsoft.com/office/drawing/2014/main" val="953388024"/>
                    </a:ext>
                  </a:extLst>
                </a:gridCol>
                <a:gridCol w="933198">
                  <a:extLst>
                    <a:ext uri="{9D8B030D-6E8A-4147-A177-3AD203B41FA5}">
                      <a16:colId xmlns:a16="http://schemas.microsoft.com/office/drawing/2014/main" val="1996468714"/>
                    </a:ext>
                  </a:extLst>
                </a:gridCol>
                <a:gridCol w="933198">
                  <a:extLst>
                    <a:ext uri="{9D8B030D-6E8A-4147-A177-3AD203B41FA5}">
                      <a16:colId xmlns:a16="http://schemas.microsoft.com/office/drawing/2014/main" val="2266477390"/>
                    </a:ext>
                  </a:extLst>
                </a:gridCol>
              </a:tblGrid>
              <a:tr h="370840">
                <a:tc rowSpan="2">
                  <a:txBody>
                    <a:bodyPr/>
                    <a:lstStyle/>
                    <a:p>
                      <a:pPr algn="ctr"/>
                      <a:r>
                        <a:rPr lang="en-US" sz="1600" dirty="0"/>
                        <a:t>Performance Measure</a:t>
                      </a:r>
                    </a:p>
                  </a:txBody>
                  <a:tcPr/>
                </a:tc>
                <a:tc rowSpan="2">
                  <a:txBody>
                    <a:bodyPr/>
                    <a:lstStyle/>
                    <a:p>
                      <a:pPr algn="ctr"/>
                      <a:r>
                        <a:rPr lang="en-US" sz="1600" dirty="0"/>
                        <a:t>Measure Type</a:t>
                      </a:r>
                    </a:p>
                  </a:txBody>
                  <a:tcPr/>
                </a:tc>
                <a:tc gridSpan="3">
                  <a:txBody>
                    <a:bodyPr/>
                    <a:lstStyle/>
                    <a:p>
                      <a:pPr algn="ctr"/>
                      <a:r>
                        <a:rPr lang="en-US" sz="1600" dirty="0"/>
                        <a:t>Target</a:t>
                      </a:r>
                    </a:p>
                  </a:txBody>
                  <a:tcPr/>
                </a:tc>
                <a:tc hMerge="1">
                  <a:txBody>
                    <a:bodyPr/>
                    <a:lstStyle/>
                    <a:p>
                      <a:endParaRPr lang="en-US" dirty="0"/>
                    </a:p>
                  </a:txBody>
                  <a:tcPr/>
                </a:tc>
                <a:tc hMerge="1">
                  <a:txBody>
                    <a:bodyPr/>
                    <a:lstStyle/>
                    <a:p>
                      <a:endParaRPr lang="en-US" dirty="0"/>
                    </a:p>
                  </a:txBody>
                  <a:tcPr/>
                </a:tc>
                <a:tc gridSpan="3">
                  <a:txBody>
                    <a:bodyPr/>
                    <a:lstStyle/>
                    <a:p>
                      <a:pPr algn="ctr"/>
                      <a:r>
                        <a:rPr lang="en-US" sz="1600" dirty="0"/>
                        <a:t>Actual</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181975524"/>
                  </a:ext>
                </a:extLst>
              </a:tr>
              <a:tr h="370840">
                <a:tc vMerge="1">
                  <a:txBody>
                    <a:bodyPr/>
                    <a:lstStyle/>
                    <a:p>
                      <a:endParaRPr lang="en-US" dirty="0"/>
                    </a:p>
                  </a:txBody>
                  <a:tcPr/>
                </a:tc>
                <a:tc vMerge="1">
                  <a:txBody>
                    <a:bodyPr/>
                    <a:lstStyle/>
                    <a:p>
                      <a:endParaRPr lang="en-US" dirty="0"/>
                    </a:p>
                  </a:txBody>
                  <a:tcPr/>
                </a:tc>
                <a:tc>
                  <a:txBody>
                    <a:bodyPr/>
                    <a:lstStyle/>
                    <a:p>
                      <a:pPr algn="ctr"/>
                      <a:r>
                        <a:rPr lang="en-US" sz="1600" dirty="0"/>
                        <a:t>Raw Number</a:t>
                      </a:r>
                    </a:p>
                  </a:txBody>
                  <a:tcPr/>
                </a:tc>
                <a:tc>
                  <a:txBody>
                    <a:bodyPr/>
                    <a:lstStyle/>
                    <a:p>
                      <a:pPr algn="ctr"/>
                      <a:r>
                        <a:rPr lang="en-US" sz="1600" dirty="0"/>
                        <a:t>Ratio</a:t>
                      </a:r>
                    </a:p>
                  </a:txBody>
                  <a:tcPr/>
                </a:tc>
                <a:tc>
                  <a:txBody>
                    <a:bodyPr/>
                    <a:lstStyle/>
                    <a:p>
                      <a:pPr algn="ctr"/>
                      <a:r>
                        <a:rPr lang="en-US" sz="1600" dirty="0"/>
                        <a:t>%</a:t>
                      </a:r>
                    </a:p>
                  </a:txBody>
                  <a:tcPr/>
                </a:tc>
                <a:tc>
                  <a:txBody>
                    <a:bodyPr/>
                    <a:lstStyle/>
                    <a:p>
                      <a:pPr algn="ctr"/>
                      <a:r>
                        <a:rPr lang="en-US" sz="1600" dirty="0"/>
                        <a:t>Raw Number</a:t>
                      </a:r>
                    </a:p>
                  </a:txBody>
                  <a:tcPr/>
                </a:tc>
                <a:tc>
                  <a:txBody>
                    <a:bodyPr/>
                    <a:lstStyle/>
                    <a:p>
                      <a:pPr algn="ctr"/>
                      <a:r>
                        <a:rPr lang="en-US" sz="1600" dirty="0"/>
                        <a:t>Ratio</a:t>
                      </a:r>
                    </a:p>
                  </a:txBody>
                  <a:tcPr/>
                </a:tc>
                <a:tc>
                  <a:txBody>
                    <a:bodyPr/>
                    <a:lstStyle/>
                    <a:p>
                      <a:pPr algn="ctr"/>
                      <a:r>
                        <a:rPr lang="en-US" sz="1600" dirty="0"/>
                        <a:t>%</a:t>
                      </a:r>
                    </a:p>
                  </a:txBody>
                  <a:tcPr/>
                </a:tc>
                <a:extLst>
                  <a:ext uri="{0D108BD9-81ED-4DB2-BD59-A6C34878D82A}">
                    <a16:rowId xmlns:a16="http://schemas.microsoft.com/office/drawing/2014/main" val="3268205863"/>
                  </a:ext>
                </a:extLst>
              </a:tr>
              <a:tr h="370840">
                <a:tc>
                  <a:txBody>
                    <a:bodyPr/>
                    <a:lstStyle/>
                    <a:p>
                      <a:r>
                        <a:rPr lang="en-US" sz="1600" b="0" i="0" u="none" strike="noStrike" kern="1200" baseline="0" dirty="0">
                          <a:solidFill>
                            <a:schemeClr val="dk1"/>
                          </a:solidFill>
                          <a:latin typeface="+mn-lt"/>
                          <a:ea typeface="+mn-ea"/>
                          <a:cs typeface="+mn-cs"/>
                        </a:rPr>
                        <a:t>One year after completing the Reading coursework, 80% of teachers in participating sites will implement the program with fidelity as measured by the Reading Fidelity Checklist</a:t>
                      </a:r>
                      <a:endParaRPr lang="en-US" sz="1100" dirty="0"/>
                    </a:p>
                  </a:txBody>
                  <a:tcPr/>
                </a:tc>
                <a:tc>
                  <a:txBody>
                    <a:bodyPr/>
                    <a:lstStyle/>
                    <a:p>
                      <a:pPr algn="ctr"/>
                      <a:r>
                        <a:rPr lang="en-US" sz="1600" dirty="0"/>
                        <a:t>Program</a:t>
                      </a:r>
                    </a:p>
                  </a:txBody>
                  <a:tcPr/>
                </a:tc>
                <a:tc>
                  <a:txBody>
                    <a:bodyPr/>
                    <a:lstStyle/>
                    <a:p>
                      <a:pPr algn="ctr"/>
                      <a:endParaRPr lang="en-US" sz="1600" dirty="0"/>
                    </a:p>
                  </a:txBody>
                  <a:tcPr/>
                </a:tc>
                <a:tc>
                  <a:txBody>
                    <a:bodyPr/>
                    <a:lstStyle/>
                    <a:p>
                      <a:pPr algn="ctr"/>
                      <a:r>
                        <a:rPr lang="en-US" sz="1600" dirty="0"/>
                        <a:t>61/75</a:t>
                      </a:r>
                    </a:p>
                  </a:txBody>
                  <a:tcPr/>
                </a:tc>
                <a:tc>
                  <a:txBody>
                    <a:bodyPr/>
                    <a:lstStyle/>
                    <a:p>
                      <a:pPr algn="ctr"/>
                      <a:r>
                        <a:rPr lang="en-US" sz="1600" dirty="0"/>
                        <a:t>81</a:t>
                      </a:r>
                    </a:p>
                  </a:txBody>
                  <a:tcPr/>
                </a:tc>
                <a:tc>
                  <a:txBody>
                    <a:bodyPr/>
                    <a:lstStyle/>
                    <a:p>
                      <a:pPr algn="ctr"/>
                      <a:endParaRPr lang="en-US" sz="1600" dirty="0"/>
                    </a:p>
                  </a:txBody>
                  <a:tcPr/>
                </a:tc>
                <a:tc>
                  <a:txBody>
                    <a:bodyPr/>
                    <a:lstStyle/>
                    <a:p>
                      <a:pPr algn="ctr"/>
                      <a:r>
                        <a:rPr lang="en-US" sz="1600" dirty="0"/>
                        <a:t>65/75</a:t>
                      </a:r>
                    </a:p>
                  </a:txBody>
                  <a:tcPr/>
                </a:tc>
                <a:tc>
                  <a:txBody>
                    <a:bodyPr/>
                    <a:lstStyle/>
                    <a:p>
                      <a:pPr algn="ctr"/>
                      <a:r>
                        <a:rPr lang="en-US" sz="1600" dirty="0"/>
                        <a:t>87</a:t>
                      </a:r>
                    </a:p>
                  </a:txBody>
                  <a:tcPr/>
                </a:tc>
                <a:extLst>
                  <a:ext uri="{0D108BD9-81ED-4DB2-BD59-A6C34878D82A}">
                    <a16:rowId xmlns:a16="http://schemas.microsoft.com/office/drawing/2014/main" val="8948232"/>
                  </a:ext>
                </a:extLst>
              </a:tr>
            </a:tbl>
          </a:graphicData>
        </a:graphic>
      </p:graphicFrame>
      <p:sp>
        <p:nvSpPr>
          <p:cNvPr id="3" name="Slide Number Placeholder 2"/>
          <p:cNvSpPr>
            <a:spLocks noGrp="1"/>
          </p:cNvSpPr>
          <p:nvPr>
            <p:ph type="sldNum" sz="quarter" idx="12"/>
          </p:nvPr>
        </p:nvSpPr>
        <p:spPr/>
        <p:txBody>
          <a:bodyPr/>
          <a:lstStyle/>
          <a:p>
            <a:fld id="{BF6A9BE3-E0B7-EB45-ABDE-0E94E44725A1}" type="slidenum">
              <a:rPr lang="en-US" smtClean="0"/>
              <a:pPr/>
              <a:t>21</a:t>
            </a:fld>
            <a:endParaRPr lang="en-US"/>
          </a:p>
        </p:txBody>
      </p:sp>
      <p:sp>
        <p:nvSpPr>
          <p:cNvPr id="4" name="Title 3"/>
          <p:cNvSpPr>
            <a:spLocks noGrp="1"/>
          </p:cNvSpPr>
          <p:nvPr>
            <p:ph type="title"/>
          </p:nvPr>
        </p:nvSpPr>
        <p:spPr/>
        <p:txBody>
          <a:bodyPr/>
          <a:lstStyle/>
          <a:p>
            <a:r>
              <a:rPr lang="en-US" dirty="0"/>
              <a:t>Sample Data for Measure 2.1 </a:t>
            </a:r>
            <a:r>
              <a:rPr lang="en-US" i="1" dirty="0"/>
              <a:t>(Program Measure 2)</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99850148"/>
              </p:ext>
            </p:extLst>
          </p:nvPr>
        </p:nvGraphicFramePr>
        <p:xfrm>
          <a:off x="414538" y="4090987"/>
          <a:ext cx="11539216" cy="1772920"/>
        </p:xfrm>
        <a:graphic>
          <a:graphicData uri="http://schemas.openxmlformats.org/drawingml/2006/table">
            <a:tbl>
              <a:tblPr firstRow="1" bandRow="1">
                <a:tableStyleId>{5C22544A-7EE6-4342-B048-85BDC9FD1C3A}</a:tableStyleId>
              </a:tblPr>
              <a:tblGrid>
                <a:gridCol w="4888982">
                  <a:extLst>
                    <a:ext uri="{9D8B030D-6E8A-4147-A177-3AD203B41FA5}">
                      <a16:colId xmlns:a16="http://schemas.microsoft.com/office/drawing/2014/main" val="1060850380"/>
                    </a:ext>
                  </a:extLst>
                </a:gridCol>
                <a:gridCol w="1046480">
                  <a:extLst>
                    <a:ext uri="{9D8B030D-6E8A-4147-A177-3AD203B41FA5}">
                      <a16:colId xmlns:a16="http://schemas.microsoft.com/office/drawing/2014/main" val="484393893"/>
                    </a:ext>
                  </a:extLst>
                </a:gridCol>
                <a:gridCol w="934720">
                  <a:extLst>
                    <a:ext uri="{9D8B030D-6E8A-4147-A177-3AD203B41FA5}">
                      <a16:colId xmlns:a16="http://schemas.microsoft.com/office/drawing/2014/main" val="3915373815"/>
                    </a:ext>
                  </a:extLst>
                </a:gridCol>
                <a:gridCol w="934720">
                  <a:extLst>
                    <a:ext uri="{9D8B030D-6E8A-4147-A177-3AD203B41FA5}">
                      <a16:colId xmlns:a16="http://schemas.microsoft.com/office/drawing/2014/main" val="1126546891"/>
                    </a:ext>
                  </a:extLst>
                </a:gridCol>
                <a:gridCol w="934720">
                  <a:extLst>
                    <a:ext uri="{9D8B030D-6E8A-4147-A177-3AD203B41FA5}">
                      <a16:colId xmlns:a16="http://schemas.microsoft.com/office/drawing/2014/main" val="3909205079"/>
                    </a:ext>
                  </a:extLst>
                </a:gridCol>
                <a:gridCol w="933198">
                  <a:extLst>
                    <a:ext uri="{9D8B030D-6E8A-4147-A177-3AD203B41FA5}">
                      <a16:colId xmlns:a16="http://schemas.microsoft.com/office/drawing/2014/main" val="1721598527"/>
                    </a:ext>
                  </a:extLst>
                </a:gridCol>
                <a:gridCol w="933198">
                  <a:extLst>
                    <a:ext uri="{9D8B030D-6E8A-4147-A177-3AD203B41FA5}">
                      <a16:colId xmlns:a16="http://schemas.microsoft.com/office/drawing/2014/main" val="4253479967"/>
                    </a:ext>
                  </a:extLst>
                </a:gridCol>
                <a:gridCol w="933198">
                  <a:extLst>
                    <a:ext uri="{9D8B030D-6E8A-4147-A177-3AD203B41FA5}">
                      <a16:colId xmlns:a16="http://schemas.microsoft.com/office/drawing/2014/main" val="853417370"/>
                    </a:ext>
                  </a:extLst>
                </a:gridCol>
              </a:tblGrid>
              <a:tr h="370840">
                <a:tc rowSpan="2">
                  <a:txBody>
                    <a:bodyPr/>
                    <a:lstStyle/>
                    <a:p>
                      <a:pPr algn="ctr"/>
                      <a:r>
                        <a:rPr lang="en-US" sz="1600" dirty="0"/>
                        <a:t>Performance Measure</a:t>
                      </a:r>
                    </a:p>
                  </a:txBody>
                  <a:tcPr/>
                </a:tc>
                <a:tc rowSpan="2">
                  <a:txBody>
                    <a:bodyPr/>
                    <a:lstStyle/>
                    <a:p>
                      <a:pPr algn="ctr"/>
                      <a:r>
                        <a:rPr lang="en-US" sz="1600" dirty="0"/>
                        <a:t>Measure Type</a:t>
                      </a:r>
                    </a:p>
                  </a:txBody>
                  <a:tcPr/>
                </a:tc>
                <a:tc gridSpan="3">
                  <a:txBody>
                    <a:bodyPr/>
                    <a:lstStyle/>
                    <a:p>
                      <a:pPr algn="ctr"/>
                      <a:r>
                        <a:rPr lang="en-US" sz="1600" dirty="0"/>
                        <a:t>Target</a:t>
                      </a:r>
                    </a:p>
                  </a:txBody>
                  <a:tcPr/>
                </a:tc>
                <a:tc hMerge="1">
                  <a:txBody>
                    <a:bodyPr/>
                    <a:lstStyle/>
                    <a:p>
                      <a:endParaRPr lang="en-US" dirty="0"/>
                    </a:p>
                  </a:txBody>
                  <a:tcPr/>
                </a:tc>
                <a:tc hMerge="1">
                  <a:txBody>
                    <a:bodyPr/>
                    <a:lstStyle/>
                    <a:p>
                      <a:endParaRPr lang="en-US" dirty="0"/>
                    </a:p>
                  </a:txBody>
                  <a:tcPr/>
                </a:tc>
                <a:tc gridSpan="3">
                  <a:txBody>
                    <a:bodyPr/>
                    <a:lstStyle/>
                    <a:p>
                      <a:pPr algn="ctr"/>
                      <a:r>
                        <a:rPr lang="en-US" sz="1600" dirty="0"/>
                        <a:t>Actual</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94743944"/>
                  </a:ext>
                </a:extLst>
              </a:tr>
              <a:tr h="370840">
                <a:tc vMerge="1">
                  <a:txBody>
                    <a:bodyPr/>
                    <a:lstStyle/>
                    <a:p>
                      <a:endParaRPr lang="en-US" dirty="0"/>
                    </a:p>
                  </a:txBody>
                  <a:tcPr/>
                </a:tc>
                <a:tc vMerge="1">
                  <a:txBody>
                    <a:bodyPr/>
                    <a:lstStyle/>
                    <a:p>
                      <a:endParaRPr lang="en-US" dirty="0"/>
                    </a:p>
                  </a:txBody>
                  <a:tcPr/>
                </a:tc>
                <a:tc>
                  <a:txBody>
                    <a:bodyPr/>
                    <a:lstStyle/>
                    <a:p>
                      <a:pPr algn="ctr"/>
                      <a:r>
                        <a:rPr lang="en-US" sz="1600" dirty="0"/>
                        <a:t>Raw Number</a:t>
                      </a:r>
                    </a:p>
                  </a:txBody>
                  <a:tcPr/>
                </a:tc>
                <a:tc>
                  <a:txBody>
                    <a:bodyPr/>
                    <a:lstStyle/>
                    <a:p>
                      <a:pPr algn="ctr"/>
                      <a:r>
                        <a:rPr lang="en-US" sz="1600" dirty="0"/>
                        <a:t>Ratio</a:t>
                      </a:r>
                    </a:p>
                  </a:txBody>
                  <a:tcPr/>
                </a:tc>
                <a:tc>
                  <a:txBody>
                    <a:bodyPr/>
                    <a:lstStyle/>
                    <a:p>
                      <a:pPr algn="ctr"/>
                      <a:r>
                        <a:rPr lang="en-US" sz="1600" dirty="0"/>
                        <a:t>%</a:t>
                      </a:r>
                    </a:p>
                  </a:txBody>
                  <a:tcPr/>
                </a:tc>
                <a:tc>
                  <a:txBody>
                    <a:bodyPr/>
                    <a:lstStyle/>
                    <a:p>
                      <a:pPr algn="ctr"/>
                      <a:r>
                        <a:rPr lang="en-US" sz="1600" dirty="0"/>
                        <a:t>Raw Number</a:t>
                      </a:r>
                    </a:p>
                  </a:txBody>
                  <a:tcPr/>
                </a:tc>
                <a:tc>
                  <a:txBody>
                    <a:bodyPr/>
                    <a:lstStyle/>
                    <a:p>
                      <a:pPr algn="ctr"/>
                      <a:r>
                        <a:rPr lang="en-US" sz="1600" dirty="0"/>
                        <a:t>Ratio</a:t>
                      </a:r>
                    </a:p>
                  </a:txBody>
                  <a:tcPr/>
                </a:tc>
                <a:tc>
                  <a:txBody>
                    <a:bodyPr/>
                    <a:lstStyle/>
                    <a:p>
                      <a:pPr algn="ctr"/>
                      <a:r>
                        <a:rPr lang="en-US" sz="1600" dirty="0"/>
                        <a:t>%</a:t>
                      </a:r>
                    </a:p>
                  </a:txBody>
                  <a:tcPr/>
                </a:tc>
                <a:extLst>
                  <a:ext uri="{0D108BD9-81ED-4DB2-BD59-A6C34878D82A}">
                    <a16:rowId xmlns:a16="http://schemas.microsoft.com/office/drawing/2014/main" val="291977550"/>
                  </a:ext>
                </a:extLst>
              </a:tr>
              <a:tr h="370840">
                <a:tc>
                  <a:txBody>
                    <a:bodyPr/>
                    <a:lstStyle/>
                    <a:p>
                      <a:r>
                        <a:rPr lang="en-US" sz="1600" b="0" i="0" u="none" strike="noStrike" kern="1200" baseline="0" dirty="0">
                          <a:solidFill>
                            <a:schemeClr val="dk1"/>
                          </a:solidFill>
                          <a:latin typeface="+mn-lt"/>
                          <a:ea typeface="+mn-ea"/>
                          <a:cs typeface="+mn-cs"/>
                        </a:rPr>
                        <a:t>In Year 3 of MTSS implementation, 90% of schools that received 2 years or more of SPDG support will score 85% or more on the MTSS fidelity rubric. </a:t>
                      </a:r>
                      <a:endParaRPr lang="en-US" sz="1100" dirty="0"/>
                    </a:p>
                  </a:txBody>
                  <a:tcPr/>
                </a:tc>
                <a:tc>
                  <a:txBody>
                    <a:bodyPr/>
                    <a:lstStyle/>
                    <a:p>
                      <a:pPr algn="ctr"/>
                      <a:r>
                        <a:rPr lang="en-US" sz="1600" dirty="0"/>
                        <a:t>Program</a:t>
                      </a:r>
                    </a:p>
                  </a:txBody>
                  <a:tcPr/>
                </a:tc>
                <a:tc>
                  <a:txBody>
                    <a:bodyPr/>
                    <a:lstStyle/>
                    <a:p>
                      <a:pPr algn="ctr"/>
                      <a:endParaRPr lang="en-US" sz="1600" dirty="0"/>
                    </a:p>
                  </a:txBody>
                  <a:tcPr/>
                </a:tc>
                <a:tc>
                  <a:txBody>
                    <a:bodyPr/>
                    <a:lstStyle/>
                    <a:p>
                      <a:pPr algn="ctr"/>
                      <a:endParaRPr lang="en-US" sz="1600" dirty="0"/>
                    </a:p>
                  </a:txBody>
                  <a:tcPr/>
                </a:tc>
                <a:tc>
                  <a:txBody>
                    <a:bodyPr/>
                    <a:lstStyle/>
                    <a:p>
                      <a:pPr algn="ctr"/>
                      <a:r>
                        <a:rPr lang="en-US" sz="1600" dirty="0"/>
                        <a:t>87</a:t>
                      </a:r>
                    </a:p>
                  </a:txBody>
                  <a:tcPr/>
                </a:tc>
                <a:tc>
                  <a:txBody>
                    <a:bodyPr/>
                    <a:lstStyle/>
                    <a:p>
                      <a:pPr algn="ctr"/>
                      <a:endParaRPr lang="en-US" sz="1600" dirty="0"/>
                    </a:p>
                  </a:txBody>
                  <a:tcPr/>
                </a:tc>
                <a:tc>
                  <a:txBody>
                    <a:bodyPr/>
                    <a:lstStyle/>
                    <a:p>
                      <a:pPr algn="ctr"/>
                      <a:endParaRPr lang="en-US" sz="1600" dirty="0"/>
                    </a:p>
                  </a:txBody>
                  <a:tcPr/>
                </a:tc>
                <a:tc>
                  <a:txBody>
                    <a:bodyPr/>
                    <a:lstStyle/>
                    <a:p>
                      <a:pPr algn="ctr"/>
                      <a:r>
                        <a:rPr lang="en-US" sz="1600" dirty="0"/>
                        <a:t>90</a:t>
                      </a:r>
                    </a:p>
                  </a:txBody>
                  <a:tcPr/>
                </a:tc>
                <a:extLst>
                  <a:ext uri="{0D108BD9-81ED-4DB2-BD59-A6C34878D82A}">
                    <a16:rowId xmlns:a16="http://schemas.microsoft.com/office/drawing/2014/main" val="1209095682"/>
                  </a:ext>
                </a:extLst>
              </a:tr>
            </a:tbl>
          </a:graphicData>
        </a:graphic>
      </p:graphicFrame>
    </p:spTree>
    <p:extLst>
      <p:ext uri="{BB962C8B-B14F-4D97-AF65-F5344CB8AC3E}">
        <p14:creationId xmlns:p14="http://schemas.microsoft.com/office/powerpoint/2010/main" val="1950191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14538" y="1825625"/>
          <a:ext cx="11539216" cy="2016760"/>
        </p:xfrm>
        <a:graphic>
          <a:graphicData uri="http://schemas.openxmlformats.org/drawingml/2006/table">
            <a:tbl>
              <a:tblPr firstRow="1" bandRow="1">
                <a:tableStyleId>{5C22544A-7EE6-4342-B048-85BDC9FD1C3A}</a:tableStyleId>
              </a:tblPr>
              <a:tblGrid>
                <a:gridCol w="4888982">
                  <a:extLst>
                    <a:ext uri="{9D8B030D-6E8A-4147-A177-3AD203B41FA5}">
                      <a16:colId xmlns:a16="http://schemas.microsoft.com/office/drawing/2014/main" val="960936038"/>
                    </a:ext>
                  </a:extLst>
                </a:gridCol>
                <a:gridCol w="1046480">
                  <a:extLst>
                    <a:ext uri="{9D8B030D-6E8A-4147-A177-3AD203B41FA5}">
                      <a16:colId xmlns:a16="http://schemas.microsoft.com/office/drawing/2014/main" val="3118005326"/>
                    </a:ext>
                  </a:extLst>
                </a:gridCol>
                <a:gridCol w="934720">
                  <a:extLst>
                    <a:ext uri="{9D8B030D-6E8A-4147-A177-3AD203B41FA5}">
                      <a16:colId xmlns:a16="http://schemas.microsoft.com/office/drawing/2014/main" val="567552368"/>
                    </a:ext>
                  </a:extLst>
                </a:gridCol>
                <a:gridCol w="934720">
                  <a:extLst>
                    <a:ext uri="{9D8B030D-6E8A-4147-A177-3AD203B41FA5}">
                      <a16:colId xmlns:a16="http://schemas.microsoft.com/office/drawing/2014/main" val="2227290955"/>
                    </a:ext>
                  </a:extLst>
                </a:gridCol>
                <a:gridCol w="934720">
                  <a:extLst>
                    <a:ext uri="{9D8B030D-6E8A-4147-A177-3AD203B41FA5}">
                      <a16:colId xmlns:a16="http://schemas.microsoft.com/office/drawing/2014/main" val="2206504611"/>
                    </a:ext>
                  </a:extLst>
                </a:gridCol>
                <a:gridCol w="933198">
                  <a:extLst>
                    <a:ext uri="{9D8B030D-6E8A-4147-A177-3AD203B41FA5}">
                      <a16:colId xmlns:a16="http://schemas.microsoft.com/office/drawing/2014/main" val="953388024"/>
                    </a:ext>
                  </a:extLst>
                </a:gridCol>
                <a:gridCol w="933198">
                  <a:extLst>
                    <a:ext uri="{9D8B030D-6E8A-4147-A177-3AD203B41FA5}">
                      <a16:colId xmlns:a16="http://schemas.microsoft.com/office/drawing/2014/main" val="1996468714"/>
                    </a:ext>
                  </a:extLst>
                </a:gridCol>
                <a:gridCol w="933198">
                  <a:extLst>
                    <a:ext uri="{9D8B030D-6E8A-4147-A177-3AD203B41FA5}">
                      <a16:colId xmlns:a16="http://schemas.microsoft.com/office/drawing/2014/main" val="2266477390"/>
                    </a:ext>
                  </a:extLst>
                </a:gridCol>
              </a:tblGrid>
              <a:tr h="370840">
                <a:tc rowSpan="2">
                  <a:txBody>
                    <a:bodyPr/>
                    <a:lstStyle/>
                    <a:p>
                      <a:pPr algn="ctr"/>
                      <a:r>
                        <a:rPr lang="en-US" sz="1600" dirty="0"/>
                        <a:t>Performance Measure</a:t>
                      </a:r>
                    </a:p>
                  </a:txBody>
                  <a:tcPr/>
                </a:tc>
                <a:tc rowSpan="2">
                  <a:txBody>
                    <a:bodyPr/>
                    <a:lstStyle/>
                    <a:p>
                      <a:pPr algn="ctr"/>
                      <a:r>
                        <a:rPr lang="en-US" sz="1600" dirty="0"/>
                        <a:t>Measure Type</a:t>
                      </a:r>
                    </a:p>
                  </a:txBody>
                  <a:tcPr/>
                </a:tc>
                <a:tc gridSpan="3">
                  <a:txBody>
                    <a:bodyPr/>
                    <a:lstStyle/>
                    <a:p>
                      <a:pPr algn="ctr"/>
                      <a:r>
                        <a:rPr lang="en-US" sz="1600" dirty="0"/>
                        <a:t>Target</a:t>
                      </a:r>
                    </a:p>
                  </a:txBody>
                  <a:tcPr/>
                </a:tc>
                <a:tc hMerge="1">
                  <a:txBody>
                    <a:bodyPr/>
                    <a:lstStyle/>
                    <a:p>
                      <a:endParaRPr lang="en-US" dirty="0"/>
                    </a:p>
                  </a:txBody>
                  <a:tcPr/>
                </a:tc>
                <a:tc hMerge="1">
                  <a:txBody>
                    <a:bodyPr/>
                    <a:lstStyle/>
                    <a:p>
                      <a:endParaRPr lang="en-US" dirty="0"/>
                    </a:p>
                  </a:txBody>
                  <a:tcPr/>
                </a:tc>
                <a:tc gridSpan="3">
                  <a:txBody>
                    <a:bodyPr/>
                    <a:lstStyle/>
                    <a:p>
                      <a:pPr algn="ctr"/>
                      <a:r>
                        <a:rPr lang="en-US" sz="1600" dirty="0"/>
                        <a:t>Actual</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181975524"/>
                  </a:ext>
                </a:extLst>
              </a:tr>
              <a:tr h="370840">
                <a:tc vMerge="1">
                  <a:txBody>
                    <a:bodyPr/>
                    <a:lstStyle/>
                    <a:p>
                      <a:endParaRPr lang="en-US" dirty="0"/>
                    </a:p>
                  </a:txBody>
                  <a:tcPr/>
                </a:tc>
                <a:tc vMerge="1">
                  <a:txBody>
                    <a:bodyPr/>
                    <a:lstStyle/>
                    <a:p>
                      <a:endParaRPr lang="en-US" dirty="0"/>
                    </a:p>
                  </a:txBody>
                  <a:tcPr/>
                </a:tc>
                <a:tc>
                  <a:txBody>
                    <a:bodyPr/>
                    <a:lstStyle/>
                    <a:p>
                      <a:pPr algn="ctr"/>
                      <a:r>
                        <a:rPr lang="en-US" sz="1600" dirty="0"/>
                        <a:t>Raw Number</a:t>
                      </a:r>
                    </a:p>
                  </a:txBody>
                  <a:tcPr/>
                </a:tc>
                <a:tc>
                  <a:txBody>
                    <a:bodyPr/>
                    <a:lstStyle/>
                    <a:p>
                      <a:pPr algn="ctr"/>
                      <a:r>
                        <a:rPr lang="en-US" sz="1600" dirty="0"/>
                        <a:t>Ratio</a:t>
                      </a:r>
                    </a:p>
                  </a:txBody>
                  <a:tcPr/>
                </a:tc>
                <a:tc>
                  <a:txBody>
                    <a:bodyPr/>
                    <a:lstStyle/>
                    <a:p>
                      <a:pPr algn="ctr"/>
                      <a:r>
                        <a:rPr lang="en-US" sz="1600" dirty="0"/>
                        <a:t>%</a:t>
                      </a:r>
                    </a:p>
                  </a:txBody>
                  <a:tcPr/>
                </a:tc>
                <a:tc>
                  <a:txBody>
                    <a:bodyPr/>
                    <a:lstStyle/>
                    <a:p>
                      <a:pPr algn="ctr"/>
                      <a:r>
                        <a:rPr lang="en-US" sz="1600" dirty="0"/>
                        <a:t>Raw Number</a:t>
                      </a:r>
                    </a:p>
                  </a:txBody>
                  <a:tcPr/>
                </a:tc>
                <a:tc>
                  <a:txBody>
                    <a:bodyPr/>
                    <a:lstStyle/>
                    <a:p>
                      <a:pPr algn="ctr"/>
                      <a:r>
                        <a:rPr lang="en-US" sz="1600" dirty="0"/>
                        <a:t>Ratio</a:t>
                      </a:r>
                    </a:p>
                  </a:txBody>
                  <a:tcPr/>
                </a:tc>
                <a:tc>
                  <a:txBody>
                    <a:bodyPr/>
                    <a:lstStyle/>
                    <a:p>
                      <a:pPr algn="ctr"/>
                      <a:r>
                        <a:rPr lang="en-US" sz="1600" dirty="0"/>
                        <a:t>%</a:t>
                      </a:r>
                    </a:p>
                  </a:txBody>
                  <a:tcPr/>
                </a:tc>
                <a:extLst>
                  <a:ext uri="{0D108BD9-81ED-4DB2-BD59-A6C34878D82A}">
                    <a16:rowId xmlns:a16="http://schemas.microsoft.com/office/drawing/2014/main" val="3268205863"/>
                  </a:ext>
                </a:extLst>
              </a:tr>
              <a:tr h="370840">
                <a:tc>
                  <a:txBody>
                    <a:bodyPr/>
                    <a:lstStyle/>
                    <a:p>
                      <a:r>
                        <a:rPr lang="en-US" sz="1600" b="0" i="0" u="none" strike="noStrike" kern="1200" baseline="0" dirty="0">
                          <a:solidFill>
                            <a:schemeClr val="dk1"/>
                          </a:solidFill>
                          <a:latin typeface="+mn-lt"/>
                          <a:ea typeface="+mn-ea"/>
                          <a:cs typeface="+mn-cs"/>
                        </a:rPr>
                        <a:t>One year after completing the Reading coursework, 80% of teachers in participating sites will implement the program with fidelity as measured by the Reading Fidelity Checklist</a:t>
                      </a:r>
                      <a:endParaRPr lang="en-US" sz="1100" dirty="0"/>
                    </a:p>
                  </a:txBody>
                  <a:tcPr/>
                </a:tc>
                <a:tc>
                  <a:txBody>
                    <a:bodyPr/>
                    <a:lstStyle/>
                    <a:p>
                      <a:pPr algn="ctr"/>
                      <a:r>
                        <a:rPr lang="en-US" sz="1600" dirty="0"/>
                        <a:t>Program</a:t>
                      </a:r>
                    </a:p>
                  </a:txBody>
                  <a:tcPr/>
                </a:tc>
                <a:tc>
                  <a:txBody>
                    <a:bodyPr/>
                    <a:lstStyle/>
                    <a:p>
                      <a:pPr algn="ctr"/>
                      <a:endParaRPr lang="en-US" sz="1600" dirty="0"/>
                    </a:p>
                  </a:txBody>
                  <a:tcPr/>
                </a:tc>
                <a:tc>
                  <a:txBody>
                    <a:bodyPr/>
                    <a:lstStyle/>
                    <a:p>
                      <a:pPr algn="ctr"/>
                      <a:r>
                        <a:rPr lang="en-US" sz="1600" dirty="0"/>
                        <a:t>61/75</a:t>
                      </a:r>
                    </a:p>
                  </a:txBody>
                  <a:tcPr/>
                </a:tc>
                <a:tc>
                  <a:txBody>
                    <a:bodyPr/>
                    <a:lstStyle/>
                    <a:p>
                      <a:pPr algn="ctr"/>
                      <a:r>
                        <a:rPr lang="en-US" sz="1600" dirty="0"/>
                        <a:t>81</a:t>
                      </a:r>
                    </a:p>
                  </a:txBody>
                  <a:tcPr/>
                </a:tc>
                <a:tc>
                  <a:txBody>
                    <a:bodyPr/>
                    <a:lstStyle/>
                    <a:p>
                      <a:pPr algn="ctr"/>
                      <a:endParaRPr lang="en-US" sz="1600" dirty="0"/>
                    </a:p>
                  </a:txBody>
                  <a:tcPr/>
                </a:tc>
                <a:tc>
                  <a:txBody>
                    <a:bodyPr/>
                    <a:lstStyle/>
                    <a:p>
                      <a:pPr algn="ctr"/>
                      <a:r>
                        <a:rPr lang="en-US" sz="1600" dirty="0"/>
                        <a:t>65/75</a:t>
                      </a:r>
                    </a:p>
                  </a:txBody>
                  <a:tcPr/>
                </a:tc>
                <a:tc>
                  <a:txBody>
                    <a:bodyPr/>
                    <a:lstStyle/>
                    <a:p>
                      <a:pPr algn="ctr"/>
                      <a:r>
                        <a:rPr lang="en-US" sz="1600" dirty="0"/>
                        <a:t>87</a:t>
                      </a:r>
                    </a:p>
                  </a:txBody>
                  <a:tcPr/>
                </a:tc>
                <a:extLst>
                  <a:ext uri="{0D108BD9-81ED-4DB2-BD59-A6C34878D82A}">
                    <a16:rowId xmlns:a16="http://schemas.microsoft.com/office/drawing/2014/main" val="8948232"/>
                  </a:ext>
                </a:extLst>
              </a:tr>
            </a:tbl>
          </a:graphicData>
        </a:graphic>
      </p:graphicFrame>
      <p:sp>
        <p:nvSpPr>
          <p:cNvPr id="3" name="Slide Number Placeholder 2"/>
          <p:cNvSpPr>
            <a:spLocks noGrp="1"/>
          </p:cNvSpPr>
          <p:nvPr>
            <p:ph type="sldNum" sz="quarter" idx="12"/>
          </p:nvPr>
        </p:nvSpPr>
        <p:spPr/>
        <p:txBody>
          <a:bodyPr/>
          <a:lstStyle/>
          <a:p>
            <a:fld id="{BF6A9BE3-E0B7-EB45-ABDE-0E94E44725A1}" type="slidenum">
              <a:rPr lang="en-US" smtClean="0"/>
              <a:pPr/>
              <a:t>22</a:t>
            </a:fld>
            <a:endParaRPr lang="en-US"/>
          </a:p>
        </p:txBody>
      </p:sp>
      <p:sp>
        <p:nvSpPr>
          <p:cNvPr id="4" name="Title 3"/>
          <p:cNvSpPr>
            <a:spLocks noGrp="1"/>
          </p:cNvSpPr>
          <p:nvPr>
            <p:ph type="title"/>
          </p:nvPr>
        </p:nvSpPr>
        <p:spPr>
          <a:xfrm>
            <a:off x="634057" y="363065"/>
            <a:ext cx="10714099" cy="914400"/>
          </a:xfrm>
        </p:spPr>
        <p:txBody>
          <a:bodyPr>
            <a:normAutofit fontScale="90000"/>
          </a:bodyPr>
          <a:lstStyle/>
          <a:p>
            <a:r>
              <a:rPr lang="en-US" dirty="0"/>
              <a:t>Poll Question 3</a:t>
            </a:r>
            <a:br>
              <a:rPr lang="en-US" dirty="0"/>
            </a:br>
            <a:r>
              <a:rPr lang="en-US" dirty="0"/>
              <a:t>Which sample data fulfill the reporting criteria for Measure 2.1?</a:t>
            </a:r>
            <a:br>
              <a:rPr lang="en-US" dirty="0"/>
            </a:br>
            <a:endParaRPr lang="en-US" dirty="0"/>
          </a:p>
        </p:txBody>
      </p:sp>
      <p:graphicFrame>
        <p:nvGraphicFramePr>
          <p:cNvPr id="7" name="Table 6"/>
          <p:cNvGraphicFramePr>
            <a:graphicFrameLocks noGrp="1"/>
          </p:cNvGraphicFramePr>
          <p:nvPr/>
        </p:nvGraphicFramePr>
        <p:xfrm>
          <a:off x="414538" y="4090987"/>
          <a:ext cx="11539216" cy="1772920"/>
        </p:xfrm>
        <a:graphic>
          <a:graphicData uri="http://schemas.openxmlformats.org/drawingml/2006/table">
            <a:tbl>
              <a:tblPr firstRow="1" bandRow="1">
                <a:tableStyleId>{5C22544A-7EE6-4342-B048-85BDC9FD1C3A}</a:tableStyleId>
              </a:tblPr>
              <a:tblGrid>
                <a:gridCol w="4888982">
                  <a:extLst>
                    <a:ext uri="{9D8B030D-6E8A-4147-A177-3AD203B41FA5}">
                      <a16:colId xmlns:a16="http://schemas.microsoft.com/office/drawing/2014/main" val="1060850380"/>
                    </a:ext>
                  </a:extLst>
                </a:gridCol>
                <a:gridCol w="1046480">
                  <a:extLst>
                    <a:ext uri="{9D8B030D-6E8A-4147-A177-3AD203B41FA5}">
                      <a16:colId xmlns:a16="http://schemas.microsoft.com/office/drawing/2014/main" val="484393893"/>
                    </a:ext>
                  </a:extLst>
                </a:gridCol>
                <a:gridCol w="934720">
                  <a:extLst>
                    <a:ext uri="{9D8B030D-6E8A-4147-A177-3AD203B41FA5}">
                      <a16:colId xmlns:a16="http://schemas.microsoft.com/office/drawing/2014/main" val="3915373815"/>
                    </a:ext>
                  </a:extLst>
                </a:gridCol>
                <a:gridCol w="934720">
                  <a:extLst>
                    <a:ext uri="{9D8B030D-6E8A-4147-A177-3AD203B41FA5}">
                      <a16:colId xmlns:a16="http://schemas.microsoft.com/office/drawing/2014/main" val="1126546891"/>
                    </a:ext>
                  </a:extLst>
                </a:gridCol>
                <a:gridCol w="934720">
                  <a:extLst>
                    <a:ext uri="{9D8B030D-6E8A-4147-A177-3AD203B41FA5}">
                      <a16:colId xmlns:a16="http://schemas.microsoft.com/office/drawing/2014/main" val="3909205079"/>
                    </a:ext>
                  </a:extLst>
                </a:gridCol>
                <a:gridCol w="933198">
                  <a:extLst>
                    <a:ext uri="{9D8B030D-6E8A-4147-A177-3AD203B41FA5}">
                      <a16:colId xmlns:a16="http://schemas.microsoft.com/office/drawing/2014/main" val="1721598527"/>
                    </a:ext>
                  </a:extLst>
                </a:gridCol>
                <a:gridCol w="933198">
                  <a:extLst>
                    <a:ext uri="{9D8B030D-6E8A-4147-A177-3AD203B41FA5}">
                      <a16:colId xmlns:a16="http://schemas.microsoft.com/office/drawing/2014/main" val="4253479967"/>
                    </a:ext>
                  </a:extLst>
                </a:gridCol>
                <a:gridCol w="933198">
                  <a:extLst>
                    <a:ext uri="{9D8B030D-6E8A-4147-A177-3AD203B41FA5}">
                      <a16:colId xmlns:a16="http://schemas.microsoft.com/office/drawing/2014/main" val="853417370"/>
                    </a:ext>
                  </a:extLst>
                </a:gridCol>
              </a:tblGrid>
              <a:tr h="370840">
                <a:tc rowSpan="2">
                  <a:txBody>
                    <a:bodyPr/>
                    <a:lstStyle/>
                    <a:p>
                      <a:pPr algn="ctr"/>
                      <a:r>
                        <a:rPr lang="en-US" sz="1600" dirty="0"/>
                        <a:t>Performance Measure</a:t>
                      </a:r>
                    </a:p>
                  </a:txBody>
                  <a:tcPr/>
                </a:tc>
                <a:tc rowSpan="2">
                  <a:txBody>
                    <a:bodyPr/>
                    <a:lstStyle/>
                    <a:p>
                      <a:pPr algn="ctr"/>
                      <a:r>
                        <a:rPr lang="en-US" sz="1600" dirty="0"/>
                        <a:t>Measure Type</a:t>
                      </a:r>
                    </a:p>
                  </a:txBody>
                  <a:tcPr/>
                </a:tc>
                <a:tc gridSpan="3">
                  <a:txBody>
                    <a:bodyPr/>
                    <a:lstStyle/>
                    <a:p>
                      <a:pPr algn="ctr"/>
                      <a:r>
                        <a:rPr lang="en-US" sz="1600" dirty="0"/>
                        <a:t>Target</a:t>
                      </a:r>
                    </a:p>
                  </a:txBody>
                  <a:tcPr/>
                </a:tc>
                <a:tc hMerge="1">
                  <a:txBody>
                    <a:bodyPr/>
                    <a:lstStyle/>
                    <a:p>
                      <a:endParaRPr lang="en-US" dirty="0"/>
                    </a:p>
                  </a:txBody>
                  <a:tcPr/>
                </a:tc>
                <a:tc hMerge="1">
                  <a:txBody>
                    <a:bodyPr/>
                    <a:lstStyle/>
                    <a:p>
                      <a:endParaRPr lang="en-US" dirty="0"/>
                    </a:p>
                  </a:txBody>
                  <a:tcPr/>
                </a:tc>
                <a:tc gridSpan="3">
                  <a:txBody>
                    <a:bodyPr/>
                    <a:lstStyle/>
                    <a:p>
                      <a:pPr algn="ctr"/>
                      <a:r>
                        <a:rPr lang="en-US" sz="1600" dirty="0"/>
                        <a:t>Actual</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94743944"/>
                  </a:ext>
                </a:extLst>
              </a:tr>
              <a:tr h="370840">
                <a:tc vMerge="1">
                  <a:txBody>
                    <a:bodyPr/>
                    <a:lstStyle/>
                    <a:p>
                      <a:endParaRPr lang="en-US" dirty="0"/>
                    </a:p>
                  </a:txBody>
                  <a:tcPr/>
                </a:tc>
                <a:tc vMerge="1">
                  <a:txBody>
                    <a:bodyPr/>
                    <a:lstStyle/>
                    <a:p>
                      <a:endParaRPr lang="en-US" dirty="0"/>
                    </a:p>
                  </a:txBody>
                  <a:tcPr/>
                </a:tc>
                <a:tc>
                  <a:txBody>
                    <a:bodyPr/>
                    <a:lstStyle/>
                    <a:p>
                      <a:pPr algn="ctr"/>
                      <a:r>
                        <a:rPr lang="en-US" sz="1600" dirty="0"/>
                        <a:t>Raw Number</a:t>
                      </a:r>
                    </a:p>
                  </a:txBody>
                  <a:tcPr/>
                </a:tc>
                <a:tc>
                  <a:txBody>
                    <a:bodyPr/>
                    <a:lstStyle/>
                    <a:p>
                      <a:pPr algn="ctr"/>
                      <a:r>
                        <a:rPr lang="en-US" sz="1600" dirty="0"/>
                        <a:t>Ratio</a:t>
                      </a:r>
                    </a:p>
                  </a:txBody>
                  <a:tcPr/>
                </a:tc>
                <a:tc>
                  <a:txBody>
                    <a:bodyPr/>
                    <a:lstStyle/>
                    <a:p>
                      <a:pPr algn="ctr"/>
                      <a:r>
                        <a:rPr lang="en-US" sz="1600" dirty="0"/>
                        <a:t>%</a:t>
                      </a:r>
                    </a:p>
                  </a:txBody>
                  <a:tcPr/>
                </a:tc>
                <a:tc>
                  <a:txBody>
                    <a:bodyPr/>
                    <a:lstStyle/>
                    <a:p>
                      <a:pPr algn="ctr"/>
                      <a:r>
                        <a:rPr lang="en-US" sz="1600" dirty="0"/>
                        <a:t>Raw Number</a:t>
                      </a:r>
                    </a:p>
                  </a:txBody>
                  <a:tcPr/>
                </a:tc>
                <a:tc>
                  <a:txBody>
                    <a:bodyPr/>
                    <a:lstStyle/>
                    <a:p>
                      <a:pPr algn="ctr"/>
                      <a:r>
                        <a:rPr lang="en-US" sz="1600" dirty="0"/>
                        <a:t>Ratio</a:t>
                      </a:r>
                    </a:p>
                  </a:txBody>
                  <a:tcPr/>
                </a:tc>
                <a:tc>
                  <a:txBody>
                    <a:bodyPr/>
                    <a:lstStyle/>
                    <a:p>
                      <a:pPr algn="ctr"/>
                      <a:r>
                        <a:rPr lang="en-US" sz="1600" dirty="0"/>
                        <a:t>%</a:t>
                      </a:r>
                    </a:p>
                  </a:txBody>
                  <a:tcPr/>
                </a:tc>
                <a:extLst>
                  <a:ext uri="{0D108BD9-81ED-4DB2-BD59-A6C34878D82A}">
                    <a16:rowId xmlns:a16="http://schemas.microsoft.com/office/drawing/2014/main" val="291977550"/>
                  </a:ext>
                </a:extLst>
              </a:tr>
              <a:tr h="370840">
                <a:tc>
                  <a:txBody>
                    <a:bodyPr/>
                    <a:lstStyle/>
                    <a:p>
                      <a:r>
                        <a:rPr lang="en-US" sz="1600" b="0" i="0" u="none" strike="noStrike" kern="1200" baseline="0" dirty="0">
                          <a:solidFill>
                            <a:schemeClr val="dk1"/>
                          </a:solidFill>
                          <a:latin typeface="+mn-lt"/>
                          <a:ea typeface="+mn-ea"/>
                          <a:cs typeface="+mn-cs"/>
                        </a:rPr>
                        <a:t>In Year 3 of MTSS implementation, 90% of schools that received 2 years or more of SPDG support will score 85% or more on the MTSS fidelity rubric. </a:t>
                      </a:r>
                      <a:endParaRPr lang="en-US" sz="1100" dirty="0"/>
                    </a:p>
                  </a:txBody>
                  <a:tcPr/>
                </a:tc>
                <a:tc>
                  <a:txBody>
                    <a:bodyPr/>
                    <a:lstStyle/>
                    <a:p>
                      <a:pPr algn="ctr"/>
                      <a:r>
                        <a:rPr lang="en-US" sz="1600" dirty="0"/>
                        <a:t>Program</a:t>
                      </a:r>
                    </a:p>
                  </a:txBody>
                  <a:tcPr/>
                </a:tc>
                <a:tc>
                  <a:txBody>
                    <a:bodyPr/>
                    <a:lstStyle/>
                    <a:p>
                      <a:pPr algn="ctr"/>
                      <a:endParaRPr lang="en-US" sz="1600" dirty="0"/>
                    </a:p>
                  </a:txBody>
                  <a:tcPr/>
                </a:tc>
                <a:tc>
                  <a:txBody>
                    <a:bodyPr/>
                    <a:lstStyle/>
                    <a:p>
                      <a:pPr algn="ctr"/>
                      <a:endParaRPr lang="en-US" sz="1600" dirty="0"/>
                    </a:p>
                  </a:txBody>
                  <a:tcPr/>
                </a:tc>
                <a:tc>
                  <a:txBody>
                    <a:bodyPr/>
                    <a:lstStyle/>
                    <a:p>
                      <a:pPr algn="ctr"/>
                      <a:r>
                        <a:rPr lang="en-US" sz="1600" dirty="0"/>
                        <a:t>87</a:t>
                      </a:r>
                    </a:p>
                  </a:txBody>
                  <a:tcPr/>
                </a:tc>
                <a:tc>
                  <a:txBody>
                    <a:bodyPr/>
                    <a:lstStyle/>
                    <a:p>
                      <a:pPr algn="ctr"/>
                      <a:endParaRPr lang="en-US" sz="1600" dirty="0"/>
                    </a:p>
                  </a:txBody>
                  <a:tcPr/>
                </a:tc>
                <a:tc>
                  <a:txBody>
                    <a:bodyPr/>
                    <a:lstStyle/>
                    <a:p>
                      <a:pPr algn="ctr"/>
                      <a:endParaRPr lang="en-US" sz="1600" dirty="0"/>
                    </a:p>
                  </a:txBody>
                  <a:tcPr/>
                </a:tc>
                <a:tc>
                  <a:txBody>
                    <a:bodyPr/>
                    <a:lstStyle/>
                    <a:p>
                      <a:pPr algn="ctr"/>
                      <a:r>
                        <a:rPr lang="en-US" sz="1600" dirty="0"/>
                        <a:t>90</a:t>
                      </a:r>
                    </a:p>
                  </a:txBody>
                  <a:tcPr/>
                </a:tc>
                <a:extLst>
                  <a:ext uri="{0D108BD9-81ED-4DB2-BD59-A6C34878D82A}">
                    <a16:rowId xmlns:a16="http://schemas.microsoft.com/office/drawing/2014/main" val="1209095682"/>
                  </a:ext>
                </a:extLst>
              </a:tr>
            </a:tbl>
          </a:graphicData>
        </a:graphic>
      </p:graphicFrame>
      <p:sp>
        <p:nvSpPr>
          <p:cNvPr id="6" name="TextBox 5">
            <a:extLst>
              <a:ext uri="{FF2B5EF4-FFF2-40B4-BE49-F238E27FC236}">
                <a16:creationId xmlns:a16="http://schemas.microsoft.com/office/drawing/2014/main" id="{B3D08A69-927E-4BD0-9EE3-C36C558FDA70}"/>
              </a:ext>
            </a:extLst>
          </p:cNvPr>
          <p:cNvSpPr txBox="1"/>
          <p:nvPr/>
        </p:nvSpPr>
        <p:spPr>
          <a:xfrm>
            <a:off x="98473" y="1828800"/>
            <a:ext cx="323045" cy="478523"/>
          </a:xfrm>
          <a:prstGeom prst="rect">
            <a:avLst/>
          </a:prstGeom>
          <a:noFill/>
        </p:spPr>
        <p:txBody>
          <a:bodyPr wrap="square" rtlCol="0">
            <a:spAutoFit/>
          </a:bodyPr>
          <a:lstStyle/>
          <a:p>
            <a:r>
              <a:rPr lang="en-US" sz="2400" b="1" dirty="0"/>
              <a:t>1</a:t>
            </a:r>
          </a:p>
        </p:txBody>
      </p:sp>
      <p:sp>
        <p:nvSpPr>
          <p:cNvPr id="8" name="TextBox 7">
            <a:extLst>
              <a:ext uri="{FF2B5EF4-FFF2-40B4-BE49-F238E27FC236}">
                <a16:creationId xmlns:a16="http://schemas.microsoft.com/office/drawing/2014/main" id="{E54A9D7C-6BDC-48E7-9E07-AA1195176609}"/>
              </a:ext>
            </a:extLst>
          </p:cNvPr>
          <p:cNvSpPr txBox="1"/>
          <p:nvPr/>
        </p:nvSpPr>
        <p:spPr>
          <a:xfrm>
            <a:off x="76723" y="4090987"/>
            <a:ext cx="323045" cy="478523"/>
          </a:xfrm>
          <a:prstGeom prst="rect">
            <a:avLst/>
          </a:prstGeom>
          <a:noFill/>
        </p:spPr>
        <p:txBody>
          <a:bodyPr wrap="square" rtlCol="0">
            <a:spAutoFit/>
          </a:bodyPr>
          <a:lstStyle/>
          <a:p>
            <a:r>
              <a:rPr lang="en-US" sz="2400" b="1" dirty="0"/>
              <a:t>2</a:t>
            </a:r>
          </a:p>
        </p:txBody>
      </p:sp>
    </p:spTree>
    <p:extLst>
      <p:ext uri="{BB962C8B-B14F-4D97-AF65-F5344CB8AC3E}">
        <p14:creationId xmlns:p14="http://schemas.microsoft.com/office/powerpoint/2010/main" val="1817074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14538" y="1825625"/>
          <a:ext cx="11539216" cy="2016760"/>
        </p:xfrm>
        <a:graphic>
          <a:graphicData uri="http://schemas.openxmlformats.org/drawingml/2006/table">
            <a:tbl>
              <a:tblPr firstRow="1" bandRow="1">
                <a:tableStyleId>{5C22544A-7EE6-4342-B048-85BDC9FD1C3A}</a:tableStyleId>
              </a:tblPr>
              <a:tblGrid>
                <a:gridCol w="4888982">
                  <a:extLst>
                    <a:ext uri="{9D8B030D-6E8A-4147-A177-3AD203B41FA5}">
                      <a16:colId xmlns:a16="http://schemas.microsoft.com/office/drawing/2014/main" val="960936038"/>
                    </a:ext>
                  </a:extLst>
                </a:gridCol>
                <a:gridCol w="1046480">
                  <a:extLst>
                    <a:ext uri="{9D8B030D-6E8A-4147-A177-3AD203B41FA5}">
                      <a16:colId xmlns:a16="http://schemas.microsoft.com/office/drawing/2014/main" val="3118005326"/>
                    </a:ext>
                  </a:extLst>
                </a:gridCol>
                <a:gridCol w="934720">
                  <a:extLst>
                    <a:ext uri="{9D8B030D-6E8A-4147-A177-3AD203B41FA5}">
                      <a16:colId xmlns:a16="http://schemas.microsoft.com/office/drawing/2014/main" val="567552368"/>
                    </a:ext>
                  </a:extLst>
                </a:gridCol>
                <a:gridCol w="934720">
                  <a:extLst>
                    <a:ext uri="{9D8B030D-6E8A-4147-A177-3AD203B41FA5}">
                      <a16:colId xmlns:a16="http://schemas.microsoft.com/office/drawing/2014/main" val="2227290955"/>
                    </a:ext>
                  </a:extLst>
                </a:gridCol>
                <a:gridCol w="934720">
                  <a:extLst>
                    <a:ext uri="{9D8B030D-6E8A-4147-A177-3AD203B41FA5}">
                      <a16:colId xmlns:a16="http://schemas.microsoft.com/office/drawing/2014/main" val="2206504611"/>
                    </a:ext>
                  </a:extLst>
                </a:gridCol>
                <a:gridCol w="933198">
                  <a:extLst>
                    <a:ext uri="{9D8B030D-6E8A-4147-A177-3AD203B41FA5}">
                      <a16:colId xmlns:a16="http://schemas.microsoft.com/office/drawing/2014/main" val="953388024"/>
                    </a:ext>
                  </a:extLst>
                </a:gridCol>
                <a:gridCol w="933198">
                  <a:extLst>
                    <a:ext uri="{9D8B030D-6E8A-4147-A177-3AD203B41FA5}">
                      <a16:colId xmlns:a16="http://schemas.microsoft.com/office/drawing/2014/main" val="1996468714"/>
                    </a:ext>
                  </a:extLst>
                </a:gridCol>
                <a:gridCol w="933198">
                  <a:extLst>
                    <a:ext uri="{9D8B030D-6E8A-4147-A177-3AD203B41FA5}">
                      <a16:colId xmlns:a16="http://schemas.microsoft.com/office/drawing/2014/main" val="2266477390"/>
                    </a:ext>
                  </a:extLst>
                </a:gridCol>
              </a:tblGrid>
              <a:tr h="370840">
                <a:tc rowSpan="2">
                  <a:txBody>
                    <a:bodyPr/>
                    <a:lstStyle/>
                    <a:p>
                      <a:pPr algn="ctr"/>
                      <a:r>
                        <a:rPr lang="en-US" sz="1600" dirty="0"/>
                        <a:t>Performance Measure</a:t>
                      </a:r>
                    </a:p>
                  </a:txBody>
                  <a:tcPr/>
                </a:tc>
                <a:tc rowSpan="2">
                  <a:txBody>
                    <a:bodyPr/>
                    <a:lstStyle/>
                    <a:p>
                      <a:pPr algn="ctr"/>
                      <a:r>
                        <a:rPr lang="en-US" sz="1600" dirty="0"/>
                        <a:t>Measure Type</a:t>
                      </a:r>
                    </a:p>
                  </a:txBody>
                  <a:tcPr/>
                </a:tc>
                <a:tc gridSpan="3">
                  <a:txBody>
                    <a:bodyPr/>
                    <a:lstStyle/>
                    <a:p>
                      <a:pPr algn="ctr"/>
                      <a:r>
                        <a:rPr lang="en-US" sz="1600" dirty="0"/>
                        <a:t>Target</a:t>
                      </a:r>
                    </a:p>
                  </a:txBody>
                  <a:tcPr/>
                </a:tc>
                <a:tc hMerge="1">
                  <a:txBody>
                    <a:bodyPr/>
                    <a:lstStyle/>
                    <a:p>
                      <a:endParaRPr lang="en-US" dirty="0"/>
                    </a:p>
                  </a:txBody>
                  <a:tcPr/>
                </a:tc>
                <a:tc hMerge="1">
                  <a:txBody>
                    <a:bodyPr/>
                    <a:lstStyle/>
                    <a:p>
                      <a:endParaRPr lang="en-US" dirty="0"/>
                    </a:p>
                  </a:txBody>
                  <a:tcPr/>
                </a:tc>
                <a:tc gridSpan="3">
                  <a:txBody>
                    <a:bodyPr/>
                    <a:lstStyle/>
                    <a:p>
                      <a:pPr algn="ctr"/>
                      <a:r>
                        <a:rPr lang="en-US" sz="1600" dirty="0"/>
                        <a:t>Actual</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181975524"/>
                  </a:ext>
                </a:extLst>
              </a:tr>
              <a:tr h="370840">
                <a:tc vMerge="1">
                  <a:txBody>
                    <a:bodyPr/>
                    <a:lstStyle/>
                    <a:p>
                      <a:endParaRPr lang="en-US" dirty="0"/>
                    </a:p>
                  </a:txBody>
                  <a:tcPr/>
                </a:tc>
                <a:tc vMerge="1">
                  <a:txBody>
                    <a:bodyPr/>
                    <a:lstStyle/>
                    <a:p>
                      <a:endParaRPr lang="en-US" dirty="0"/>
                    </a:p>
                  </a:txBody>
                  <a:tcPr/>
                </a:tc>
                <a:tc>
                  <a:txBody>
                    <a:bodyPr/>
                    <a:lstStyle/>
                    <a:p>
                      <a:pPr algn="ctr"/>
                      <a:r>
                        <a:rPr lang="en-US" sz="1600" dirty="0"/>
                        <a:t>Raw Number</a:t>
                      </a:r>
                    </a:p>
                  </a:txBody>
                  <a:tcPr/>
                </a:tc>
                <a:tc>
                  <a:txBody>
                    <a:bodyPr/>
                    <a:lstStyle/>
                    <a:p>
                      <a:pPr algn="ctr"/>
                      <a:r>
                        <a:rPr lang="en-US" sz="1600" dirty="0"/>
                        <a:t>Ratio</a:t>
                      </a:r>
                    </a:p>
                  </a:txBody>
                  <a:tcPr/>
                </a:tc>
                <a:tc>
                  <a:txBody>
                    <a:bodyPr/>
                    <a:lstStyle/>
                    <a:p>
                      <a:pPr algn="ctr"/>
                      <a:r>
                        <a:rPr lang="en-US" sz="1600" dirty="0"/>
                        <a:t>%</a:t>
                      </a:r>
                    </a:p>
                  </a:txBody>
                  <a:tcPr/>
                </a:tc>
                <a:tc>
                  <a:txBody>
                    <a:bodyPr/>
                    <a:lstStyle/>
                    <a:p>
                      <a:pPr algn="ctr"/>
                      <a:r>
                        <a:rPr lang="en-US" sz="1600" dirty="0"/>
                        <a:t>Raw Number</a:t>
                      </a:r>
                    </a:p>
                  </a:txBody>
                  <a:tcPr/>
                </a:tc>
                <a:tc>
                  <a:txBody>
                    <a:bodyPr/>
                    <a:lstStyle/>
                    <a:p>
                      <a:pPr algn="ctr"/>
                      <a:r>
                        <a:rPr lang="en-US" sz="1600" dirty="0"/>
                        <a:t>Ratio</a:t>
                      </a:r>
                    </a:p>
                  </a:txBody>
                  <a:tcPr/>
                </a:tc>
                <a:tc>
                  <a:txBody>
                    <a:bodyPr/>
                    <a:lstStyle/>
                    <a:p>
                      <a:pPr algn="ctr"/>
                      <a:r>
                        <a:rPr lang="en-US" sz="1600" dirty="0"/>
                        <a:t>%</a:t>
                      </a:r>
                    </a:p>
                  </a:txBody>
                  <a:tcPr/>
                </a:tc>
                <a:extLst>
                  <a:ext uri="{0D108BD9-81ED-4DB2-BD59-A6C34878D82A}">
                    <a16:rowId xmlns:a16="http://schemas.microsoft.com/office/drawing/2014/main" val="3268205863"/>
                  </a:ext>
                </a:extLst>
              </a:tr>
              <a:tr h="370840">
                <a:tc>
                  <a:txBody>
                    <a:bodyPr/>
                    <a:lstStyle/>
                    <a:p>
                      <a:r>
                        <a:rPr lang="en-US" sz="1600" b="0" i="0" u="none" strike="noStrike" kern="1200" baseline="0" dirty="0">
                          <a:solidFill>
                            <a:schemeClr val="dk1"/>
                          </a:solidFill>
                          <a:latin typeface="+mn-lt"/>
                          <a:ea typeface="+mn-ea"/>
                          <a:cs typeface="+mn-cs"/>
                        </a:rPr>
                        <a:t>One year after completing the Reading coursework, 80% of teachers in participating sites will implement the program with fidelity as measured by the Reading Fidelity Checklist</a:t>
                      </a:r>
                      <a:endParaRPr lang="en-US" sz="1100" dirty="0"/>
                    </a:p>
                  </a:txBody>
                  <a:tcPr/>
                </a:tc>
                <a:tc>
                  <a:txBody>
                    <a:bodyPr/>
                    <a:lstStyle/>
                    <a:p>
                      <a:pPr algn="ctr"/>
                      <a:r>
                        <a:rPr lang="en-US" sz="1600" dirty="0"/>
                        <a:t>Program</a:t>
                      </a:r>
                    </a:p>
                  </a:txBody>
                  <a:tcPr/>
                </a:tc>
                <a:tc>
                  <a:txBody>
                    <a:bodyPr/>
                    <a:lstStyle/>
                    <a:p>
                      <a:pPr algn="ctr"/>
                      <a:endParaRPr lang="en-US" sz="1600" dirty="0"/>
                    </a:p>
                  </a:txBody>
                  <a:tcPr/>
                </a:tc>
                <a:tc>
                  <a:txBody>
                    <a:bodyPr/>
                    <a:lstStyle/>
                    <a:p>
                      <a:pPr algn="ctr"/>
                      <a:r>
                        <a:rPr lang="en-US" sz="1600" dirty="0"/>
                        <a:t>61/75</a:t>
                      </a:r>
                    </a:p>
                  </a:txBody>
                  <a:tcPr/>
                </a:tc>
                <a:tc>
                  <a:txBody>
                    <a:bodyPr/>
                    <a:lstStyle/>
                    <a:p>
                      <a:pPr algn="ctr"/>
                      <a:r>
                        <a:rPr lang="en-US" sz="1600" dirty="0"/>
                        <a:t>81</a:t>
                      </a:r>
                    </a:p>
                  </a:txBody>
                  <a:tcPr/>
                </a:tc>
                <a:tc>
                  <a:txBody>
                    <a:bodyPr/>
                    <a:lstStyle/>
                    <a:p>
                      <a:pPr algn="ctr"/>
                      <a:endParaRPr lang="en-US" sz="1600" dirty="0"/>
                    </a:p>
                  </a:txBody>
                  <a:tcPr/>
                </a:tc>
                <a:tc>
                  <a:txBody>
                    <a:bodyPr/>
                    <a:lstStyle/>
                    <a:p>
                      <a:pPr algn="ctr"/>
                      <a:r>
                        <a:rPr lang="en-US" sz="1600" dirty="0"/>
                        <a:t>65/75</a:t>
                      </a:r>
                    </a:p>
                  </a:txBody>
                  <a:tcPr/>
                </a:tc>
                <a:tc>
                  <a:txBody>
                    <a:bodyPr/>
                    <a:lstStyle/>
                    <a:p>
                      <a:pPr algn="ctr"/>
                      <a:r>
                        <a:rPr lang="en-US" sz="1600" dirty="0"/>
                        <a:t>87</a:t>
                      </a:r>
                    </a:p>
                  </a:txBody>
                  <a:tcPr/>
                </a:tc>
                <a:extLst>
                  <a:ext uri="{0D108BD9-81ED-4DB2-BD59-A6C34878D82A}">
                    <a16:rowId xmlns:a16="http://schemas.microsoft.com/office/drawing/2014/main" val="8948232"/>
                  </a:ext>
                </a:extLst>
              </a:tr>
            </a:tbl>
          </a:graphicData>
        </a:graphic>
      </p:graphicFrame>
      <p:sp>
        <p:nvSpPr>
          <p:cNvPr id="3" name="Slide Number Placeholder 2"/>
          <p:cNvSpPr>
            <a:spLocks noGrp="1"/>
          </p:cNvSpPr>
          <p:nvPr>
            <p:ph type="sldNum" sz="quarter" idx="12"/>
          </p:nvPr>
        </p:nvSpPr>
        <p:spPr/>
        <p:txBody>
          <a:bodyPr/>
          <a:lstStyle/>
          <a:p>
            <a:fld id="{BF6A9BE3-E0B7-EB45-ABDE-0E94E44725A1}" type="slidenum">
              <a:rPr lang="en-US" smtClean="0"/>
              <a:pPr/>
              <a:t>23</a:t>
            </a:fld>
            <a:endParaRPr lang="en-US"/>
          </a:p>
        </p:txBody>
      </p:sp>
      <p:sp>
        <p:nvSpPr>
          <p:cNvPr id="4" name="Title 3"/>
          <p:cNvSpPr>
            <a:spLocks noGrp="1"/>
          </p:cNvSpPr>
          <p:nvPr>
            <p:ph type="title"/>
          </p:nvPr>
        </p:nvSpPr>
        <p:spPr/>
        <p:txBody>
          <a:bodyPr/>
          <a:lstStyle/>
          <a:p>
            <a:r>
              <a:rPr lang="en-US" dirty="0"/>
              <a:t>Sample Data for Measure 2.1 </a:t>
            </a:r>
            <a:r>
              <a:rPr lang="en-US" i="1" dirty="0"/>
              <a:t>(Program Measure 2)</a:t>
            </a:r>
            <a:endParaRPr lang="en-US" dirty="0"/>
          </a:p>
        </p:txBody>
      </p:sp>
      <p:sp>
        <p:nvSpPr>
          <p:cNvPr id="6" name="TextBox 5"/>
          <p:cNvSpPr txBox="1"/>
          <p:nvPr/>
        </p:nvSpPr>
        <p:spPr>
          <a:xfrm>
            <a:off x="-10159" y="2974031"/>
            <a:ext cx="284479" cy="461665"/>
          </a:xfrm>
          <a:prstGeom prst="rect">
            <a:avLst/>
          </a:prstGeom>
          <a:noFill/>
        </p:spPr>
        <p:txBody>
          <a:bodyPr wrap="square" rtlCol="0">
            <a:spAutoFit/>
          </a:bodyPr>
          <a:lstStyle/>
          <a:p>
            <a:r>
              <a:rPr lang="en-US" sz="2400" dirty="0">
                <a:solidFill>
                  <a:srgbClr val="00B050"/>
                </a:solidFill>
                <a:sym typeface="Wingdings" panose="05000000000000000000" pitchFamily="2" charset="2"/>
              </a:rPr>
              <a:t></a:t>
            </a:r>
            <a:endParaRPr lang="en-US" sz="2400" dirty="0">
              <a:solidFill>
                <a:srgbClr val="00B050"/>
              </a:solidFill>
            </a:endParaRPr>
          </a:p>
        </p:txBody>
      </p:sp>
      <p:graphicFrame>
        <p:nvGraphicFramePr>
          <p:cNvPr id="7" name="Table 6"/>
          <p:cNvGraphicFramePr>
            <a:graphicFrameLocks noGrp="1"/>
          </p:cNvGraphicFramePr>
          <p:nvPr/>
        </p:nvGraphicFramePr>
        <p:xfrm>
          <a:off x="414538" y="4090987"/>
          <a:ext cx="11539216" cy="1772920"/>
        </p:xfrm>
        <a:graphic>
          <a:graphicData uri="http://schemas.openxmlformats.org/drawingml/2006/table">
            <a:tbl>
              <a:tblPr firstRow="1" bandRow="1">
                <a:tableStyleId>{5C22544A-7EE6-4342-B048-85BDC9FD1C3A}</a:tableStyleId>
              </a:tblPr>
              <a:tblGrid>
                <a:gridCol w="4888982">
                  <a:extLst>
                    <a:ext uri="{9D8B030D-6E8A-4147-A177-3AD203B41FA5}">
                      <a16:colId xmlns:a16="http://schemas.microsoft.com/office/drawing/2014/main" val="1060850380"/>
                    </a:ext>
                  </a:extLst>
                </a:gridCol>
                <a:gridCol w="1046480">
                  <a:extLst>
                    <a:ext uri="{9D8B030D-6E8A-4147-A177-3AD203B41FA5}">
                      <a16:colId xmlns:a16="http://schemas.microsoft.com/office/drawing/2014/main" val="484393893"/>
                    </a:ext>
                  </a:extLst>
                </a:gridCol>
                <a:gridCol w="934720">
                  <a:extLst>
                    <a:ext uri="{9D8B030D-6E8A-4147-A177-3AD203B41FA5}">
                      <a16:colId xmlns:a16="http://schemas.microsoft.com/office/drawing/2014/main" val="3915373815"/>
                    </a:ext>
                  </a:extLst>
                </a:gridCol>
                <a:gridCol w="934720">
                  <a:extLst>
                    <a:ext uri="{9D8B030D-6E8A-4147-A177-3AD203B41FA5}">
                      <a16:colId xmlns:a16="http://schemas.microsoft.com/office/drawing/2014/main" val="1126546891"/>
                    </a:ext>
                  </a:extLst>
                </a:gridCol>
                <a:gridCol w="934720">
                  <a:extLst>
                    <a:ext uri="{9D8B030D-6E8A-4147-A177-3AD203B41FA5}">
                      <a16:colId xmlns:a16="http://schemas.microsoft.com/office/drawing/2014/main" val="3909205079"/>
                    </a:ext>
                  </a:extLst>
                </a:gridCol>
                <a:gridCol w="933198">
                  <a:extLst>
                    <a:ext uri="{9D8B030D-6E8A-4147-A177-3AD203B41FA5}">
                      <a16:colId xmlns:a16="http://schemas.microsoft.com/office/drawing/2014/main" val="1721598527"/>
                    </a:ext>
                  </a:extLst>
                </a:gridCol>
                <a:gridCol w="933198">
                  <a:extLst>
                    <a:ext uri="{9D8B030D-6E8A-4147-A177-3AD203B41FA5}">
                      <a16:colId xmlns:a16="http://schemas.microsoft.com/office/drawing/2014/main" val="4253479967"/>
                    </a:ext>
                  </a:extLst>
                </a:gridCol>
                <a:gridCol w="933198">
                  <a:extLst>
                    <a:ext uri="{9D8B030D-6E8A-4147-A177-3AD203B41FA5}">
                      <a16:colId xmlns:a16="http://schemas.microsoft.com/office/drawing/2014/main" val="853417370"/>
                    </a:ext>
                  </a:extLst>
                </a:gridCol>
              </a:tblGrid>
              <a:tr h="370840">
                <a:tc rowSpan="2">
                  <a:txBody>
                    <a:bodyPr/>
                    <a:lstStyle/>
                    <a:p>
                      <a:pPr algn="ctr"/>
                      <a:r>
                        <a:rPr lang="en-US" sz="1600" dirty="0"/>
                        <a:t>Performance Measure</a:t>
                      </a:r>
                    </a:p>
                  </a:txBody>
                  <a:tcPr/>
                </a:tc>
                <a:tc rowSpan="2">
                  <a:txBody>
                    <a:bodyPr/>
                    <a:lstStyle/>
                    <a:p>
                      <a:pPr algn="ctr"/>
                      <a:r>
                        <a:rPr lang="en-US" sz="1600" dirty="0"/>
                        <a:t>Measure Type</a:t>
                      </a:r>
                    </a:p>
                  </a:txBody>
                  <a:tcPr/>
                </a:tc>
                <a:tc gridSpan="3">
                  <a:txBody>
                    <a:bodyPr/>
                    <a:lstStyle/>
                    <a:p>
                      <a:pPr algn="ctr"/>
                      <a:r>
                        <a:rPr lang="en-US" sz="1600" dirty="0"/>
                        <a:t>Target</a:t>
                      </a:r>
                    </a:p>
                  </a:txBody>
                  <a:tcPr/>
                </a:tc>
                <a:tc hMerge="1">
                  <a:txBody>
                    <a:bodyPr/>
                    <a:lstStyle/>
                    <a:p>
                      <a:endParaRPr lang="en-US" dirty="0"/>
                    </a:p>
                  </a:txBody>
                  <a:tcPr/>
                </a:tc>
                <a:tc hMerge="1">
                  <a:txBody>
                    <a:bodyPr/>
                    <a:lstStyle/>
                    <a:p>
                      <a:endParaRPr lang="en-US" dirty="0"/>
                    </a:p>
                  </a:txBody>
                  <a:tcPr/>
                </a:tc>
                <a:tc gridSpan="3">
                  <a:txBody>
                    <a:bodyPr/>
                    <a:lstStyle/>
                    <a:p>
                      <a:pPr algn="ctr"/>
                      <a:r>
                        <a:rPr lang="en-US" sz="1600" dirty="0"/>
                        <a:t>Actual</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94743944"/>
                  </a:ext>
                </a:extLst>
              </a:tr>
              <a:tr h="370840">
                <a:tc vMerge="1">
                  <a:txBody>
                    <a:bodyPr/>
                    <a:lstStyle/>
                    <a:p>
                      <a:endParaRPr lang="en-US" dirty="0"/>
                    </a:p>
                  </a:txBody>
                  <a:tcPr/>
                </a:tc>
                <a:tc vMerge="1">
                  <a:txBody>
                    <a:bodyPr/>
                    <a:lstStyle/>
                    <a:p>
                      <a:endParaRPr lang="en-US" dirty="0"/>
                    </a:p>
                  </a:txBody>
                  <a:tcPr/>
                </a:tc>
                <a:tc>
                  <a:txBody>
                    <a:bodyPr/>
                    <a:lstStyle/>
                    <a:p>
                      <a:pPr algn="ctr"/>
                      <a:r>
                        <a:rPr lang="en-US" sz="1600" dirty="0"/>
                        <a:t>Raw Number</a:t>
                      </a:r>
                    </a:p>
                  </a:txBody>
                  <a:tcPr/>
                </a:tc>
                <a:tc>
                  <a:txBody>
                    <a:bodyPr/>
                    <a:lstStyle/>
                    <a:p>
                      <a:pPr algn="ctr"/>
                      <a:r>
                        <a:rPr lang="en-US" sz="1600" dirty="0"/>
                        <a:t>Ratio</a:t>
                      </a:r>
                    </a:p>
                  </a:txBody>
                  <a:tcPr/>
                </a:tc>
                <a:tc>
                  <a:txBody>
                    <a:bodyPr/>
                    <a:lstStyle/>
                    <a:p>
                      <a:pPr algn="ctr"/>
                      <a:r>
                        <a:rPr lang="en-US" sz="1600" dirty="0"/>
                        <a:t>%</a:t>
                      </a:r>
                    </a:p>
                  </a:txBody>
                  <a:tcPr/>
                </a:tc>
                <a:tc>
                  <a:txBody>
                    <a:bodyPr/>
                    <a:lstStyle/>
                    <a:p>
                      <a:pPr algn="ctr"/>
                      <a:r>
                        <a:rPr lang="en-US" sz="1600" dirty="0"/>
                        <a:t>Raw Number</a:t>
                      </a:r>
                    </a:p>
                  </a:txBody>
                  <a:tcPr/>
                </a:tc>
                <a:tc>
                  <a:txBody>
                    <a:bodyPr/>
                    <a:lstStyle/>
                    <a:p>
                      <a:pPr algn="ctr"/>
                      <a:r>
                        <a:rPr lang="en-US" sz="1600" dirty="0"/>
                        <a:t>Ratio</a:t>
                      </a:r>
                    </a:p>
                  </a:txBody>
                  <a:tcPr/>
                </a:tc>
                <a:tc>
                  <a:txBody>
                    <a:bodyPr/>
                    <a:lstStyle/>
                    <a:p>
                      <a:pPr algn="ctr"/>
                      <a:r>
                        <a:rPr lang="en-US" sz="1600" dirty="0"/>
                        <a:t>%</a:t>
                      </a:r>
                    </a:p>
                  </a:txBody>
                  <a:tcPr/>
                </a:tc>
                <a:extLst>
                  <a:ext uri="{0D108BD9-81ED-4DB2-BD59-A6C34878D82A}">
                    <a16:rowId xmlns:a16="http://schemas.microsoft.com/office/drawing/2014/main" val="291977550"/>
                  </a:ext>
                </a:extLst>
              </a:tr>
              <a:tr h="370840">
                <a:tc>
                  <a:txBody>
                    <a:bodyPr/>
                    <a:lstStyle/>
                    <a:p>
                      <a:r>
                        <a:rPr lang="en-US" sz="1600" b="0" i="0" u="none" strike="noStrike" kern="1200" baseline="0" dirty="0">
                          <a:solidFill>
                            <a:schemeClr val="dk1"/>
                          </a:solidFill>
                          <a:latin typeface="+mn-lt"/>
                          <a:ea typeface="+mn-ea"/>
                          <a:cs typeface="+mn-cs"/>
                        </a:rPr>
                        <a:t>In Year 3 of MTSS implementation, 90% of schools that received 2 years or more of SPDG support will score 85% or more on the MTSS fidelity rubric. </a:t>
                      </a:r>
                      <a:endParaRPr lang="en-US" sz="1100" dirty="0"/>
                    </a:p>
                  </a:txBody>
                  <a:tcPr/>
                </a:tc>
                <a:tc>
                  <a:txBody>
                    <a:bodyPr/>
                    <a:lstStyle/>
                    <a:p>
                      <a:pPr algn="ctr"/>
                      <a:r>
                        <a:rPr lang="en-US" sz="1600" dirty="0"/>
                        <a:t>Program</a:t>
                      </a:r>
                    </a:p>
                  </a:txBody>
                  <a:tcPr/>
                </a:tc>
                <a:tc>
                  <a:txBody>
                    <a:bodyPr/>
                    <a:lstStyle/>
                    <a:p>
                      <a:pPr algn="ctr"/>
                      <a:endParaRPr lang="en-US" sz="1600" dirty="0"/>
                    </a:p>
                  </a:txBody>
                  <a:tcPr/>
                </a:tc>
                <a:tc>
                  <a:txBody>
                    <a:bodyPr/>
                    <a:lstStyle/>
                    <a:p>
                      <a:pPr algn="ctr"/>
                      <a:endParaRPr lang="en-US" sz="1600" dirty="0"/>
                    </a:p>
                  </a:txBody>
                  <a:tcPr/>
                </a:tc>
                <a:tc>
                  <a:txBody>
                    <a:bodyPr/>
                    <a:lstStyle/>
                    <a:p>
                      <a:pPr algn="ctr"/>
                      <a:r>
                        <a:rPr lang="en-US" sz="1600" dirty="0"/>
                        <a:t>87</a:t>
                      </a:r>
                    </a:p>
                  </a:txBody>
                  <a:tcPr/>
                </a:tc>
                <a:tc>
                  <a:txBody>
                    <a:bodyPr/>
                    <a:lstStyle/>
                    <a:p>
                      <a:pPr algn="ctr"/>
                      <a:endParaRPr lang="en-US" sz="1600" dirty="0"/>
                    </a:p>
                  </a:txBody>
                  <a:tcPr/>
                </a:tc>
                <a:tc>
                  <a:txBody>
                    <a:bodyPr/>
                    <a:lstStyle/>
                    <a:p>
                      <a:pPr algn="ctr"/>
                      <a:endParaRPr lang="en-US" sz="1600" dirty="0"/>
                    </a:p>
                  </a:txBody>
                  <a:tcPr/>
                </a:tc>
                <a:tc>
                  <a:txBody>
                    <a:bodyPr/>
                    <a:lstStyle/>
                    <a:p>
                      <a:pPr algn="ctr"/>
                      <a:r>
                        <a:rPr lang="en-US" sz="1600" dirty="0"/>
                        <a:t>90</a:t>
                      </a:r>
                    </a:p>
                  </a:txBody>
                  <a:tcPr/>
                </a:tc>
                <a:extLst>
                  <a:ext uri="{0D108BD9-81ED-4DB2-BD59-A6C34878D82A}">
                    <a16:rowId xmlns:a16="http://schemas.microsoft.com/office/drawing/2014/main" val="1209095682"/>
                  </a:ext>
                </a:extLst>
              </a:tr>
            </a:tbl>
          </a:graphicData>
        </a:graphic>
      </p:graphicFrame>
      <p:sp>
        <p:nvSpPr>
          <p:cNvPr id="8" name="TextBox 7"/>
          <p:cNvSpPr txBox="1"/>
          <p:nvPr/>
        </p:nvSpPr>
        <p:spPr>
          <a:xfrm>
            <a:off x="-11169" y="5229551"/>
            <a:ext cx="284479" cy="461665"/>
          </a:xfrm>
          <a:prstGeom prst="rect">
            <a:avLst/>
          </a:prstGeom>
          <a:noFill/>
        </p:spPr>
        <p:txBody>
          <a:bodyPr wrap="square" rtlCol="0">
            <a:spAutoFit/>
          </a:bodyPr>
          <a:lstStyle/>
          <a:p>
            <a:r>
              <a:rPr lang="en-US" sz="2400" dirty="0">
                <a:solidFill>
                  <a:srgbClr val="FF0000"/>
                </a:solidFill>
                <a:latin typeface="Calibri" panose="020F0502020204030204" pitchFamily="34" charset="0"/>
                <a:cs typeface="Calibri" panose="020F0502020204030204" pitchFamily="34" charset="0"/>
                <a:sym typeface="Wingdings" panose="05000000000000000000" pitchFamily="2" charset="2"/>
              </a:rPr>
              <a:t>X</a:t>
            </a:r>
            <a:endParaRPr lang="en-US" sz="2400" dirty="0">
              <a:solidFill>
                <a:srgbClr val="FF0000"/>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42B2D453-DEEE-444D-B81A-F964C446B98F}"/>
              </a:ext>
            </a:extLst>
          </p:cNvPr>
          <p:cNvSpPr txBox="1"/>
          <p:nvPr/>
        </p:nvSpPr>
        <p:spPr>
          <a:xfrm>
            <a:off x="98473" y="1828800"/>
            <a:ext cx="323045" cy="478523"/>
          </a:xfrm>
          <a:prstGeom prst="rect">
            <a:avLst/>
          </a:prstGeom>
          <a:noFill/>
        </p:spPr>
        <p:txBody>
          <a:bodyPr wrap="square" rtlCol="0">
            <a:spAutoFit/>
          </a:bodyPr>
          <a:lstStyle/>
          <a:p>
            <a:r>
              <a:rPr lang="en-US" sz="2400" b="1" dirty="0">
                <a:solidFill>
                  <a:srgbClr val="00B050"/>
                </a:solidFill>
              </a:rPr>
              <a:t>1</a:t>
            </a:r>
          </a:p>
        </p:txBody>
      </p:sp>
      <p:sp>
        <p:nvSpPr>
          <p:cNvPr id="10" name="TextBox 9">
            <a:extLst>
              <a:ext uri="{FF2B5EF4-FFF2-40B4-BE49-F238E27FC236}">
                <a16:creationId xmlns:a16="http://schemas.microsoft.com/office/drawing/2014/main" id="{038B2090-4CFB-40C5-B2B9-150D4FAA11CF}"/>
              </a:ext>
            </a:extLst>
          </p:cNvPr>
          <p:cNvSpPr txBox="1"/>
          <p:nvPr/>
        </p:nvSpPr>
        <p:spPr>
          <a:xfrm>
            <a:off x="63567" y="4108627"/>
            <a:ext cx="356188" cy="461665"/>
          </a:xfrm>
          <a:prstGeom prst="rect">
            <a:avLst/>
          </a:prstGeom>
          <a:noFill/>
        </p:spPr>
        <p:txBody>
          <a:bodyPr wrap="none" rtlCol="0">
            <a:spAutoFit/>
          </a:bodyPr>
          <a:lstStyle/>
          <a:p>
            <a:r>
              <a:rPr lang="en-US" sz="2400" b="1" dirty="0">
                <a:solidFill>
                  <a:srgbClr val="FF0000"/>
                </a:solidFill>
              </a:rPr>
              <a:t>2</a:t>
            </a:r>
          </a:p>
        </p:txBody>
      </p:sp>
      <p:sp>
        <p:nvSpPr>
          <p:cNvPr id="2" name="Oval 1">
            <a:extLst>
              <a:ext uri="{FF2B5EF4-FFF2-40B4-BE49-F238E27FC236}">
                <a16:creationId xmlns:a16="http://schemas.microsoft.com/office/drawing/2014/main" id="{5AAC717D-8E22-4084-8B12-52D54E218529}"/>
              </a:ext>
            </a:extLst>
          </p:cNvPr>
          <p:cNvSpPr/>
          <p:nvPr/>
        </p:nvSpPr>
        <p:spPr>
          <a:xfrm>
            <a:off x="7315200" y="2727158"/>
            <a:ext cx="1828800" cy="465221"/>
          </a:xfrm>
          <a:prstGeom prst="ellipse">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7A161F3B-FD56-49FD-B9C4-D44E90714980}"/>
              </a:ext>
            </a:extLst>
          </p:cNvPr>
          <p:cNvSpPr/>
          <p:nvPr/>
        </p:nvSpPr>
        <p:spPr>
          <a:xfrm>
            <a:off x="10066418" y="2735180"/>
            <a:ext cx="1828800" cy="465221"/>
          </a:xfrm>
          <a:prstGeom prst="ellipse">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478EB3C3-3115-4605-A8E7-14068F1A7CE7}"/>
              </a:ext>
            </a:extLst>
          </p:cNvPr>
          <p:cNvSpPr/>
          <p:nvPr/>
        </p:nvSpPr>
        <p:spPr>
          <a:xfrm>
            <a:off x="7467600" y="5013157"/>
            <a:ext cx="762000" cy="465221"/>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6FB9F2E7-9E7C-4143-A396-062DD30F87CD}"/>
              </a:ext>
            </a:extLst>
          </p:cNvPr>
          <p:cNvSpPr/>
          <p:nvPr/>
        </p:nvSpPr>
        <p:spPr>
          <a:xfrm>
            <a:off x="10202780" y="5021179"/>
            <a:ext cx="762000" cy="465221"/>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9616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lnSpc>
                <a:spcPct val="100000"/>
              </a:lnSpc>
              <a:buNone/>
            </a:pPr>
            <a:r>
              <a:rPr lang="en-US" dirty="0"/>
              <a:t>The percentage of Special Education State Personnel Grant-funded initiatives that meet targets for the use of funds to sustain SPDG-supported practices.</a:t>
            </a:r>
          </a:p>
          <a:p>
            <a:pPr>
              <a:spcBef>
                <a:spcPts val="0"/>
              </a:spcBef>
            </a:pPr>
            <a:endParaRPr lang="en-US" dirty="0"/>
          </a:p>
          <a:p>
            <a:pPr marL="0" indent="0">
              <a:spcBef>
                <a:spcPts val="1800"/>
              </a:spcBef>
              <a:spcAft>
                <a:spcPts val="1200"/>
              </a:spcAft>
              <a:buNone/>
            </a:pPr>
            <a:r>
              <a:rPr lang="en-US" dirty="0"/>
              <a:t>      </a:t>
            </a:r>
            <a:r>
              <a:rPr lang="en-US" sz="3000" dirty="0">
                <a:solidFill>
                  <a:schemeClr val="accent3"/>
                </a:solidFill>
              </a:rPr>
              <a:t>Tips for performance reporting</a:t>
            </a:r>
          </a:p>
          <a:p>
            <a:pPr marL="1028700" lvl="2" indent="-342900">
              <a:spcBef>
                <a:spcPts val="0"/>
              </a:spcBef>
              <a:spcAft>
                <a:spcPts val="1200"/>
              </a:spcAft>
              <a:buFont typeface="Wingdings" panose="05000000000000000000" pitchFamily="2" charset="2"/>
              <a:buChar char="þ"/>
            </a:pPr>
            <a:r>
              <a:rPr lang="en-US" sz="2200" dirty="0">
                <a:solidFill>
                  <a:schemeClr val="accent3"/>
                </a:solidFill>
              </a:rPr>
              <a:t>Use the correct equation.</a:t>
            </a:r>
          </a:p>
          <a:p>
            <a:pPr marL="685800" lvl="2" indent="0">
              <a:spcBef>
                <a:spcPts val="0"/>
              </a:spcBef>
              <a:spcAft>
                <a:spcPts val="1200"/>
              </a:spcAft>
              <a:buNone/>
            </a:pPr>
            <a:endParaRPr lang="en-US" sz="2200" dirty="0">
              <a:solidFill>
                <a:schemeClr val="accent3"/>
              </a:solidFill>
            </a:endParaRPr>
          </a:p>
          <a:p>
            <a:pPr marL="685800" lvl="2" indent="0">
              <a:spcBef>
                <a:spcPts val="0"/>
              </a:spcBef>
              <a:spcAft>
                <a:spcPts val="1200"/>
              </a:spcAft>
              <a:buNone/>
            </a:pPr>
            <a:endParaRPr lang="en-US" sz="2200" dirty="0">
              <a:solidFill>
                <a:schemeClr val="accent3"/>
              </a:solidFill>
            </a:endParaRPr>
          </a:p>
          <a:p>
            <a:pPr marL="1028700" lvl="2" indent="-342900">
              <a:spcBef>
                <a:spcPts val="0"/>
              </a:spcBef>
              <a:spcAft>
                <a:spcPts val="1200"/>
              </a:spcAft>
              <a:buFont typeface="Wingdings" panose="05000000000000000000" pitchFamily="2" charset="2"/>
              <a:buChar char="þ"/>
            </a:pPr>
            <a:r>
              <a:rPr lang="en-US" sz="2200" dirty="0">
                <a:solidFill>
                  <a:schemeClr val="accent3"/>
                </a:solidFill>
              </a:rPr>
              <a:t>Report complete data.</a:t>
            </a:r>
          </a:p>
          <a:p>
            <a:pPr marL="1028700" lvl="2" indent="-342900">
              <a:spcBef>
                <a:spcPts val="0"/>
              </a:spcBef>
              <a:spcAft>
                <a:spcPts val="1200"/>
              </a:spcAft>
              <a:buFont typeface="Wingdings" panose="05000000000000000000" pitchFamily="2" charset="2"/>
              <a:buChar char="þ"/>
            </a:pPr>
            <a:r>
              <a:rPr lang="en-US" sz="2200" dirty="0">
                <a:solidFill>
                  <a:schemeClr val="accent3"/>
                </a:solidFill>
              </a:rPr>
              <a:t>Enter data in correct location of the project status chart (e.g., target vs actual).</a:t>
            </a:r>
          </a:p>
          <a:p>
            <a:pPr marL="1028700" lvl="2" indent="-342900">
              <a:spcBef>
                <a:spcPts val="0"/>
              </a:spcBef>
              <a:spcAft>
                <a:spcPts val="1200"/>
              </a:spcAft>
              <a:buFont typeface="Wingdings" panose="05000000000000000000" pitchFamily="2" charset="2"/>
              <a:buChar char="þ"/>
            </a:pPr>
            <a:r>
              <a:rPr lang="en-US" sz="2200" dirty="0">
                <a:solidFill>
                  <a:schemeClr val="accent3"/>
                </a:solidFill>
              </a:rPr>
              <a:t>Sum multiple costs for an initiative into a single numerator and denominator.</a:t>
            </a:r>
          </a:p>
        </p:txBody>
      </p:sp>
      <p:sp>
        <p:nvSpPr>
          <p:cNvPr id="3" name="Slide Number Placeholder 2"/>
          <p:cNvSpPr>
            <a:spLocks noGrp="1"/>
          </p:cNvSpPr>
          <p:nvPr>
            <p:ph type="sldNum" sz="quarter" idx="12"/>
          </p:nvPr>
        </p:nvSpPr>
        <p:spPr/>
        <p:txBody>
          <a:bodyPr/>
          <a:lstStyle/>
          <a:p>
            <a:fld id="{BF6A9BE3-E0B7-EB45-ABDE-0E94E44725A1}" type="slidenum">
              <a:rPr lang="en-US" smtClean="0"/>
              <a:pPr/>
              <a:t>24</a:t>
            </a:fld>
            <a:endParaRPr lang="en-US"/>
          </a:p>
        </p:txBody>
      </p:sp>
      <p:sp>
        <p:nvSpPr>
          <p:cNvPr id="4" name="Title 3"/>
          <p:cNvSpPr>
            <a:spLocks noGrp="1"/>
          </p:cNvSpPr>
          <p:nvPr>
            <p:ph type="title"/>
          </p:nvPr>
        </p:nvSpPr>
        <p:spPr/>
        <p:txBody>
          <a:bodyPr/>
          <a:lstStyle/>
          <a:p>
            <a:r>
              <a:rPr lang="en-US" dirty="0"/>
              <a:t>Measure 2.2 </a:t>
            </a:r>
            <a:r>
              <a:rPr lang="en-US" i="1" dirty="0"/>
              <a:t>(Program Measure 3)</a:t>
            </a:r>
            <a:endParaRPr lang="en-US" dirty="0"/>
          </a:p>
        </p:txBody>
      </p:sp>
      <p:sp>
        <p:nvSpPr>
          <p:cNvPr id="5" name="5-Point Star 4"/>
          <p:cNvSpPr/>
          <p:nvPr/>
        </p:nvSpPr>
        <p:spPr>
          <a:xfrm>
            <a:off x="623328" y="3155158"/>
            <a:ext cx="557784" cy="65836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565754" y="3970750"/>
            <a:ext cx="2755726" cy="8392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1"/>
                </a:solidFill>
              </a:rPr>
              <a:t>Cost of technical assistance</a:t>
            </a:r>
          </a:p>
        </p:txBody>
      </p:sp>
      <p:sp>
        <p:nvSpPr>
          <p:cNvPr id="7" name="Rectangle 6"/>
          <p:cNvSpPr/>
          <p:nvPr/>
        </p:nvSpPr>
        <p:spPr>
          <a:xfrm>
            <a:off x="5039130" y="3972838"/>
            <a:ext cx="2755726" cy="8392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1"/>
                </a:solidFill>
              </a:rPr>
              <a:t>Cost of all professional development activities</a:t>
            </a:r>
          </a:p>
        </p:txBody>
      </p:sp>
      <p:sp>
        <p:nvSpPr>
          <p:cNvPr id="8" name="Rectangle 7"/>
          <p:cNvSpPr/>
          <p:nvPr/>
        </p:nvSpPr>
        <p:spPr>
          <a:xfrm>
            <a:off x="4502600" y="3987452"/>
            <a:ext cx="507810" cy="8392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accent1"/>
                </a:solidFill>
              </a:rPr>
              <a:t>÷</a:t>
            </a:r>
          </a:p>
        </p:txBody>
      </p:sp>
    </p:spTree>
    <p:extLst>
      <p:ext uri="{BB962C8B-B14F-4D97-AF65-F5344CB8AC3E}">
        <p14:creationId xmlns:p14="http://schemas.microsoft.com/office/powerpoint/2010/main" val="28163779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183158582"/>
              </p:ext>
            </p:extLst>
          </p:nvPr>
        </p:nvGraphicFramePr>
        <p:xfrm>
          <a:off x="414538" y="4171798"/>
          <a:ext cx="11539214" cy="2016760"/>
        </p:xfrm>
        <a:graphic>
          <a:graphicData uri="http://schemas.openxmlformats.org/drawingml/2006/table">
            <a:tbl>
              <a:tblPr firstRow="1" bandRow="1">
                <a:tableStyleId>{5C22544A-7EE6-4342-B048-85BDC9FD1C3A}</a:tableStyleId>
              </a:tblPr>
              <a:tblGrid>
                <a:gridCol w="3903462">
                  <a:extLst>
                    <a:ext uri="{9D8B030D-6E8A-4147-A177-3AD203B41FA5}">
                      <a16:colId xmlns:a16="http://schemas.microsoft.com/office/drawing/2014/main" val="960936038"/>
                    </a:ext>
                  </a:extLst>
                </a:gridCol>
                <a:gridCol w="1016000">
                  <a:extLst>
                    <a:ext uri="{9D8B030D-6E8A-4147-A177-3AD203B41FA5}">
                      <a16:colId xmlns:a16="http://schemas.microsoft.com/office/drawing/2014/main" val="3118005326"/>
                    </a:ext>
                  </a:extLst>
                </a:gridCol>
                <a:gridCol w="1103292">
                  <a:extLst>
                    <a:ext uri="{9D8B030D-6E8A-4147-A177-3AD203B41FA5}">
                      <a16:colId xmlns:a16="http://schemas.microsoft.com/office/drawing/2014/main" val="567552368"/>
                    </a:ext>
                  </a:extLst>
                </a:gridCol>
                <a:gridCol w="1103292">
                  <a:extLst>
                    <a:ext uri="{9D8B030D-6E8A-4147-A177-3AD203B41FA5}">
                      <a16:colId xmlns:a16="http://schemas.microsoft.com/office/drawing/2014/main" val="2227290955"/>
                    </a:ext>
                  </a:extLst>
                </a:gridCol>
                <a:gridCol w="1103292">
                  <a:extLst>
                    <a:ext uri="{9D8B030D-6E8A-4147-A177-3AD203B41FA5}">
                      <a16:colId xmlns:a16="http://schemas.microsoft.com/office/drawing/2014/main" val="2206504611"/>
                    </a:ext>
                  </a:extLst>
                </a:gridCol>
                <a:gridCol w="1103292">
                  <a:extLst>
                    <a:ext uri="{9D8B030D-6E8A-4147-A177-3AD203B41FA5}">
                      <a16:colId xmlns:a16="http://schemas.microsoft.com/office/drawing/2014/main" val="953388024"/>
                    </a:ext>
                  </a:extLst>
                </a:gridCol>
                <a:gridCol w="1103292">
                  <a:extLst>
                    <a:ext uri="{9D8B030D-6E8A-4147-A177-3AD203B41FA5}">
                      <a16:colId xmlns:a16="http://schemas.microsoft.com/office/drawing/2014/main" val="1996468714"/>
                    </a:ext>
                  </a:extLst>
                </a:gridCol>
                <a:gridCol w="1103292">
                  <a:extLst>
                    <a:ext uri="{9D8B030D-6E8A-4147-A177-3AD203B41FA5}">
                      <a16:colId xmlns:a16="http://schemas.microsoft.com/office/drawing/2014/main" val="2266477390"/>
                    </a:ext>
                  </a:extLst>
                </a:gridCol>
              </a:tblGrid>
              <a:tr h="370840">
                <a:tc rowSpan="2">
                  <a:txBody>
                    <a:bodyPr/>
                    <a:lstStyle/>
                    <a:p>
                      <a:pPr algn="ctr"/>
                      <a:r>
                        <a:rPr lang="en-US" sz="1600" dirty="0"/>
                        <a:t>Performance Measure</a:t>
                      </a:r>
                    </a:p>
                  </a:txBody>
                  <a:tcPr/>
                </a:tc>
                <a:tc rowSpan="2">
                  <a:txBody>
                    <a:bodyPr/>
                    <a:lstStyle/>
                    <a:p>
                      <a:pPr algn="ctr"/>
                      <a:r>
                        <a:rPr lang="en-US" sz="1600" dirty="0"/>
                        <a:t>Measure Type</a:t>
                      </a:r>
                    </a:p>
                  </a:txBody>
                  <a:tcPr/>
                </a:tc>
                <a:tc gridSpan="3">
                  <a:txBody>
                    <a:bodyPr/>
                    <a:lstStyle/>
                    <a:p>
                      <a:pPr algn="ctr"/>
                      <a:r>
                        <a:rPr lang="en-US" sz="1600" dirty="0"/>
                        <a:t>Target</a:t>
                      </a:r>
                    </a:p>
                  </a:txBody>
                  <a:tcPr/>
                </a:tc>
                <a:tc hMerge="1">
                  <a:txBody>
                    <a:bodyPr/>
                    <a:lstStyle/>
                    <a:p>
                      <a:endParaRPr lang="en-US" dirty="0"/>
                    </a:p>
                  </a:txBody>
                  <a:tcPr/>
                </a:tc>
                <a:tc hMerge="1">
                  <a:txBody>
                    <a:bodyPr/>
                    <a:lstStyle/>
                    <a:p>
                      <a:endParaRPr lang="en-US" dirty="0"/>
                    </a:p>
                  </a:txBody>
                  <a:tcPr/>
                </a:tc>
                <a:tc gridSpan="3">
                  <a:txBody>
                    <a:bodyPr/>
                    <a:lstStyle/>
                    <a:p>
                      <a:pPr algn="ctr"/>
                      <a:r>
                        <a:rPr lang="en-US" sz="1600" dirty="0"/>
                        <a:t>Actual</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181975524"/>
                  </a:ext>
                </a:extLst>
              </a:tr>
              <a:tr h="370840">
                <a:tc vMerge="1">
                  <a:txBody>
                    <a:bodyPr/>
                    <a:lstStyle/>
                    <a:p>
                      <a:endParaRPr lang="en-US" dirty="0"/>
                    </a:p>
                  </a:txBody>
                  <a:tcPr/>
                </a:tc>
                <a:tc vMerge="1">
                  <a:txBody>
                    <a:bodyPr/>
                    <a:lstStyle/>
                    <a:p>
                      <a:endParaRPr lang="en-US" dirty="0"/>
                    </a:p>
                  </a:txBody>
                  <a:tcPr/>
                </a:tc>
                <a:tc>
                  <a:txBody>
                    <a:bodyPr/>
                    <a:lstStyle/>
                    <a:p>
                      <a:pPr algn="ctr"/>
                      <a:r>
                        <a:rPr lang="en-US" sz="1600" dirty="0"/>
                        <a:t>Raw Number</a:t>
                      </a:r>
                    </a:p>
                  </a:txBody>
                  <a:tcPr/>
                </a:tc>
                <a:tc>
                  <a:txBody>
                    <a:bodyPr/>
                    <a:lstStyle/>
                    <a:p>
                      <a:pPr algn="ctr"/>
                      <a:r>
                        <a:rPr lang="en-US" sz="1600" dirty="0"/>
                        <a:t>Ratio</a:t>
                      </a:r>
                    </a:p>
                  </a:txBody>
                  <a:tcPr/>
                </a:tc>
                <a:tc>
                  <a:txBody>
                    <a:bodyPr/>
                    <a:lstStyle/>
                    <a:p>
                      <a:pPr algn="ctr"/>
                      <a:r>
                        <a:rPr lang="en-US" sz="1600" dirty="0"/>
                        <a:t>%</a:t>
                      </a:r>
                    </a:p>
                  </a:txBody>
                  <a:tcPr/>
                </a:tc>
                <a:tc>
                  <a:txBody>
                    <a:bodyPr/>
                    <a:lstStyle/>
                    <a:p>
                      <a:pPr algn="ctr"/>
                      <a:r>
                        <a:rPr lang="en-US" sz="1600" dirty="0"/>
                        <a:t>Raw Number</a:t>
                      </a:r>
                    </a:p>
                  </a:txBody>
                  <a:tcPr/>
                </a:tc>
                <a:tc>
                  <a:txBody>
                    <a:bodyPr/>
                    <a:lstStyle/>
                    <a:p>
                      <a:pPr algn="ctr"/>
                      <a:r>
                        <a:rPr lang="en-US" sz="1600" dirty="0"/>
                        <a:t>Ratio</a:t>
                      </a:r>
                    </a:p>
                  </a:txBody>
                  <a:tcPr/>
                </a:tc>
                <a:tc>
                  <a:txBody>
                    <a:bodyPr/>
                    <a:lstStyle/>
                    <a:p>
                      <a:pPr algn="ctr"/>
                      <a:r>
                        <a:rPr lang="en-US" sz="1600" dirty="0"/>
                        <a:t>%</a:t>
                      </a:r>
                    </a:p>
                  </a:txBody>
                  <a:tcPr/>
                </a:tc>
                <a:extLst>
                  <a:ext uri="{0D108BD9-81ED-4DB2-BD59-A6C34878D82A}">
                    <a16:rowId xmlns:a16="http://schemas.microsoft.com/office/drawing/2014/main" val="3268205863"/>
                  </a:ext>
                </a:extLst>
              </a:tr>
              <a:tr h="370840">
                <a:tc>
                  <a:txBody>
                    <a:bodyPr/>
                    <a:lstStyle/>
                    <a:p>
                      <a:r>
                        <a:rPr lang="en-US" sz="1600" b="0" i="0" u="none" strike="noStrike" kern="1200" baseline="0" dirty="0">
                          <a:solidFill>
                            <a:schemeClr val="dk1"/>
                          </a:solidFill>
                          <a:latin typeface="+mn-lt"/>
                          <a:ea typeface="+mn-ea"/>
                          <a:cs typeface="+mn-cs"/>
                        </a:rPr>
                        <a:t>In 2020-21, 70% of the SPDG funds will be used for activities designed to sustain the use of practices on which PD/TA are focused</a:t>
                      </a:r>
                      <a:endParaRPr lang="en-US" sz="1400" dirty="0"/>
                    </a:p>
                  </a:txBody>
                  <a:tcPr/>
                </a:tc>
                <a:tc>
                  <a:txBody>
                    <a:bodyPr/>
                    <a:lstStyle/>
                    <a:p>
                      <a:pPr algn="ctr"/>
                      <a:r>
                        <a:rPr lang="en-US" sz="1600" dirty="0"/>
                        <a:t>Program</a:t>
                      </a:r>
                    </a:p>
                  </a:txBody>
                  <a:tcPr/>
                </a:tc>
                <a:tc>
                  <a:txBody>
                    <a:bodyPr/>
                    <a:lstStyle/>
                    <a:p>
                      <a:pPr algn="ctr"/>
                      <a:endParaRPr lang="en-US" sz="1600" dirty="0"/>
                    </a:p>
                  </a:txBody>
                  <a:tcPr/>
                </a:tc>
                <a:tc>
                  <a:txBody>
                    <a:bodyPr/>
                    <a:lstStyle/>
                    <a:p>
                      <a:pPr algn="ctr"/>
                      <a:r>
                        <a:rPr lang="en-US" sz="1600" b="0" i="0" u="none" strike="noStrike" kern="1200" baseline="0" dirty="0">
                          <a:solidFill>
                            <a:schemeClr val="dk1"/>
                          </a:solidFill>
                          <a:latin typeface="+mn-lt"/>
                          <a:ea typeface="+mn-ea"/>
                          <a:cs typeface="+mn-cs"/>
                        </a:rPr>
                        <a:t>427,350 / 610,500 </a:t>
                      </a:r>
                      <a:endParaRPr lang="en-US" sz="1600" dirty="0"/>
                    </a:p>
                  </a:txBody>
                  <a:tcPr/>
                </a:tc>
                <a:tc>
                  <a:txBody>
                    <a:bodyPr/>
                    <a:lstStyle/>
                    <a:p>
                      <a:pPr algn="ctr"/>
                      <a:r>
                        <a:rPr lang="en-US" sz="1600" dirty="0"/>
                        <a:t>70</a:t>
                      </a:r>
                    </a:p>
                  </a:txBody>
                  <a:tcPr/>
                </a:tc>
                <a:tc>
                  <a:txBody>
                    <a:bodyPr/>
                    <a:lstStyle/>
                    <a:p>
                      <a:pPr algn="ctr"/>
                      <a:endParaRPr lang="en-US" sz="1600" dirty="0"/>
                    </a:p>
                  </a:txBody>
                  <a:tcPr/>
                </a:tc>
                <a:tc>
                  <a:txBody>
                    <a:bodyPr/>
                    <a:lstStyle/>
                    <a:p>
                      <a:pPr algn="ctr"/>
                      <a:r>
                        <a:rPr lang="en-US" sz="1600" b="0" i="0" u="none" strike="noStrike" kern="1200" baseline="0" dirty="0">
                          <a:solidFill>
                            <a:schemeClr val="dk1"/>
                          </a:solidFill>
                          <a:latin typeface="+mn-lt"/>
                          <a:ea typeface="+mn-ea"/>
                          <a:cs typeface="+mn-cs"/>
                        </a:rPr>
                        <a:t>439,560 / 610,500</a:t>
                      </a:r>
                      <a:endParaRPr lang="en-US" sz="1400" dirty="0"/>
                    </a:p>
                  </a:txBody>
                  <a:tcPr/>
                </a:tc>
                <a:tc>
                  <a:txBody>
                    <a:bodyPr/>
                    <a:lstStyle/>
                    <a:p>
                      <a:pPr algn="ctr"/>
                      <a:r>
                        <a:rPr lang="en-US" sz="1600" dirty="0"/>
                        <a:t>72</a:t>
                      </a:r>
                    </a:p>
                  </a:txBody>
                  <a:tcPr/>
                </a:tc>
                <a:extLst>
                  <a:ext uri="{0D108BD9-81ED-4DB2-BD59-A6C34878D82A}">
                    <a16:rowId xmlns:a16="http://schemas.microsoft.com/office/drawing/2014/main" val="8948232"/>
                  </a:ext>
                </a:extLst>
              </a:tr>
            </a:tbl>
          </a:graphicData>
        </a:graphic>
      </p:graphicFrame>
      <p:sp>
        <p:nvSpPr>
          <p:cNvPr id="3" name="Slide Number Placeholder 2"/>
          <p:cNvSpPr>
            <a:spLocks noGrp="1"/>
          </p:cNvSpPr>
          <p:nvPr>
            <p:ph type="sldNum" sz="quarter" idx="12"/>
          </p:nvPr>
        </p:nvSpPr>
        <p:spPr/>
        <p:txBody>
          <a:bodyPr/>
          <a:lstStyle/>
          <a:p>
            <a:fld id="{BF6A9BE3-E0B7-EB45-ABDE-0E94E44725A1}" type="slidenum">
              <a:rPr lang="en-US" smtClean="0"/>
              <a:pPr/>
              <a:t>25</a:t>
            </a:fld>
            <a:endParaRPr lang="en-US"/>
          </a:p>
        </p:txBody>
      </p:sp>
      <p:sp>
        <p:nvSpPr>
          <p:cNvPr id="4" name="Title 3"/>
          <p:cNvSpPr>
            <a:spLocks noGrp="1"/>
          </p:cNvSpPr>
          <p:nvPr>
            <p:ph type="title"/>
          </p:nvPr>
        </p:nvSpPr>
        <p:spPr/>
        <p:txBody>
          <a:bodyPr/>
          <a:lstStyle/>
          <a:p>
            <a:r>
              <a:rPr lang="en-US" dirty="0"/>
              <a:t>Sample Data for Measure 2.2 </a:t>
            </a:r>
            <a:r>
              <a:rPr lang="en-US" i="1" dirty="0"/>
              <a:t>(Program Measure 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7432525"/>
              </p:ext>
            </p:extLst>
          </p:nvPr>
        </p:nvGraphicFramePr>
        <p:xfrm>
          <a:off x="414536" y="1855674"/>
          <a:ext cx="11539216" cy="1772920"/>
        </p:xfrm>
        <a:graphic>
          <a:graphicData uri="http://schemas.openxmlformats.org/drawingml/2006/table">
            <a:tbl>
              <a:tblPr firstRow="1" bandRow="1">
                <a:tableStyleId>{5C22544A-7EE6-4342-B048-85BDC9FD1C3A}</a:tableStyleId>
              </a:tblPr>
              <a:tblGrid>
                <a:gridCol w="3903462">
                  <a:extLst>
                    <a:ext uri="{9D8B030D-6E8A-4147-A177-3AD203B41FA5}">
                      <a16:colId xmlns:a16="http://schemas.microsoft.com/office/drawing/2014/main" val="1060850380"/>
                    </a:ext>
                  </a:extLst>
                </a:gridCol>
                <a:gridCol w="1026160">
                  <a:extLst>
                    <a:ext uri="{9D8B030D-6E8A-4147-A177-3AD203B41FA5}">
                      <a16:colId xmlns:a16="http://schemas.microsoft.com/office/drawing/2014/main" val="484393893"/>
                    </a:ext>
                  </a:extLst>
                </a:gridCol>
                <a:gridCol w="1101599">
                  <a:extLst>
                    <a:ext uri="{9D8B030D-6E8A-4147-A177-3AD203B41FA5}">
                      <a16:colId xmlns:a16="http://schemas.microsoft.com/office/drawing/2014/main" val="3915373815"/>
                    </a:ext>
                  </a:extLst>
                </a:gridCol>
                <a:gridCol w="1101599">
                  <a:extLst>
                    <a:ext uri="{9D8B030D-6E8A-4147-A177-3AD203B41FA5}">
                      <a16:colId xmlns:a16="http://schemas.microsoft.com/office/drawing/2014/main" val="1126546891"/>
                    </a:ext>
                  </a:extLst>
                </a:gridCol>
                <a:gridCol w="1101599">
                  <a:extLst>
                    <a:ext uri="{9D8B030D-6E8A-4147-A177-3AD203B41FA5}">
                      <a16:colId xmlns:a16="http://schemas.microsoft.com/office/drawing/2014/main" val="3909205079"/>
                    </a:ext>
                  </a:extLst>
                </a:gridCol>
                <a:gridCol w="1101599">
                  <a:extLst>
                    <a:ext uri="{9D8B030D-6E8A-4147-A177-3AD203B41FA5}">
                      <a16:colId xmlns:a16="http://schemas.microsoft.com/office/drawing/2014/main" val="1721598527"/>
                    </a:ext>
                  </a:extLst>
                </a:gridCol>
                <a:gridCol w="1101599">
                  <a:extLst>
                    <a:ext uri="{9D8B030D-6E8A-4147-A177-3AD203B41FA5}">
                      <a16:colId xmlns:a16="http://schemas.microsoft.com/office/drawing/2014/main" val="4253479967"/>
                    </a:ext>
                  </a:extLst>
                </a:gridCol>
                <a:gridCol w="1101599">
                  <a:extLst>
                    <a:ext uri="{9D8B030D-6E8A-4147-A177-3AD203B41FA5}">
                      <a16:colId xmlns:a16="http://schemas.microsoft.com/office/drawing/2014/main" val="853417370"/>
                    </a:ext>
                  </a:extLst>
                </a:gridCol>
              </a:tblGrid>
              <a:tr h="370840">
                <a:tc rowSpan="2">
                  <a:txBody>
                    <a:bodyPr/>
                    <a:lstStyle/>
                    <a:p>
                      <a:pPr algn="ctr"/>
                      <a:r>
                        <a:rPr lang="en-US" sz="1600" dirty="0"/>
                        <a:t>Performance Measure</a:t>
                      </a:r>
                    </a:p>
                  </a:txBody>
                  <a:tcPr/>
                </a:tc>
                <a:tc rowSpan="2">
                  <a:txBody>
                    <a:bodyPr/>
                    <a:lstStyle/>
                    <a:p>
                      <a:pPr algn="ctr"/>
                      <a:r>
                        <a:rPr lang="en-US" sz="1600" dirty="0"/>
                        <a:t>Measure Type</a:t>
                      </a:r>
                    </a:p>
                  </a:txBody>
                  <a:tcPr/>
                </a:tc>
                <a:tc gridSpan="3">
                  <a:txBody>
                    <a:bodyPr/>
                    <a:lstStyle/>
                    <a:p>
                      <a:pPr algn="ctr"/>
                      <a:r>
                        <a:rPr lang="en-US" sz="1600" dirty="0"/>
                        <a:t>Target</a:t>
                      </a:r>
                    </a:p>
                  </a:txBody>
                  <a:tcPr/>
                </a:tc>
                <a:tc hMerge="1">
                  <a:txBody>
                    <a:bodyPr/>
                    <a:lstStyle/>
                    <a:p>
                      <a:endParaRPr lang="en-US" dirty="0"/>
                    </a:p>
                  </a:txBody>
                  <a:tcPr/>
                </a:tc>
                <a:tc hMerge="1">
                  <a:txBody>
                    <a:bodyPr/>
                    <a:lstStyle/>
                    <a:p>
                      <a:endParaRPr lang="en-US" dirty="0"/>
                    </a:p>
                  </a:txBody>
                  <a:tcPr/>
                </a:tc>
                <a:tc gridSpan="3">
                  <a:txBody>
                    <a:bodyPr/>
                    <a:lstStyle/>
                    <a:p>
                      <a:pPr algn="ctr"/>
                      <a:r>
                        <a:rPr lang="en-US" sz="1600" dirty="0"/>
                        <a:t>Actual</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94743944"/>
                  </a:ext>
                </a:extLst>
              </a:tr>
              <a:tr h="370840">
                <a:tc vMerge="1">
                  <a:txBody>
                    <a:bodyPr/>
                    <a:lstStyle/>
                    <a:p>
                      <a:endParaRPr lang="en-US" dirty="0"/>
                    </a:p>
                  </a:txBody>
                  <a:tcPr/>
                </a:tc>
                <a:tc vMerge="1">
                  <a:txBody>
                    <a:bodyPr/>
                    <a:lstStyle/>
                    <a:p>
                      <a:endParaRPr lang="en-US" dirty="0"/>
                    </a:p>
                  </a:txBody>
                  <a:tcPr/>
                </a:tc>
                <a:tc>
                  <a:txBody>
                    <a:bodyPr/>
                    <a:lstStyle/>
                    <a:p>
                      <a:pPr algn="ctr"/>
                      <a:r>
                        <a:rPr lang="en-US" sz="1600" dirty="0"/>
                        <a:t>Raw Number</a:t>
                      </a:r>
                    </a:p>
                  </a:txBody>
                  <a:tcPr/>
                </a:tc>
                <a:tc>
                  <a:txBody>
                    <a:bodyPr/>
                    <a:lstStyle/>
                    <a:p>
                      <a:pPr algn="ctr"/>
                      <a:r>
                        <a:rPr lang="en-US" sz="1600" dirty="0"/>
                        <a:t>Ratio</a:t>
                      </a:r>
                    </a:p>
                  </a:txBody>
                  <a:tcPr/>
                </a:tc>
                <a:tc>
                  <a:txBody>
                    <a:bodyPr/>
                    <a:lstStyle/>
                    <a:p>
                      <a:pPr algn="ctr"/>
                      <a:r>
                        <a:rPr lang="en-US" sz="1600" dirty="0"/>
                        <a:t>%</a:t>
                      </a:r>
                    </a:p>
                  </a:txBody>
                  <a:tcPr/>
                </a:tc>
                <a:tc>
                  <a:txBody>
                    <a:bodyPr/>
                    <a:lstStyle/>
                    <a:p>
                      <a:pPr algn="ctr"/>
                      <a:r>
                        <a:rPr lang="en-US" sz="1600" dirty="0"/>
                        <a:t>Raw Number</a:t>
                      </a:r>
                    </a:p>
                  </a:txBody>
                  <a:tcPr/>
                </a:tc>
                <a:tc>
                  <a:txBody>
                    <a:bodyPr/>
                    <a:lstStyle/>
                    <a:p>
                      <a:pPr algn="ctr"/>
                      <a:r>
                        <a:rPr lang="en-US" sz="1600" dirty="0"/>
                        <a:t>Ratio</a:t>
                      </a:r>
                    </a:p>
                  </a:txBody>
                  <a:tcPr/>
                </a:tc>
                <a:tc>
                  <a:txBody>
                    <a:bodyPr/>
                    <a:lstStyle/>
                    <a:p>
                      <a:pPr algn="ctr"/>
                      <a:r>
                        <a:rPr lang="en-US" sz="1600" dirty="0"/>
                        <a:t>%</a:t>
                      </a:r>
                    </a:p>
                  </a:txBody>
                  <a:tcPr/>
                </a:tc>
                <a:extLst>
                  <a:ext uri="{0D108BD9-81ED-4DB2-BD59-A6C34878D82A}">
                    <a16:rowId xmlns:a16="http://schemas.microsoft.com/office/drawing/2014/main" val="29197755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a:solidFill>
                            <a:schemeClr val="dk1"/>
                          </a:solidFill>
                          <a:latin typeface="+mn-lt"/>
                          <a:ea typeface="+mn-ea"/>
                          <a:cs typeface="+mn-cs"/>
                        </a:rPr>
                        <a:t>60% of SPDG funds are used for activities designed to sustain the use of PBIS.</a:t>
                      </a:r>
                      <a:endParaRPr lang="en-US" sz="1400" dirty="0"/>
                    </a:p>
                  </a:txBody>
                  <a:tcPr/>
                </a:tc>
                <a:tc>
                  <a:txBody>
                    <a:bodyPr/>
                    <a:lstStyle/>
                    <a:p>
                      <a:pPr algn="ctr"/>
                      <a:r>
                        <a:rPr lang="en-US" sz="1600" dirty="0"/>
                        <a:t>Program</a:t>
                      </a:r>
                    </a:p>
                  </a:txBody>
                  <a:tcPr/>
                </a:tc>
                <a:tc>
                  <a:txBody>
                    <a:bodyPr/>
                    <a:lstStyle/>
                    <a:p>
                      <a:pPr algn="ctr"/>
                      <a:endParaRPr lang="en-US" sz="1600" dirty="0"/>
                    </a:p>
                  </a:txBody>
                  <a:tcPr/>
                </a:tc>
                <a:tc>
                  <a:txBody>
                    <a:bodyPr/>
                    <a:lstStyle/>
                    <a:p>
                      <a:pPr algn="ctr"/>
                      <a:r>
                        <a:rPr lang="en-US" sz="1600" b="0" i="0" u="none" strike="noStrike" kern="1200" baseline="0" dirty="0">
                          <a:solidFill>
                            <a:schemeClr val="dk1"/>
                          </a:solidFill>
                          <a:latin typeface="+mn-lt"/>
                          <a:ea typeface="+mn-ea"/>
                          <a:cs typeface="+mn-cs"/>
                        </a:rPr>
                        <a:t>6 / 10</a:t>
                      </a:r>
                      <a:endParaRPr lang="en-US" sz="1600" dirty="0"/>
                    </a:p>
                  </a:txBody>
                  <a:tcPr/>
                </a:tc>
                <a:tc>
                  <a:txBody>
                    <a:bodyPr/>
                    <a:lstStyle/>
                    <a:p>
                      <a:pPr algn="ctr"/>
                      <a:r>
                        <a:rPr lang="en-US" sz="1600" dirty="0"/>
                        <a:t>60</a:t>
                      </a:r>
                    </a:p>
                  </a:txBody>
                  <a:tcPr/>
                </a:tc>
                <a:tc>
                  <a:txBody>
                    <a:bodyPr/>
                    <a:lstStyle/>
                    <a:p>
                      <a:pPr algn="ctr"/>
                      <a:endParaRPr lang="en-US" sz="1600" dirty="0"/>
                    </a:p>
                  </a:txBody>
                  <a:tcPr/>
                </a:tc>
                <a:tc>
                  <a:txBody>
                    <a:bodyPr/>
                    <a:lstStyle/>
                    <a:p>
                      <a:pPr algn="ctr"/>
                      <a:r>
                        <a:rPr lang="en-US" sz="1600" b="0" i="0" u="none" strike="noStrike" kern="1200" baseline="0" dirty="0">
                          <a:solidFill>
                            <a:schemeClr val="dk1"/>
                          </a:solidFill>
                          <a:latin typeface="+mn-lt"/>
                          <a:ea typeface="+mn-ea"/>
                          <a:cs typeface="+mn-cs"/>
                        </a:rPr>
                        <a:t>43 / 100</a:t>
                      </a:r>
                      <a:endParaRPr lang="en-US" sz="1600" dirty="0"/>
                    </a:p>
                  </a:txBody>
                  <a:tcPr/>
                </a:tc>
                <a:tc>
                  <a:txBody>
                    <a:bodyPr/>
                    <a:lstStyle/>
                    <a:p>
                      <a:pPr algn="ctr"/>
                      <a:r>
                        <a:rPr lang="en-US" sz="1600" dirty="0"/>
                        <a:t>43</a:t>
                      </a:r>
                    </a:p>
                  </a:txBody>
                  <a:tcPr/>
                </a:tc>
                <a:extLst>
                  <a:ext uri="{0D108BD9-81ED-4DB2-BD59-A6C34878D82A}">
                    <a16:rowId xmlns:a16="http://schemas.microsoft.com/office/drawing/2014/main" val="1209095682"/>
                  </a:ext>
                </a:extLst>
              </a:tr>
            </a:tbl>
          </a:graphicData>
        </a:graphic>
      </p:graphicFrame>
    </p:spTree>
    <p:extLst>
      <p:ext uri="{BB962C8B-B14F-4D97-AF65-F5344CB8AC3E}">
        <p14:creationId xmlns:p14="http://schemas.microsoft.com/office/powerpoint/2010/main" val="504003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14538" y="4171798"/>
          <a:ext cx="11539214" cy="2016760"/>
        </p:xfrm>
        <a:graphic>
          <a:graphicData uri="http://schemas.openxmlformats.org/drawingml/2006/table">
            <a:tbl>
              <a:tblPr firstRow="1" bandRow="1">
                <a:tableStyleId>{5C22544A-7EE6-4342-B048-85BDC9FD1C3A}</a:tableStyleId>
              </a:tblPr>
              <a:tblGrid>
                <a:gridCol w="3903462">
                  <a:extLst>
                    <a:ext uri="{9D8B030D-6E8A-4147-A177-3AD203B41FA5}">
                      <a16:colId xmlns:a16="http://schemas.microsoft.com/office/drawing/2014/main" val="960936038"/>
                    </a:ext>
                  </a:extLst>
                </a:gridCol>
                <a:gridCol w="1016000">
                  <a:extLst>
                    <a:ext uri="{9D8B030D-6E8A-4147-A177-3AD203B41FA5}">
                      <a16:colId xmlns:a16="http://schemas.microsoft.com/office/drawing/2014/main" val="3118005326"/>
                    </a:ext>
                  </a:extLst>
                </a:gridCol>
                <a:gridCol w="1103292">
                  <a:extLst>
                    <a:ext uri="{9D8B030D-6E8A-4147-A177-3AD203B41FA5}">
                      <a16:colId xmlns:a16="http://schemas.microsoft.com/office/drawing/2014/main" val="567552368"/>
                    </a:ext>
                  </a:extLst>
                </a:gridCol>
                <a:gridCol w="1103292">
                  <a:extLst>
                    <a:ext uri="{9D8B030D-6E8A-4147-A177-3AD203B41FA5}">
                      <a16:colId xmlns:a16="http://schemas.microsoft.com/office/drawing/2014/main" val="2227290955"/>
                    </a:ext>
                  </a:extLst>
                </a:gridCol>
                <a:gridCol w="1103292">
                  <a:extLst>
                    <a:ext uri="{9D8B030D-6E8A-4147-A177-3AD203B41FA5}">
                      <a16:colId xmlns:a16="http://schemas.microsoft.com/office/drawing/2014/main" val="2206504611"/>
                    </a:ext>
                  </a:extLst>
                </a:gridCol>
                <a:gridCol w="1103292">
                  <a:extLst>
                    <a:ext uri="{9D8B030D-6E8A-4147-A177-3AD203B41FA5}">
                      <a16:colId xmlns:a16="http://schemas.microsoft.com/office/drawing/2014/main" val="953388024"/>
                    </a:ext>
                  </a:extLst>
                </a:gridCol>
                <a:gridCol w="1103292">
                  <a:extLst>
                    <a:ext uri="{9D8B030D-6E8A-4147-A177-3AD203B41FA5}">
                      <a16:colId xmlns:a16="http://schemas.microsoft.com/office/drawing/2014/main" val="1996468714"/>
                    </a:ext>
                  </a:extLst>
                </a:gridCol>
                <a:gridCol w="1103292">
                  <a:extLst>
                    <a:ext uri="{9D8B030D-6E8A-4147-A177-3AD203B41FA5}">
                      <a16:colId xmlns:a16="http://schemas.microsoft.com/office/drawing/2014/main" val="2266477390"/>
                    </a:ext>
                  </a:extLst>
                </a:gridCol>
              </a:tblGrid>
              <a:tr h="370840">
                <a:tc rowSpan="2">
                  <a:txBody>
                    <a:bodyPr/>
                    <a:lstStyle/>
                    <a:p>
                      <a:pPr algn="ctr"/>
                      <a:r>
                        <a:rPr lang="en-US" sz="1600" dirty="0"/>
                        <a:t>Performance Measure</a:t>
                      </a:r>
                    </a:p>
                  </a:txBody>
                  <a:tcPr/>
                </a:tc>
                <a:tc rowSpan="2">
                  <a:txBody>
                    <a:bodyPr/>
                    <a:lstStyle/>
                    <a:p>
                      <a:pPr algn="ctr"/>
                      <a:r>
                        <a:rPr lang="en-US" sz="1600" dirty="0"/>
                        <a:t>Measure Type</a:t>
                      </a:r>
                    </a:p>
                  </a:txBody>
                  <a:tcPr/>
                </a:tc>
                <a:tc gridSpan="3">
                  <a:txBody>
                    <a:bodyPr/>
                    <a:lstStyle/>
                    <a:p>
                      <a:pPr algn="ctr"/>
                      <a:r>
                        <a:rPr lang="en-US" sz="1600" dirty="0"/>
                        <a:t>Target</a:t>
                      </a:r>
                    </a:p>
                  </a:txBody>
                  <a:tcPr/>
                </a:tc>
                <a:tc hMerge="1">
                  <a:txBody>
                    <a:bodyPr/>
                    <a:lstStyle/>
                    <a:p>
                      <a:endParaRPr lang="en-US" dirty="0"/>
                    </a:p>
                  </a:txBody>
                  <a:tcPr/>
                </a:tc>
                <a:tc hMerge="1">
                  <a:txBody>
                    <a:bodyPr/>
                    <a:lstStyle/>
                    <a:p>
                      <a:endParaRPr lang="en-US" dirty="0"/>
                    </a:p>
                  </a:txBody>
                  <a:tcPr/>
                </a:tc>
                <a:tc gridSpan="3">
                  <a:txBody>
                    <a:bodyPr/>
                    <a:lstStyle/>
                    <a:p>
                      <a:pPr algn="ctr"/>
                      <a:r>
                        <a:rPr lang="en-US" sz="1600" dirty="0"/>
                        <a:t>Actual</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181975524"/>
                  </a:ext>
                </a:extLst>
              </a:tr>
              <a:tr h="370840">
                <a:tc vMerge="1">
                  <a:txBody>
                    <a:bodyPr/>
                    <a:lstStyle/>
                    <a:p>
                      <a:endParaRPr lang="en-US" dirty="0"/>
                    </a:p>
                  </a:txBody>
                  <a:tcPr/>
                </a:tc>
                <a:tc vMerge="1">
                  <a:txBody>
                    <a:bodyPr/>
                    <a:lstStyle/>
                    <a:p>
                      <a:endParaRPr lang="en-US" dirty="0"/>
                    </a:p>
                  </a:txBody>
                  <a:tcPr/>
                </a:tc>
                <a:tc>
                  <a:txBody>
                    <a:bodyPr/>
                    <a:lstStyle/>
                    <a:p>
                      <a:pPr algn="ctr"/>
                      <a:r>
                        <a:rPr lang="en-US" sz="1600" dirty="0"/>
                        <a:t>Raw Number</a:t>
                      </a:r>
                    </a:p>
                  </a:txBody>
                  <a:tcPr/>
                </a:tc>
                <a:tc>
                  <a:txBody>
                    <a:bodyPr/>
                    <a:lstStyle/>
                    <a:p>
                      <a:pPr algn="ctr"/>
                      <a:r>
                        <a:rPr lang="en-US" sz="1600" dirty="0"/>
                        <a:t>Ratio</a:t>
                      </a:r>
                    </a:p>
                  </a:txBody>
                  <a:tcPr/>
                </a:tc>
                <a:tc>
                  <a:txBody>
                    <a:bodyPr/>
                    <a:lstStyle/>
                    <a:p>
                      <a:pPr algn="ctr"/>
                      <a:r>
                        <a:rPr lang="en-US" sz="1600" dirty="0"/>
                        <a:t>%</a:t>
                      </a:r>
                    </a:p>
                  </a:txBody>
                  <a:tcPr/>
                </a:tc>
                <a:tc>
                  <a:txBody>
                    <a:bodyPr/>
                    <a:lstStyle/>
                    <a:p>
                      <a:pPr algn="ctr"/>
                      <a:r>
                        <a:rPr lang="en-US" sz="1600" dirty="0"/>
                        <a:t>Raw Number</a:t>
                      </a:r>
                    </a:p>
                  </a:txBody>
                  <a:tcPr/>
                </a:tc>
                <a:tc>
                  <a:txBody>
                    <a:bodyPr/>
                    <a:lstStyle/>
                    <a:p>
                      <a:pPr algn="ctr"/>
                      <a:r>
                        <a:rPr lang="en-US" sz="1600" dirty="0"/>
                        <a:t>Ratio</a:t>
                      </a:r>
                    </a:p>
                  </a:txBody>
                  <a:tcPr/>
                </a:tc>
                <a:tc>
                  <a:txBody>
                    <a:bodyPr/>
                    <a:lstStyle/>
                    <a:p>
                      <a:pPr algn="ctr"/>
                      <a:r>
                        <a:rPr lang="en-US" sz="1600" dirty="0"/>
                        <a:t>%</a:t>
                      </a:r>
                    </a:p>
                  </a:txBody>
                  <a:tcPr/>
                </a:tc>
                <a:extLst>
                  <a:ext uri="{0D108BD9-81ED-4DB2-BD59-A6C34878D82A}">
                    <a16:rowId xmlns:a16="http://schemas.microsoft.com/office/drawing/2014/main" val="3268205863"/>
                  </a:ext>
                </a:extLst>
              </a:tr>
              <a:tr h="370840">
                <a:tc>
                  <a:txBody>
                    <a:bodyPr/>
                    <a:lstStyle/>
                    <a:p>
                      <a:r>
                        <a:rPr lang="en-US" sz="1600" b="0" i="0" u="none" strike="noStrike" kern="1200" baseline="0" dirty="0">
                          <a:solidFill>
                            <a:schemeClr val="dk1"/>
                          </a:solidFill>
                          <a:latin typeface="+mn-lt"/>
                          <a:ea typeface="+mn-ea"/>
                          <a:cs typeface="+mn-cs"/>
                        </a:rPr>
                        <a:t>In 2020-21, 70% of the SPDG funds will be used for activities designed to sustain the use of practices on which PD/TA are focused</a:t>
                      </a:r>
                      <a:endParaRPr lang="en-US" sz="1400" dirty="0"/>
                    </a:p>
                  </a:txBody>
                  <a:tcPr/>
                </a:tc>
                <a:tc>
                  <a:txBody>
                    <a:bodyPr/>
                    <a:lstStyle/>
                    <a:p>
                      <a:pPr algn="ctr"/>
                      <a:r>
                        <a:rPr lang="en-US" sz="1600" dirty="0"/>
                        <a:t>Program</a:t>
                      </a:r>
                    </a:p>
                  </a:txBody>
                  <a:tcPr/>
                </a:tc>
                <a:tc>
                  <a:txBody>
                    <a:bodyPr/>
                    <a:lstStyle/>
                    <a:p>
                      <a:pPr algn="ctr"/>
                      <a:endParaRPr lang="en-US" sz="1600" dirty="0"/>
                    </a:p>
                  </a:txBody>
                  <a:tcPr/>
                </a:tc>
                <a:tc>
                  <a:txBody>
                    <a:bodyPr/>
                    <a:lstStyle/>
                    <a:p>
                      <a:pPr algn="ctr"/>
                      <a:r>
                        <a:rPr lang="en-US" sz="1600" b="0" i="0" u="none" strike="noStrike" kern="1200" baseline="0" dirty="0">
                          <a:solidFill>
                            <a:schemeClr val="dk1"/>
                          </a:solidFill>
                          <a:latin typeface="+mn-lt"/>
                          <a:ea typeface="+mn-ea"/>
                          <a:cs typeface="+mn-cs"/>
                        </a:rPr>
                        <a:t>427,350 / 610,500 </a:t>
                      </a:r>
                      <a:endParaRPr lang="en-US" sz="1600" dirty="0"/>
                    </a:p>
                  </a:txBody>
                  <a:tcPr/>
                </a:tc>
                <a:tc>
                  <a:txBody>
                    <a:bodyPr/>
                    <a:lstStyle/>
                    <a:p>
                      <a:pPr algn="ctr"/>
                      <a:r>
                        <a:rPr lang="en-US" sz="1600" dirty="0"/>
                        <a:t>70</a:t>
                      </a:r>
                    </a:p>
                  </a:txBody>
                  <a:tcPr/>
                </a:tc>
                <a:tc>
                  <a:txBody>
                    <a:bodyPr/>
                    <a:lstStyle/>
                    <a:p>
                      <a:pPr algn="ctr"/>
                      <a:endParaRPr lang="en-US" sz="1600" dirty="0"/>
                    </a:p>
                  </a:txBody>
                  <a:tcPr/>
                </a:tc>
                <a:tc>
                  <a:txBody>
                    <a:bodyPr/>
                    <a:lstStyle/>
                    <a:p>
                      <a:pPr algn="ctr"/>
                      <a:r>
                        <a:rPr lang="en-US" sz="1600" b="0" i="0" u="none" strike="noStrike" kern="1200" baseline="0" dirty="0">
                          <a:solidFill>
                            <a:schemeClr val="dk1"/>
                          </a:solidFill>
                          <a:latin typeface="+mn-lt"/>
                          <a:ea typeface="+mn-ea"/>
                          <a:cs typeface="+mn-cs"/>
                        </a:rPr>
                        <a:t>439,560 / 610,500</a:t>
                      </a:r>
                      <a:endParaRPr lang="en-US" sz="1400" dirty="0"/>
                    </a:p>
                  </a:txBody>
                  <a:tcPr/>
                </a:tc>
                <a:tc>
                  <a:txBody>
                    <a:bodyPr/>
                    <a:lstStyle/>
                    <a:p>
                      <a:pPr algn="ctr"/>
                      <a:r>
                        <a:rPr lang="en-US" sz="1600" dirty="0"/>
                        <a:t>72</a:t>
                      </a:r>
                    </a:p>
                  </a:txBody>
                  <a:tcPr/>
                </a:tc>
                <a:extLst>
                  <a:ext uri="{0D108BD9-81ED-4DB2-BD59-A6C34878D82A}">
                    <a16:rowId xmlns:a16="http://schemas.microsoft.com/office/drawing/2014/main" val="8948232"/>
                  </a:ext>
                </a:extLst>
              </a:tr>
            </a:tbl>
          </a:graphicData>
        </a:graphic>
      </p:graphicFrame>
      <p:sp>
        <p:nvSpPr>
          <p:cNvPr id="3" name="Slide Number Placeholder 2"/>
          <p:cNvSpPr>
            <a:spLocks noGrp="1"/>
          </p:cNvSpPr>
          <p:nvPr>
            <p:ph type="sldNum" sz="quarter" idx="12"/>
          </p:nvPr>
        </p:nvSpPr>
        <p:spPr/>
        <p:txBody>
          <a:bodyPr/>
          <a:lstStyle/>
          <a:p>
            <a:fld id="{BF6A9BE3-E0B7-EB45-ABDE-0E94E44725A1}" type="slidenum">
              <a:rPr lang="en-US" smtClean="0"/>
              <a:pPr/>
              <a:t>26</a:t>
            </a:fld>
            <a:endParaRPr lang="en-US"/>
          </a:p>
        </p:txBody>
      </p:sp>
      <p:sp>
        <p:nvSpPr>
          <p:cNvPr id="4" name="Title 3"/>
          <p:cNvSpPr>
            <a:spLocks noGrp="1"/>
          </p:cNvSpPr>
          <p:nvPr>
            <p:ph type="title"/>
          </p:nvPr>
        </p:nvSpPr>
        <p:spPr/>
        <p:txBody>
          <a:bodyPr>
            <a:normAutofit fontScale="90000"/>
          </a:bodyPr>
          <a:lstStyle/>
          <a:p>
            <a:pPr marL="0" indent="0">
              <a:buNone/>
            </a:pPr>
            <a:r>
              <a:rPr lang="en-US" dirty="0"/>
              <a:t>Poll Question 4</a:t>
            </a:r>
            <a:br>
              <a:rPr lang="en-US" dirty="0"/>
            </a:br>
            <a:r>
              <a:rPr lang="en-US" dirty="0"/>
              <a:t>Which sample data fulfill the reporting criteria for Measure 2.2?</a:t>
            </a:r>
          </a:p>
        </p:txBody>
      </p:sp>
      <p:graphicFrame>
        <p:nvGraphicFramePr>
          <p:cNvPr id="7" name="Table 6"/>
          <p:cNvGraphicFramePr>
            <a:graphicFrameLocks noGrp="1"/>
          </p:cNvGraphicFramePr>
          <p:nvPr/>
        </p:nvGraphicFramePr>
        <p:xfrm>
          <a:off x="414536" y="1855674"/>
          <a:ext cx="11539216" cy="1772920"/>
        </p:xfrm>
        <a:graphic>
          <a:graphicData uri="http://schemas.openxmlformats.org/drawingml/2006/table">
            <a:tbl>
              <a:tblPr firstRow="1" bandRow="1">
                <a:tableStyleId>{5C22544A-7EE6-4342-B048-85BDC9FD1C3A}</a:tableStyleId>
              </a:tblPr>
              <a:tblGrid>
                <a:gridCol w="3903462">
                  <a:extLst>
                    <a:ext uri="{9D8B030D-6E8A-4147-A177-3AD203B41FA5}">
                      <a16:colId xmlns:a16="http://schemas.microsoft.com/office/drawing/2014/main" val="1060850380"/>
                    </a:ext>
                  </a:extLst>
                </a:gridCol>
                <a:gridCol w="1026160">
                  <a:extLst>
                    <a:ext uri="{9D8B030D-6E8A-4147-A177-3AD203B41FA5}">
                      <a16:colId xmlns:a16="http://schemas.microsoft.com/office/drawing/2014/main" val="484393893"/>
                    </a:ext>
                  </a:extLst>
                </a:gridCol>
                <a:gridCol w="1101599">
                  <a:extLst>
                    <a:ext uri="{9D8B030D-6E8A-4147-A177-3AD203B41FA5}">
                      <a16:colId xmlns:a16="http://schemas.microsoft.com/office/drawing/2014/main" val="3915373815"/>
                    </a:ext>
                  </a:extLst>
                </a:gridCol>
                <a:gridCol w="1101599">
                  <a:extLst>
                    <a:ext uri="{9D8B030D-6E8A-4147-A177-3AD203B41FA5}">
                      <a16:colId xmlns:a16="http://schemas.microsoft.com/office/drawing/2014/main" val="1126546891"/>
                    </a:ext>
                  </a:extLst>
                </a:gridCol>
                <a:gridCol w="1101599">
                  <a:extLst>
                    <a:ext uri="{9D8B030D-6E8A-4147-A177-3AD203B41FA5}">
                      <a16:colId xmlns:a16="http://schemas.microsoft.com/office/drawing/2014/main" val="3909205079"/>
                    </a:ext>
                  </a:extLst>
                </a:gridCol>
                <a:gridCol w="1101599">
                  <a:extLst>
                    <a:ext uri="{9D8B030D-6E8A-4147-A177-3AD203B41FA5}">
                      <a16:colId xmlns:a16="http://schemas.microsoft.com/office/drawing/2014/main" val="1721598527"/>
                    </a:ext>
                  </a:extLst>
                </a:gridCol>
                <a:gridCol w="1101599">
                  <a:extLst>
                    <a:ext uri="{9D8B030D-6E8A-4147-A177-3AD203B41FA5}">
                      <a16:colId xmlns:a16="http://schemas.microsoft.com/office/drawing/2014/main" val="4253479967"/>
                    </a:ext>
                  </a:extLst>
                </a:gridCol>
                <a:gridCol w="1101599">
                  <a:extLst>
                    <a:ext uri="{9D8B030D-6E8A-4147-A177-3AD203B41FA5}">
                      <a16:colId xmlns:a16="http://schemas.microsoft.com/office/drawing/2014/main" val="853417370"/>
                    </a:ext>
                  </a:extLst>
                </a:gridCol>
              </a:tblGrid>
              <a:tr h="370840">
                <a:tc rowSpan="2">
                  <a:txBody>
                    <a:bodyPr/>
                    <a:lstStyle/>
                    <a:p>
                      <a:pPr algn="ctr"/>
                      <a:r>
                        <a:rPr lang="en-US" sz="1600" dirty="0"/>
                        <a:t>Performance Measure</a:t>
                      </a:r>
                    </a:p>
                  </a:txBody>
                  <a:tcPr/>
                </a:tc>
                <a:tc rowSpan="2">
                  <a:txBody>
                    <a:bodyPr/>
                    <a:lstStyle/>
                    <a:p>
                      <a:pPr algn="ctr"/>
                      <a:r>
                        <a:rPr lang="en-US" sz="1600" dirty="0"/>
                        <a:t>Measure Type</a:t>
                      </a:r>
                    </a:p>
                  </a:txBody>
                  <a:tcPr/>
                </a:tc>
                <a:tc gridSpan="3">
                  <a:txBody>
                    <a:bodyPr/>
                    <a:lstStyle/>
                    <a:p>
                      <a:pPr algn="ctr"/>
                      <a:r>
                        <a:rPr lang="en-US" sz="1600" dirty="0"/>
                        <a:t>Target</a:t>
                      </a:r>
                    </a:p>
                  </a:txBody>
                  <a:tcPr/>
                </a:tc>
                <a:tc hMerge="1">
                  <a:txBody>
                    <a:bodyPr/>
                    <a:lstStyle/>
                    <a:p>
                      <a:endParaRPr lang="en-US" dirty="0"/>
                    </a:p>
                  </a:txBody>
                  <a:tcPr/>
                </a:tc>
                <a:tc hMerge="1">
                  <a:txBody>
                    <a:bodyPr/>
                    <a:lstStyle/>
                    <a:p>
                      <a:endParaRPr lang="en-US" dirty="0"/>
                    </a:p>
                  </a:txBody>
                  <a:tcPr/>
                </a:tc>
                <a:tc gridSpan="3">
                  <a:txBody>
                    <a:bodyPr/>
                    <a:lstStyle/>
                    <a:p>
                      <a:pPr algn="ctr"/>
                      <a:r>
                        <a:rPr lang="en-US" sz="1600" dirty="0"/>
                        <a:t>Actual</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94743944"/>
                  </a:ext>
                </a:extLst>
              </a:tr>
              <a:tr h="370840">
                <a:tc vMerge="1">
                  <a:txBody>
                    <a:bodyPr/>
                    <a:lstStyle/>
                    <a:p>
                      <a:endParaRPr lang="en-US" dirty="0"/>
                    </a:p>
                  </a:txBody>
                  <a:tcPr/>
                </a:tc>
                <a:tc vMerge="1">
                  <a:txBody>
                    <a:bodyPr/>
                    <a:lstStyle/>
                    <a:p>
                      <a:endParaRPr lang="en-US" dirty="0"/>
                    </a:p>
                  </a:txBody>
                  <a:tcPr/>
                </a:tc>
                <a:tc>
                  <a:txBody>
                    <a:bodyPr/>
                    <a:lstStyle/>
                    <a:p>
                      <a:pPr algn="ctr"/>
                      <a:r>
                        <a:rPr lang="en-US" sz="1600" dirty="0"/>
                        <a:t>Raw Number</a:t>
                      </a:r>
                    </a:p>
                  </a:txBody>
                  <a:tcPr/>
                </a:tc>
                <a:tc>
                  <a:txBody>
                    <a:bodyPr/>
                    <a:lstStyle/>
                    <a:p>
                      <a:pPr algn="ctr"/>
                      <a:r>
                        <a:rPr lang="en-US" sz="1600" dirty="0"/>
                        <a:t>Ratio</a:t>
                      </a:r>
                    </a:p>
                  </a:txBody>
                  <a:tcPr/>
                </a:tc>
                <a:tc>
                  <a:txBody>
                    <a:bodyPr/>
                    <a:lstStyle/>
                    <a:p>
                      <a:pPr algn="ctr"/>
                      <a:r>
                        <a:rPr lang="en-US" sz="1600" dirty="0"/>
                        <a:t>%</a:t>
                      </a:r>
                    </a:p>
                  </a:txBody>
                  <a:tcPr/>
                </a:tc>
                <a:tc>
                  <a:txBody>
                    <a:bodyPr/>
                    <a:lstStyle/>
                    <a:p>
                      <a:pPr algn="ctr"/>
                      <a:r>
                        <a:rPr lang="en-US" sz="1600" dirty="0"/>
                        <a:t>Raw Number</a:t>
                      </a:r>
                    </a:p>
                  </a:txBody>
                  <a:tcPr/>
                </a:tc>
                <a:tc>
                  <a:txBody>
                    <a:bodyPr/>
                    <a:lstStyle/>
                    <a:p>
                      <a:pPr algn="ctr"/>
                      <a:r>
                        <a:rPr lang="en-US" sz="1600" dirty="0"/>
                        <a:t>Ratio</a:t>
                      </a:r>
                    </a:p>
                  </a:txBody>
                  <a:tcPr/>
                </a:tc>
                <a:tc>
                  <a:txBody>
                    <a:bodyPr/>
                    <a:lstStyle/>
                    <a:p>
                      <a:pPr algn="ctr"/>
                      <a:r>
                        <a:rPr lang="en-US" sz="1600" dirty="0"/>
                        <a:t>%</a:t>
                      </a:r>
                    </a:p>
                  </a:txBody>
                  <a:tcPr/>
                </a:tc>
                <a:extLst>
                  <a:ext uri="{0D108BD9-81ED-4DB2-BD59-A6C34878D82A}">
                    <a16:rowId xmlns:a16="http://schemas.microsoft.com/office/drawing/2014/main" val="29197755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a:solidFill>
                            <a:schemeClr val="dk1"/>
                          </a:solidFill>
                          <a:latin typeface="+mn-lt"/>
                          <a:ea typeface="+mn-ea"/>
                          <a:cs typeface="+mn-cs"/>
                        </a:rPr>
                        <a:t>60% of SPDG funds are used for activities designed to sustain the use of PBIS.</a:t>
                      </a:r>
                      <a:endParaRPr lang="en-US" sz="1400" dirty="0"/>
                    </a:p>
                  </a:txBody>
                  <a:tcPr/>
                </a:tc>
                <a:tc>
                  <a:txBody>
                    <a:bodyPr/>
                    <a:lstStyle/>
                    <a:p>
                      <a:pPr algn="ctr"/>
                      <a:r>
                        <a:rPr lang="en-US" sz="1600" dirty="0"/>
                        <a:t>Program</a:t>
                      </a:r>
                    </a:p>
                  </a:txBody>
                  <a:tcPr/>
                </a:tc>
                <a:tc>
                  <a:txBody>
                    <a:bodyPr/>
                    <a:lstStyle/>
                    <a:p>
                      <a:pPr algn="ctr"/>
                      <a:endParaRPr lang="en-US" sz="1600" dirty="0"/>
                    </a:p>
                  </a:txBody>
                  <a:tcPr/>
                </a:tc>
                <a:tc>
                  <a:txBody>
                    <a:bodyPr/>
                    <a:lstStyle/>
                    <a:p>
                      <a:pPr algn="ctr"/>
                      <a:r>
                        <a:rPr lang="en-US" sz="1600" b="0" i="0" u="none" strike="noStrike" kern="1200" baseline="0" dirty="0">
                          <a:solidFill>
                            <a:schemeClr val="dk1"/>
                          </a:solidFill>
                          <a:latin typeface="+mn-lt"/>
                          <a:ea typeface="+mn-ea"/>
                          <a:cs typeface="+mn-cs"/>
                        </a:rPr>
                        <a:t>6 / 10</a:t>
                      </a:r>
                      <a:endParaRPr lang="en-US" sz="1600" dirty="0"/>
                    </a:p>
                  </a:txBody>
                  <a:tcPr/>
                </a:tc>
                <a:tc>
                  <a:txBody>
                    <a:bodyPr/>
                    <a:lstStyle/>
                    <a:p>
                      <a:pPr algn="ctr"/>
                      <a:r>
                        <a:rPr lang="en-US" sz="1600" dirty="0"/>
                        <a:t>60</a:t>
                      </a:r>
                    </a:p>
                  </a:txBody>
                  <a:tcPr/>
                </a:tc>
                <a:tc>
                  <a:txBody>
                    <a:bodyPr/>
                    <a:lstStyle/>
                    <a:p>
                      <a:pPr algn="ctr"/>
                      <a:endParaRPr lang="en-US" sz="1600" dirty="0"/>
                    </a:p>
                  </a:txBody>
                  <a:tcPr/>
                </a:tc>
                <a:tc>
                  <a:txBody>
                    <a:bodyPr/>
                    <a:lstStyle/>
                    <a:p>
                      <a:pPr algn="ctr"/>
                      <a:r>
                        <a:rPr lang="en-US" sz="1600" b="0" i="0" u="none" strike="noStrike" kern="1200" baseline="0" dirty="0">
                          <a:solidFill>
                            <a:schemeClr val="dk1"/>
                          </a:solidFill>
                          <a:latin typeface="+mn-lt"/>
                          <a:ea typeface="+mn-ea"/>
                          <a:cs typeface="+mn-cs"/>
                        </a:rPr>
                        <a:t>43 / 100</a:t>
                      </a:r>
                      <a:endParaRPr lang="en-US" sz="1600" dirty="0"/>
                    </a:p>
                  </a:txBody>
                  <a:tcPr/>
                </a:tc>
                <a:tc>
                  <a:txBody>
                    <a:bodyPr/>
                    <a:lstStyle/>
                    <a:p>
                      <a:pPr algn="ctr"/>
                      <a:r>
                        <a:rPr lang="en-US" sz="1600" dirty="0"/>
                        <a:t>43</a:t>
                      </a:r>
                    </a:p>
                  </a:txBody>
                  <a:tcPr/>
                </a:tc>
                <a:extLst>
                  <a:ext uri="{0D108BD9-81ED-4DB2-BD59-A6C34878D82A}">
                    <a16:rowId xmlns:a16="http://schemas.microsoft.com/office/drawing/2014/main" val="1209095682"/>
                  </a:ext>
                </a:extLst>
              </a:tr>
            </a:tbl>
          </a:graphicData>
        </a:graphic>
      </p:graphicFrame>
      <p:sp>
        <p:nvSpPr>
          <p:cNvPr id="6" name="TextBox 5">
            <a:extLst>
              <a:ext uri="{FF2B5EF4-FFF2-40B4-BE49-F238E27FC236}">
                <a16:creationId xmlns:a16="http://schemas.microsoft.com/office/drawing/2014/main" id="{8944B800-E88E-4AE1-86A5-8F7B9E476307}"/>
              </a:ext>
            </a:extLst>
          </p:cNvPr>
          <p:cNvSpPr txBox="1"/>
          <p:nvPr/>
        </p:nvSpPr>
        <p:spPr>
          <a:xfrm>
            <a:off x="65331" y="1868745"/>
            <a:ext cx="356188" cy="461665"/>
          </a:xfrm>
          <a:prstGeom prst="rect">
            <a:avLst/>
          </a:prstGeom>
          <a:noFill/>
        </p:spPr>
        <p:txBody>
          <a:bodyPr wrap="none" rtlCol="0">
            <a:spAutoFit/>
          </a:bodyPr>
          <a:lstStyle/>
          <a:p>
            <a:r>
              <a:rPr lang="en-US" sz="2400" b="1" dirty="0"/>
              <a:t>1</a:t>
            </a:r>
          </a:p>
        </p:txBody>
      </p:sp>
      <p:sp>
        <p:nvSpPr>
          <p:cNvPr id="8" name="TextBox 7">
            <a:extLst>
              <a:ext uri="{FF2B5EF4-FFF2-40B4-BE49-F238E27FC236}">
                <a16:creationId xmlns:a16="http://schemas.microsoft.com/office/drawing/2014/main" id="{D9EF4367-BB6D-4004-9915-58E7FE69DC4D}"/>
              </a:ext>
            </a:extLst>
          </p:cNvPr>
          <p:cNvSpPr txBox="1"/>
          <p:nvPr/>
        </p:nvSpPr>
        <p:spPr>
          <a:xfrm>
            <a:off x="77051" y="4187578"/>
            <a:ext cx="356188" cy="461665"/>
          </a:xfrm>
          <a:prstGeom prst="rect">
            <a:avLst/>
          </a:prstGeom>
          <a:noFill/>
        </p:spPr>
        <p:txBody>
          <a:bodyPr wrap="none" rtlCol="0">
            <a:spAutoFit/>
          </a:bodyPr>
          <a:lstStyle/>
          <a:p>
            <a:r>
              <a:rPr lang="en-US" sz="2400" b="1" dirty="0"/>
              <a:t>2</a:t>
            </a:r>
          </a:p>
        </p:txBody>
      </p:sp>
    </p:spTree>
    <p:extLst>
      <p:ext uri="{BB962C8B-B14F-4D97-AF65-F5344CB8AC3E}">
        <p14:creationId xmlns:p14="http://schemas.microsoft.com/office/powerpoint/2010/main" val="1646578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14538" y="4171798"/>
          <a:ext cx="11539214" cy="2016760"/>
        </p:xfrm>
        <a:graphic>
          <a:graphicData uri="http://schemas.openxmlformats.org/drawingml/2006/table">
            <a:tbl>
              <a:tblPr firstRow="1" bandRow="1">
                <a:tableStyleId>{5C22544A-7EE6-4342-B048-85BDC9FD1C3A}</a:tableStyleId>
              </a:tblPr>
              <a:tblGrid>
                <a:gridCol w="3903462">
                  <a:extLst>
                    <a:ext uri="{9D8B030D-6E8A-4147-A177-3AD203B41FA5}">
                      <a16:colId xmlns:a16="http://schemas.microsoft.com/office/drawing/2014/main" val="960936038"/>
                    </a:ext>
                  </a:extLst>
                </a:gridCol>
                <a:gridCol w="1016000">
                  <a:extLst>
                    <a:ext uri="{9D8B030D-6E8A-4147-A177-3AD203B41FA5}">
                      <a16:colId xmlns:a16="http://schemas.microsoft.com/office/drawing/2014/main" val="3118005326"/>
                    </a:ext>
                  </a:extLst>
                </a:gridCol>
                <a:gridCol w="1103292">
                  <a:extLst>
                    <a:ext uri="{9D8B030D-6E8A-4147-A177-3AD203B41FA5}">
                      <a16:colId xmlns:a16="http://schemas.microsoft.com/office/drawing/2014/main" val="567552368"/>
                    </a:ext>
                  </a:extLst>
                </a:gridCol>
                <a:gridCol w="1103292">
                  <a:extLst>
                    <a:ext uri="{9D8B030D-6E8A-4147-A177-3AD203B41FA5}">
                      <a16:colId xmlns:a16="http://schemas.microsoft.com/office/drawing/2014/main" val="2227290955"/>
                    </a:ext>
                  </a:extLst>
                </a:gridCol>
                <a:gridCol w="1103292">
                  <a:extLst>
                    <a:ext uri="{9D8B030D-6E8A-4147-A177-3AD203B41FA5}">
                      <a16:colId xmlns:a16="http://schemas.microsoft.com/office/drawing/2014/main" val="2206504611"/>
                    </a:ext>
                  </a:extLst>
                </a:gridCol>
                <a:gridCol w="1103292">
                  <a:extLst>
                    <a:ext uri="{9D8B030D-6E8A-4147-A177-3AD203B41FA5}">
                      <a16:colId xmlns:a16="http://schemas.microsoft.com/office/drawing/2014/main" val="953388024"/>
                    </a:ext>
                  </a:extLst>
                </a:gridCol>
                <a:gridCol w="1103292">
                  <a:extLst>
                    <a:ext uri="{9D8B030D-6E8A-4147-A177-3AD203B41FA5}">
                      <a16:colId xmlns:a16="http://schemas.microsoft.com/office/drawing/2014/main" val="1996468714"/>
                    </a:ext>
                  </a:extLst>
                </a:gridCol>
                <a:gridCol w="1103292">
                  <a:extLst>
                    <a:ext uri="{9D8B030D-6E8A-4147-A177-3AD203B41FA5}">
                      <a16:colId xmlns:a16="http://schemas.microsoft.com/office/drawing/2014/main" val="2266477390"/>
                    </a:ext>
                  </a:extLst>
                </a:gridCol>
              </a:tblGrid>
              <a:tr h="370840">
                <a:tc rowSpan="2">
                  <a:txBody>
                    <a:bodyPr/>
                    <a:lstStyle/>
                    <a:p>
                      <a:pPr algn="ctr"/>
                      <a:r>
                        <a:rPr lang="en-US" sz="1600" dirty="0"/>
                        <a:t>Performance Measure</a:t>
                      </a:r>
                    </a:p>
                  </a:txBody>
                  <a:tcPr/>
                </a:tc>
                <a:tc rowSpan="2">
                  <a:txBody>
                    <a:bodyPr/>
                    <a:lstStyle/>
                    <a:p>
                      <a:pPr algn="ctr"/>
                      <a:r>
                        <a:rPr lang="en-US" sz="1600" dirty="0"/>
                        <a:t>Measure Type</a:t>
                      </a:r>
                    </a:p>
                  </a:txBody>
                  <a:tcPr/>
                </a:tc>
                <a:tc gridSpan="3">
                  <a:txBody>
                    <a:bodyPr/>
                    <a:lstStyle/>
                    <a:p>
                      <a:pPr algn="ctr"/>
                      <a:r>
                        <a:rPr lang="en-US" sz="1600" dirty="0"/>
                        <a:t>Target</a:t>
                      </a:r>
                    </a:p>
                  </a:txBody>
                  <a:tcPr/>
                </a:tc>
                <a:tc hMerge="1">
                  <a:txBody>
                    <a:bodyPr/>
                    <a:lstStyle/>
                    <a:p>
                      <a:endParaRPr lang="en-US" dirty="0"/>
                    </a:p>
                  </a:txBody>
                  <a:tcPr/>
                </a:tc>
                <a:tc hMerge="1">
                  <a:txBody>
                    <a:bodyPr/>
                    <a:lstStyle/>
                    <a:p>
                      <a:endParaRPr lang="en-US" dirty="0"/>
                    </a:p>
                  </a:txBody>
                  <a:tcPr/>
                </a:tc>
                <a:tc gridSpan="3">
                  <a:txBody>
                    <a:bodyPr/>
                    <a:lstStyle/>
                    <a:p>
                      <a:pPr algn="ctr"/>
                      <a:r>
                        <a:rPr lang="en-US" sz="1600" dirty="0"/>
                        <a:t>Actual</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181975524"/>
                  </a:ext>
                </a:extLst>
              </a:tr>
              <a:tr h="370840">
                <a:tc vMerge="1">
                  <a:txBody>
                    <a:bodyPr/>
                    <a:lstStyle/>
                    <a:p>
                      <a:endParaRPr lang="en-US" dirty="0"/>
                    </a:p>
                  </a:txBody>
                  <a:tcPr/>
                </a:tc>
                <a:tc vMerge="1">
                  <a:txBody>
                    <a:bodyPr/>
                    <a:lstStyle/>
                    <a:p>
                      <a:endParaRPr lang="en-US" dirty="0"/>
                    </a:p>
                  </a:txBody>
                  <a:tcPr/>
                </a:tc>
                <a:tc>
                  <a:txBody>
                    <a:bodyPr/>
                    <a:lstStyle/>
                    <a:p>
                      <a:pPr algn="ctr"/>
                      <a:r>
                        <a:rPr lang="en-US" sz="1600" dirty="0"/>
                        <a:t>Raw Number</a:t>
                      </a:r>
                    </a:p>
                  </a:txBody>
                  <a:tcPr/>
                </a:tc>
                <a:tc>
                  <a:txBody>
                    <a:bodyPr/>
                    <a:lstStyle/>
                    <a:p>
                      <a:pPr algn="ctr"/>
                      <a:r>
                        <a:rPr lang="en-US" sz="1600" dirty="0"/>
                        <a:t>Ratio</a:t>
                      </a:r>
                    </a:p>
                  </a:txBody>
                  <a:tcPr/>
                </a:tc>
                <a:tc>
                  <a:txBody>
                    <a:bodyPr/>
                    <a:lstStyle/>
                    <a:p>
                      <a:pPr algn="ctr"/>
                      <a:r>
                        <a:rPr lang="en-US" sz="1600" dirty="0"/>
                        <a:t>%</a:t>
                      </a:r>
                    </a:p>
                  </a:txBody>
                  <a:tcPr/>
                </a:tc>
                <a:tc>
                  <a:txBody>
                    <a:bodyPr/>
                    <a:lstStyle/>
                    <a:p>
                      <a:pPr algn="ctr"/>
                      <a:r>
                        <a:rPr lang="en-US" sz="1600" dirty="0"/>
                        <a:t>Raw Number</a:t>
                      </a:r>
                    </a:p>
                  </a:txBody>
                  <a:tcPr/>
                </a:tc>
                <a:tc>
                  <a:txBody>
                    <a:bodyPr/>
                    <a:lstStyle/>
                    <a:p>
                      <a:pPr algn="ctr"/>
                      <a:r>
                        <a:rPr lang="en-US" sz="1600" dirty="0"/>
                        <a:t>Ratio</a:t>
                      </a:r>
                    </a:p>
                  </a:txBody>
                  <a:tcPr/>
                </a:tc>
                <a:tc>
                  <a:txBody>
                    <a:bodyPr/>
                    <a:lstStyle/>
                    <a:p>
                      <a:pPr algn="ctr"/>
                      <a:r>
                        <a:rPr lang="en-US" sz="1600" dirty="0"/>
                        <a:t>%</a:t>
                      </a:r>
                    </a:p>
                  </a:txBody>
                  <a:tcPr/>
                </a:tc>
                <a:extLst>
                  <a:ext uri="{0D108BD9-81ED-4DB2-BD59-A6C34878D82A}">
                    <a16:rowId xmlns:a16="http://schemas.microsoft.com/office/drawing/2014/main" val="3268205863"/>
                  </a:ext>
                </a:extLst>
              </a:tr>
              <a:tr h="370840">
                <a:tc>
                  <a:txBody>
                    <a:bodyPr/>
                    <a:lstStyle/>
                    <a:p>
                      <a:r>
                        <a:rPr lang="en-US" sz="1600" b="0" i="0" u="none" strike="noStrike" kern="1200" baseline="0" dirty="0">
                          <a:solidFill>
                            <a:schemeClr val="dk1"/>
                          </a:solidFill>
                          <a:latin typeface="+mn-lt"/>
                          <a:ea typeface="+mn-ea"/>
                          <a:cs typeface="+mn-cs"/>
                        </a:rPr>
                        <a:t>In 2020-21, 70% of the SPDG funds will be used for activities designed to sustain the use of practices on which PD/TA are focused</a:t>
                      </a:r>
                      <a:endParaRPr lang="en-US" sz="1400" dirty="0"/>
                    </a:p>
                  </a:txBody>
                  <a:tcPr/>
                </a:tc>
                <a:tc>
                  <a:txBody>
                    <a:bodyPr/>
                    <a:lstStyle/>
                    <a:p>
                      <a:pPr algn="ctr"/>
                      <a:r>
                        <a:rPr lang="en-US" sz="1600" dirty="0"/>
                        <a:t>Program</a:t>
                      </a:r>
                    </a:p>
                  </a:txBody>
                  <a:tcPr/>
                </a:tc>
                <a:tc>
                  <a:txBody>
                    <a:bodyPr/>
                    <a:lstStyle/>
                    <a:p>
                      <a:pPr algn="ctr"/>
                      <a:endParaRPr lang="en-US" sz="1600" dirty="0"/>
                    </a:p>
                  </a:txBody>
                  <a:tcPr/>
                </a:tc>
                <a:tc>
                  <a:txBody>
                    <a:bodyPr/>
                    <a:lstStyle/>
                    <a:p>
                      <a:pPr algn="ctr"/>
                      <a:r>
                        <a:rPr lang="en-US" sz="1600" b="0" i="0" u="none" strike="noStrike" kern="1200" baseline="0" dirty="0">
                          <a:solidFill>
                            <a:schemeClr val="dk1"/>
                          </a:solidFill>
                          <a:latin typeface="+mn-lt"/>
                          <a:ea typeface="+mn-ea"/>
                          <a:cs typeface="+mn-cs"/>
                        </a:rPr>
                        <a:t>427,350 / 610,500 </a:t>
                      </a:r>
                      <a:endParaRPr lang="en-US" sz="1600" dirty="0"/>
                    </a:p>
                  </a:txBody>
                  <a:tcPr/>
                </a:tc>
                <a:tc>
                  <a:txBody>
                    <a:bodyPr/>
                    <a:lstStyle/>
                    <a:p>
                      <a:pPr algn="ctr"/>
                      <a:r>
                        <a:rPr lang="en-US" sz="1600" dirty="0"/>
                        <a:t>70</a:t>
                      </a:r>
                    </a:p>
                  </a:txBody>
                  <a:tcPr/>
                </a:tc>
                <a:tc>
                  <a:txBody>
                    <a:bodyPr/>
                    <a:lstStyle/>
                    <a:p>
                      <a:pPr algn="ctr"/>
                      <a:endParaRPr lang="en-US" sz="1600" dirty="0"/>
                    </a:p>
                  </a:txBody>
                  <a:tcPr/>
                </a:tc>
                <a:tc>
                  <a:txBody>
                    <a:bodyPr/>
                    <a:lstStyle/>
                    <a:p>
                      <a:pPr algn="ctr"/>
                      <a:r>
                        <a:rPr lang="en-US" sz="1600" b="0" i="0" u="none" strike="noStrike" kern="1200" baseline="0" dirty="0">
                          <a:solidFill>
                            <a:schemeClr val="dk1"/>
                          </a:solidFill>
                          <a:latin typeface="+mn-lt"/>
                          <a:ea typeface="+mn-ea"/>
                          <a:cs typeface="+mn-cs"/>
                        </a:rPr>
                        <a:t>439,560 / 610,500</a:t>
                      </a:r>
                      <a:endParaRPr lang="en-US" sz="1400" dirty="0"/>
                    </a:p>
                  </a:txBody>
                  <a:tcPr/>
                </a:tc>
                <a:tc>
                  <a:txBody>
                    <a:bodyPr/>
                    <a:lstStyle/>
                    <a:p>
                      <a:pPr algn="ctr"/>
                      <a:r>
                        <a:rPr lang="en-US" sz="1600" dirty="0"/>
                        <a:t>72</a:t>
                      </a:r>
                    </a:p>
                  </a:txBody>
                  <a:tcPr/>
                </a:tc>
                <a:extLst>
                  <a:ext uri="{0D108BD9-81ED-4DB2-BD59-A6C34878D82A}">
                    <a16:rowId xmlns:a16="http://schemas.microsoft.com/office/drawing/2014/main" val="8948232"/>
                  </a:ext>
                </a:extLst>
              </a:tr>
            </a:tbl>
          </a:graphicData>
        </a:graphic>
      </p:graphicFrame>
      <p:sp>
        <p:nvSpPr>
          <p:cNvPr id="3" name="Slide Number Placeholder 2"/>
          <p:cNvSpPr>
            <a:spLocks noGrp="1"/>
          </p:cNvSpPr>
          <p:nvPr>
            <p:ph type="sldNum" sz="quarter" idx="12"/>
          </p:nvPr>
        </p:nvSpPr>
        <p:spPr/>
        <p:txBody>
          <a:bodyPr/>
          <a:lstStyle/>
          <a:p>
            <a:fld id="{BF6A9BE3-E0B7-EB45-ABDE-0E94E44725A1}" type="slidenum">
              <a:rPr lang="en-US" smtClean="0"/>
              <a:pPr/>
              <a:t>27</a:t>
            </a:fld>
            <a:endParaRPr lang="en-US"/>
          </a:p>
        </p:txBody>
      </p:sp>
      <p:sp>
        <p:nvSpPr>
          <p:cNvPr id="4" name="Title 3"/>
          <p:cNvSpPr>
            <a:spLocks noGrp="1"/>
          </p:cNvSpPr>
          <p:nvPr>
            <p:ph type="title"/>
          </p:nvPr>
        </p:nvSpPr>
        <p:spPr/>
        <p:txBody>
          <a:bodyPr/>
          <a:lstStyle/>
          <a:p>
            <a:r>
              <a:rPr lang="en-US" dirty="0"/>
              <a:t>Sample Data for Measure 2.2 </a:t>
            </a:r>
            <a:r>
              <a:rPr lang="en-US" i="1" dirty="0"/>
              <a:t>(Program Measure 3)</a:t>
            </a:r>
            <a:endParaRPr lang="en-US" dirty="0"/>
          </a:p>
        </p:txBody>
      </p:sp>
      <p:sp>
        <p:nvSpPr>
          <p:cNvPr id="6" name="TextBox 5"/>
          <p:cNvSpPr txBox="1"/>
          <p:nvPr/>
        </p:nvSpPr>
        <p:spPr>
          <a:xfrm>
            <a:off x="81365" y="5089827"/>
            <a:ext cx="284479" cy="461665"/>
          </a:xfrm>
          <a:prstGeom prst="rect">
            <a:avLst/>
          </a:prstGeom>
          <a:noFill/>
        </p:spPr>
        <p:txBody>
          <a:bodyPr wrap="square" rtlCol="0">
            <a:spAutoFit/>
          </a:bodyPr>
          <a:lstStyle/>
          <a:p>
            <a:r>
              <a:rPr lang="en-US" sz="2400" dirty="0">
                <a:solidFill>
                  <a:srgbClr val="00B050"/>
                </a:solidFill>
                <a:sym typeface="Wingdings" panose="05000000000000000000" pitchFamily="2" charset="2"/>
              </a:rPr>
              <a:t></a:t>
            </a:r>
            <a:endParaRPr lang="en-US" sz="2400" dirty="0">
              <a:solidFill>
                <a:srgbClr val="00B050"/>
              </a:solidFill>
            </a:endParaRPr>
          </a:p>
        </p:txBody>
      </p:sp>
      <p:graphicFrame>
        <p:nvGraphicFramePr>
          <p:cNvPr id="7" name="Table 6"/>
          <p:cNvGraphicFramePr>
            <a:graphicFrameLocks noGrp="1"/>
          </p:cNvGraphicFramePr>
          <p:nvPr/>
        </p:nvGraphicFramePr>
        <p:xfrm>
          <a:off x="414536" y="1855674"/>
          <a:ext cx="11539216" cy="1772920"/>
        </p:xfrm>
        <a:graphic>
          <a:graphicData uri="http://schemas.openxmlformats.org/drawingml/2006/table">
            <a:tbl>
              <a:tblPr firstRow="1" bandRow="1">
                <a:tableStyleId>{5C22544A-7EE6-4342-B048-85BDC9FD1C3A}</a:tableStyleId>
              </a:tblPr>
              <a:tblGrid>
                <a:gridCol w="3903462">
                  <a:extLst>
                    <a:ext uri="{9D8B030D-6E8A-4147-A177-3AD203B41FA5}">
                      <a16:colId xmlns:a16="http://schemas.microsoft.com/office/drawing/2014/main" val="1060850380"/>
                    </a:ext>
                  </a:extLst>
                </a:gridCol>
                <a:gridCol w="1026160">
                  <a:extLst>
                    <a:ext uri="{9D8B030D-6E8A-4147-A177-3AD203B41FA5}">
                      <a16:colId xmlns:a16="http://schemas.microsoft.com/office/drawing/2014/main" val="484393893"/>
                    </a:ext>
                  </a:extLst>
                </a:gridCol>
                <a:gridCol w="1101599">
                  <a:extLst>
                    <a:ext uri="{9D8B030D-6E8A-4147-A177-3AD203B41FA5}">
                      <a16:colId xmlns:a16="http://schemas.microsoft.com/office/drawing/2014/main" val="3915373815"/>
                    </a:ext>
                  </a:extLst>
                </a:gridCol>
                <a:gridCol w="1101599">
                  <a:extLst>
                    <a:ext uri="{9D8B030D-6E8A-4147-A177-3AD203B41FA5}">
                      <a16:colId xmlns:a16="http://schemas.microsoft.com/office/drawing/2014/main" val="1126546891"/>
                    </a:ext>
                  </a:extLst>
                </a:gridCol>
                <a:gridCol w="1101599">
                  <a:extLst>
                    <a:ext uri="{9D8B030D-6E8A-4147-A177-3AD203B41FA5}">
                      <a16:colId xmlns:a16="http://schemas.microsoft.com/office/drawing/2014/main" val="3909205079"/>
                    </a:ext>
                  </a:extLst>
                </a:gridCol>
                <a:gridCol w="1101599">
                  <a:extLst>
                    <a:ext uri="{9D8B030D-6E8A-4147-A177-3AD203B41FA5}">
                      <a16:colId xmlns:a16="http://schemas.microsoft.com/office/drawing/2014/main" val="1721598527"/>
                    </a:ext>
                  </a:extLst>
                </a:gridCol>
                <a:gridCol w="1101599">
                  <a:extLst>
                    <a:ext uri="{9D8B030D-6E8A-4147-A177-3AD203B41FA5}">
                      <a16:colId xmlns:a16="http://schemas.microsoft.com/office/drawing/2014/main" val="4253479967"/>
                    </a:ext>
                  </a:extLst>
                </a:gridCol>
                <a:gridCol w="1101599">
                  <a:extLst>
                    <a:ext uri="{9D8B030D-6E8A-4147-A177-3AD203B41FA5}">
                      <a16:colId xmlns:a16="http://schemas.microsoft.com/office/drawing/2014/main" val="853417370"/>
                    </a:ext>
                  </a:extLst>
                </a:gridCol>
              </a:tblGrid>
              <a:tr h="370840">
                <a:tc rowSpan="2">
                  <a:txBody>
                    <a:bodyPr/>
                    <a:lstStyle/>
                    <a:p>
                      <a:pPr algn="ctr"/>
                      <a:r>
                        <a:rPr lang="en-US" sz="1600" dirty="0"/>
                        <a:t>Performance Measure</a:t>
                      </a:r>
                    </a:p>
                  </a:txBody>
                  <a:tcPr/>
                </a:tc>
                <a:tc rowSpan="2">
                  <a:txBody>
                    <a:bodyPr/>
                    <a:lstStyle/>
                    <a:p>
                      <a:pPr algn="ctr"/>
                      <a:r>
                        <a:rPr lang="en-US" sz="1600" dirty="0"/>
                        <a:t>Measure Type</a:t>
                      </a:r>
                    </a:p>
                  </a:txBody>
                  <a:tcPr/>
                </a:tc>
                <a:tc gridSpan="3">
                  <a:txBody>
                    <a:bodyPr/>
                    <a:lstStyle/>
                    <a:p>
                      <a:pPr algn="ctr"/>
                      <a:r>
                        <a:rPr lang="en-US" sz="1600" dirty="0"/>
                        <a:t>Target</a:t>
                      </a:r>
                    </a:p>
                  </a:txBody>
                  <a:tcPr/>
                </a:tc>
                <a:tc hMerge="1">
                  <a:txBody>
                    <a:bodyPr/>
                    <a:lstStyle/>
                    <a:p>
                      <a:endParaRPr lang="en-US" dirty="0"/>
                    </a:p>
                  </a:txBody>
                  <a:tcPr/>
                </a:tc>
                <a:tc hMerge="1">
                  <a:txBody>
                    <a:bodyPr/>
                    <a:lstStyle/>
                    <a:p>
                      <a:endParaRPr lang="en-US" dirty="0"/>
                    </a:p>
                  </a:txBody>
                  <a:tcPr/>
                </a:tc>
                <a:tc gridSpan="3">
                  <a:txBody>
                    <a:bodyPr/>
                    <a:lstStyle/>
                    <a:p>
                      <a:pPr algn="ctr"/>
                      <a:r>
                        <a:rPr lang="en-US" sz="1600" dirty="0"/>
                        <a:t>Actual</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94743944"/>
                  </a:ext>
                </a:extLst>
              </a:tr>
              <a:tr h="370840">
                <a:tc vMerge="1">
                  <a:txBody>
                    <a:bodyPr/>
                    <a:lstStyle/>
                    <a:p>
                      <a:endParaRPr lang="en-US" dirty="0"/>
                    </a:p>
                  </a:txBody>
                  <a:tcPr/>
                </a:tc>
                <a:tc vMerge="1">
                  <a:txBody>
                    <a:bodyPr/>
                    <a:lstStyle/>
                    <a:p>
                      <a:endParaRPr lang="en-US" dirty="0"/>
                    </a:p>
                  </a:txBody>
                  <a:tcPr/>
                </a:tc>
                <a:tc>
                  <a:txBody>
                    <a:bodyPr/>
                    <a:lstStyle/>
                    <a:p>
                      <a:pPr algn="ctr"/>
                      <a:r>
                        <a:rPr lang="en-US" sz="1600" dirty="0"/>
                        <a:t>Raw Number</a:t>
                      </a:r>
                    </a:p>
                  </a:txBody>
                  <a:tcPr/>
                </a:tc>
                <a:tc>
                  <a:txBody>
                    <a:bodyPr/>
                    <a:lstStyle/>
                    <a:p>
                      <a:pPr algn="ctr"/>
                      <a:r>
                        <a:rPr lang="en-US" sz="1600" dirty="0"/>
                        <a:t>Ratio</a:t>
                      </a:r>
                    </a:p>
                  </a:txBody>
                  <a:tcPr/>
                </a:tc>
                <a:tc>
                  <a:txBody>
                    <a:bodyPr/>
                    <a:lstStyle/>
                    <a:p>
                      <a:pPr algn="ctr"/>
                      <a:r>
                        <a:rPr lang="en-US" sz="1600" dirty="0"/>
                        <a:t>%</a:t>
                      </a:r>
                    </a:p>
                  </a:txBody>
                  <a:tcPr/>
                </a:tc>
                <a:tc>
                  <a:txBody>
                    <a:bodyPr/>
                    <a:lstStyle/>
                    <a:p>
                      <a:pPr algn="ctr"/>
                      <a:r>
                        <a:rPr lang="en-US" sz="1600" dirty="0"/>
                        <a:t>Raw Number</a:t>
                      </a:r>
                    </a:p>
                  </a:txBody>
                  <a:tcPr/>
                </a:tc>
                <a:tc>
                  <a:txBody>
                    <a:bodyPr/>
                    <a:lstStyle/>
                    <a:p>
                      <a:pPr algn="ctr"/>
                      <a:r>
                        <a:rPr lang="en-US" sz="1600" dirty="0"/>
                        <a:t>Ratio</a:t>
                      </a:r>
                    </a:p>
                  </a:txBody>
                  <a:tcPr/>
                </a:tc>
                <a:tc>
                  <a:txBody>
                    <a:bodyPr/>
                    <a:lstStyle/>
                    <a:p>
                      <a:pPr algn="ctr"/>
                      <a:r>
                        <a:rPr lang="en-US" sz="1600" dirty="0"/>
                        <a:t>%</a:t>
                      </a:r>
                    </a:p>
                  </a:txBody>
                  <a:tcPr/>
                </a:tc>
                <a:extLst>
                  <a:ext uri="{0D108BD9-81ED-4DB2-BD59-A6C34878D82A}">
                    <a16:rowId xmlns:a16="http://schemas.microsoft.com/office/drawing/2014/main" val="29197755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a:solidFill>
                            <a:schemeClr val="dk1"/>
                          </a:solidFill>
                          <a:latin typeface="+mn-lt"/>
                          <a:ea typeface="+mn-ea"/>
                          <a:cs typeface="+mn-cs"/>
                        </a:rPr>
                        <a:t>60% of SPDG funds are used for activities designed to sustain the use of PBIS.</a:t>
                      </a:r>
                      <a:endParaRPr lang="en-US" sz="1400" dirty="0"/>
                    </a:p>
                  </a:txBody>
                  <a:tcPr/>
                </a:tc>
                <a:tc>
                  <a:txBody>
                    <a:bodyPr/>
                    <a:lstStyle/>
                    <a:p>
                      <a:pPr algn="ctr"/>
                      <a:r>
                        <a:rPr lang="en-US" sz="1600" dirty="0"/>
                        <a:t>Program</a:t>
                      </a:r>
                    </a:p>
                  </a:txBody>
                  <a:tcPr/>
                </a:tc>
                <a:tc>
                  <a:txBody>
                    <a:bodyPr/>
                    <a:lstStyle/>
                    <a:p>
                      <a:pPr algn="ctr"/>
                      <a:endParaRPr lang="en-US" sz="1600" dirty="0"/>
                    </a:p>
                  </a:txBody>
                  <a:tcPr/>
                </a:tc>
                <a:tc>
                  <a:txBody>
                    <a:bodyPr/>
                    <a:lstStyle/>
                    <a:p>
                      <a:pPr algn="ctr"/>
                      <a:r>
                        <a:rPr lang="en-US" sz="1600" b="0" i="0" u="none" strike="noStrike" kern="1200" baseline="0" dirty="0">
                          <a:solidFill>
                            <a:schemeClr val="dk1"/>
                          </a:solidFill>
                          <a:latin typeface="+mn-lt"/>
                          <a:ea typeface="+mn-ea"/>
                          <a:cs typeface="+mn-cs"/>
                        </a:rPr>
                        <a:t>6 / 10</a:t>
                      </a:r>
                      <a:endParaRPr lang="en-US" sz="1600" dirty="0"/>
                    </a:p>
                  </a:txBody>
                  <a:tcPr/>
                </a:tc>
                <a:tc>
                  <a:txBody>
                    <a:bodyPr/>
                    <a:lstStyle/>
                    <a:p>
                      <a:pPr algn="ctr"/>
                      <a:r>
                        <a:rPr lang="en-US" sz="1600" dirty="0"/>
                        <a:t>60</a:t>
                      </a:r>
                    </a:p>
                  </a:txBody>
                  <a:tcPr/>
                </a:tc>
                <a:tc>
                  <a:txBody>
                    <a:bodyPr/>
                    <a:lstStyle/>
                    <a:p>
                      <a:pPr algn="ctr"/>
                      <a:endParaRPr lang="en-US" sz="1600" dirty="0"/>
                    </a:p>
                  </a:txBody>
                  <a:tcPr/>
                </a:tc>
                <a:tc>
                  <a:txBody>
                    <a:bodyPr/>
                    <a:lstStyle/>
                    <a:p>
                      <a:pPr algn="ctr"/>
                      <a:r>
                        <a:rPr lang="en-US" sz="1600" b="0" i="0" u="none" strike="noStrike" kern="1200" baseline="0" dirty="0">
                          <a:solidFill>
                            <a:schemeClr val="dk1"/>
                          </a:solidFill>
                          <a:latin typeface="+mn-lt"/>
                          <a:ea typeface="+mn-ea"/>
                          <a:cs typeface="+mn-cs"/>
                        </a:rPr>
                        <a:t>43 / 100</a:t>
                      </a:r>
                      <a:endParaRPr lang="en-US" sz="1600" dirty="0"/>
                    </a:p>
                  </a:txBody>
                  <a:tcPr/>
                </a:tc>
                <a:tc>
                  <a:txBody>
                    <a:bodyPr/>
                    <a:lstStyle/>
                    <a:p>
                      <a:pPr algn="ctr"/>
                      <a:r>
                        <a:rPr lang="en-US" sz="1600" dirty="0"/>
                        <a:t>43</a:t>
                      </a:r>
                    </a:p>
                  </a:txBody>
                  <a:tcPr/>
                </a:tc>
                <a:extLst>
                  <a:ext uri="{0D108BD9-81ED-4DB2-BD59-A6C34878D82A}">
                    <a16:rowId xmlns:a16="http://schemas.microsoft.com/office/drawing/2014/main" val="1209095682"/>
                  </a:ext>
                </a:extLst>
              </a:tr>
            </a:tbl>
          </a:graphicData>
        </a:graphic>
      </p:graphicFrame>
      <p:sp>
        <p:nvSpPr>
          <p:cNvPr id="8" name="TextBox 7"/>
          <p:cNvSpPr txBox="1"/>
          <p:nvPr/>
        </p:nvSpPr>
        <p:spPr>
          <a:xfrm>
            <a:off x="106874" y="2749929"/>
            <a:ext cx="284479" cy="461665"/>
          </a:xfrm>
          <a:prstGeom prst="rect">
            <a:avLst/>
          </a:prstGeom>
          <a:noFill/>
        </p:spPr>
        <p:txBody>
          <a:bodyPr wrap="square" rtlCol="0">
            <a:spAutoFit/>
          </a:bodyPr>
          <a:lstStyle/>
          <a:p>
            <a:r>
              <a:rPr lang="en-US" sz="2400" dirty="0">
                <a:solidFill>
                  <a:srgbClr val="FF0000"/>
                </a:solidFill>
                <a:latin typeface="Calibri" panose="020F0502020204030204" pitchFamily="34" charset="0"/>
                <a:cs typeface="Calibri" panose="020F0502020204030204" pitchFamily="34" charset="0"/>
                <a:sym typeface="Wingdings" panose="05000000000000000000" pitchFamily="2" charset="2"/>
              </a:rPr>
              <a:t>X</a:t>
            </a:r>
            <a:endParaRPr lang="en-US" sz="2400" dirty="0">
              <a:solidFill>
                <a:srgbClr val="FF0000"/>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FFA203FD-C7A5-456A-BA66-49F4E18B9203}"/>
              </a:ext>
            </a:extLst>
          </p:cNvPr>
          <p:cNvSpPr txBox="1"/>
          <p:nvPr/>
        </p:nvSpPr>
        <p:spPr>
          <a:xfrm>
            <a:off x="65331" y="1845658"/>
            <a:ext cx="356188" cy="461665"/>
          </a:xfrm>
          <a:prstGeom prst="rect">
            <a:avLst/>
          </a:prstGeom>
          <a:noFill/>
        </p:spPr>
        <p:txBody>
          <a:bodyPr wrap="none" rtlCol="0">
            <a:spAutoFit/>
          </a:bodyPr>
          <a:lstStyle/>
          <a:p>
            <a:r>
              <a:rPr lang="en-US" sz="2400" b="1" dirty="0">
                <a:solidFill>
                  <a:srgbClr val="FF0000"/>
                </a:solidFill>
              </a:rPr>
              <a:t>1</a:t>
            </a:r>
          </a:p>
        </p:txBody>
      </p:sp>
      <p:sp>
        <p:nvSpPr>
          <p:cNvPr id="10" name="TextBox 9">
            <a:extLst>
              <a:ext uri="{FF2B5EF4-FFF2-40B4-BE49-F238E27FC236}">
                <a16:creationId xmlns:a16="http://schemas.microsoft.com/office/drawing/2014/main" id="{92A06BD6-8414-47AF-992D-7D88CBD0093B}"/>
              </a:ext>
            </a:extLst>
          </p:cNvPr>
          <p:cNvSpPr txBox="1"/>
          <p:nvPr/>
        </p:nvSpPr>
        <p:spPr>
          <a:xfrm>
            <a:off x="70910" y="4115866"/>
            <a:ext cx="356188" cy="461665"/>
          </a:xfrm>
          <a:prstGeom prst="rect">
            <a:avLst/>
          </a:prstGeom>
          <a:noFill/>
        </p:spPr>
        <p:txBody>
          <a:bodyPr wrap="none" rtlCol="0">
            <a:spAutoFit/>
          </a:bodyPr>
          <a:lstStyle/>
          <a:p>
            <a:r>
              <a:rPr lang="en-US" sz="2400" b="1" dirty="0">
                <a:solidFill>
                  <a:srgbClr val="00B050"/>
                </a:solidFill>
              </a:rPr>
              <a:t>2</a:t>
            </a:r>
          </a:p>
        </p:txBody>
      </p:sp>
      <p:sp>
        <p:nvSpPr>
          <p:cNvPr id="2" name="Oval 1">
            <a:extLst>
              <a:ext uri="{FF2B5EF4-FFF2-40B4-BE49-F238E27FC236}">
                <a16:creationId xmlns:a16="http://schemas.microsoft.com/office/drawing/2014/main" id="{B9245620-1BFB-40E7-9BE5-46A2E0932C87}"/>
              </a:ext>
            </a:extLst>
          </p:cNvPr>
          <p:cNvSpPr/>
          <p:nvPr/>
        </p:nvSpPr>
        <p:spPr>
          <a:xfrm>
            <a:off x="6629400" y="2749929"/>
            <a:ext cx="697832" cy="46166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63289D33-E5BB-4E59-B1B2-F8EFC9BEF495}"/>
              </a:ext>
            </a:extLst>
          </p:cNvPr>
          <p:cNvSpPr/>
          <p:nvPr/>
        </p:nvSpPr>
        <p:spPr>
          <a:xfrm>
            <a:off x="9769642" y="2757945"/>
            <a:ext cx="1094873" cy="46166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AB81958-AA54-40FC-BD19-373240722CA4}"/>
              </a:ext>
            </a:extLst>
          </p:cNvPr>
          <p:cNvSpPr/>
          <p:nvPr/>
        </p:nvSpPr>
        <p:spPr>
          <a:xfrm>
            <a:off x="6340643" y="5116140"/>
            <a:ext cx="1287378" cy="586828"/>
          </a:xfrm>
          <a:prstGeom prst="ellipse">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EBF14A53-DFBF-4942-9196-FEAA322D10F2}"/>
              </a:ext>
            </a:extLst>
          </p:cNvPr>
          <p:cNvSpPr/>
          <p:nvPr/>
        </p:nvSpPr>
        <p:spPr>
          <a:xfrm>
            <a:off x="9673389" y="5088535"/>
            <a:ext cx="1287378" cy="586828"/>
          </a:xfrm>
          <a:prstGeom prst="ellipse">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49846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Percent of State Personnel Development Grant-funded projects that meet targets for retention of special education teachers.</a:t>
            </a:r>
          </a:p>
          <a:p>
            <a:pPr marL="0" indent="0">
              <a:buNone/>
            </a:pPr>
            <a:endParaRPr lang="en-US" dirty="0"/>
          </a:p>
          <a:p>
            <a:pPr marL="0" indent="0">
              <a:buNone/>
            </a:pPr>
            <a:endParaRPr lang="en-US" dirty="0"/>
          </a:p>
          <a:p>
            <a:pPr marL="0" indent="0">
              <a:buNone/>
            </a:pPr>
            <a:r>
              <a:rPr lang="en-US" dirty="0"/>
              <a:t>      </a:t>
            </a:r>
            <a:r>
              <a:rPr lang="en-US" dirty="0">
                <a:solidFill>
                  <a:schemeClr val="accent3"/>
                </a:solidFill>
              </a:rPr>
              <a:t>Tip for performance reporting</a:t>
            </a:r>
          </a:p>
          <a:p>
            <a:pPr marL="914400" lvl="2"/>
            <a:r>
              <a:rPr lang="en-US" dirty="0">
                <a:solidFill>
                  <a:schemeClr val="accent3"/>
                </a:solidFill>
              </a:rPr>
              <a:t>Report on this measure only if teacher retention is a project objective.</a:t>
            </a:r>
            <a:endParaRPr lang="en-US" dirty="0"/>
          </a:p>
          <a:p>
            <a:pPr marL="0" indent="0">
              <a:buNone/>
            </a:pPr>
            <a:r>
              <a:rPr lang="en-US" dirty="0"/>
              <a:t>      </a:t>
            </a:r>
            <a:endParaRPr lang="en-US" dirty="0">
              <a:solidFill>
                <a:schemeClr val="accent3"/>
              </a:solidFill>
            </a:endParaRPr>
          </a:p>
        </p:txBody>
      </p:sp>
      <p:sp>
        <p:nvSpPr>
          <p:cNvPr id="3" name="Slide Number Placeholder 2"/>
          <p:cNvSpPr>
            <a:spLocks noGrp="1"/>
          </p:cNvSpPr>
          <p:nvPr>
            <p:ph type="sldNum" sz="quarter" idx="12"/>
          </p:nvPr>
        </p:nvSpPr>
        <p:spPr/>
        <p:txBody>
          <a:bodyPr/>
          <a:lstStyle/>
          <a:p>
            <a:fld id="{BF6A9BE3-E0B7-EB45-ABDE-0E94E44725A1}" type="slidenum">
              <a:rPr lang="en-US" smtClean="0"/>
              <a:pPr/>
              <a:t>28</a:t>
            </a:fld>
            <a:endParaRPr lang="en-US"/>
          </a:p>
        </p:txBody>
      </p:sp>
      <p:sp>
        <p:nvSpPr>
          <p:cNvPr id="4" name="Title 3"/>
          <p:cNvSpPr>
            <a:spLocks noGrp="1"/>
          </p:cNvSpPr>
          <p:nvPr>
            <p:ph type="title"/>
          </p:nvPr>
        </p:nvSpPr>
        <p:spPr/>
        <p:txBody>
          <a:bodyPr/>
          <a:lstStyle/>
          <a:p>
            <a:r>
              <a:rPr lang="en-US" dirty="0"/>
              <a:t>Measure 3.1 </a:t>
            </a:r>
            <a:r>
              <a:rPr lang="en-US" i="1" dirty="0"/>
              <a:t>(Program Measure 4)</a:t>
            </a:r>
            <a:endParaRPr lang="en-US" dirty="0"/>
          </a:p>
        </p:txBody>
      </p:sp>
      <p:sp>
        <p:nvSpPr>
          <p:cNvPr id="7" name="5-Point Star 6"/>
          <p:cNvSpPr/>
          <p:nvPr/>
        </p:nvSpPr>
        <p:spPr>
          <a:xfrm>
            <a:off x="600106" y="3638007"/>
            <a:ext cx="557784" cy="65836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2797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F6A9BE3-E0B7-EB45-ABDE-0E94E44725A1}" type="slidenum">
              <a:rPr lang="en-US" smtClean="0"/>
              <a:pPr/>
              <a:t>2</a:t>
            </a:fld>
            <a:endParaRPr lang="en-US"/>
          </a:p>
        </p:txBody>
      </p:sp>
      <p:sp>
        <p:nvSpPr>
          <p:cNvPr id="4" name="Title 3"/>
          <p:cNvSpPr>
            <a:spLocks noGrp="1"/>
          </p:cNvSpPr>
          <p:nvPr>
            <p:ph type="title"/>
          </p:nvPr>
        </p:nvSpPr>
        <p:spPr/>
        <p:txBody>
          <a:bodyPr/>
          <a:lstStyle/>
          <a:p>
            <a:r>
              <a:rPr lang="en-US" dirty="0"/>
              <a:t>Annual Performance Report Components</a:t>
            </a:r>
          </a:p>
        </p:txBody>
      </p:sp>
      <p:grpSp>
        <p:nvGrpSpPr>
          <p:cNvPr id="9" name="Group 8"/>
          <p:cNvGrpSpPr/>
          <p:nvPr/>
        </p:nvGrpSpPr>
        <p:grpSpPr>
          <a:xfrm>
            <a:off x="6243146" y="2701194"/>
            <a:ext cx="5792784" cy="3645120"/>
            <a:chOff x="99934" y="3482394"/>
            <a:chExt cx="5167331" cy="3267556"/>
          </a:xfrm>
        </p:grpSpPr>
        <p:pic>
          <p:nvPicPr>
            <p:cNvPr id="5" name="Picture 4"/>
            <p:cNvPicPr>
              <a:picLocks noChangeAspect="1"/>
            </p:cNvPicPr>
            <p:nvPr/>
          </p:nvPicPr>
          <p:blipFill rotWithShape="1">
            <a:blip r:embed="rId3"/>
            <a:srcRect b="17015"/>
            <a:stretch/>
          </p:blipFill>
          <p:spPr>
            <a:xfrm>
              <a:off x="99934" y="3482394"/>
              <a:ext cx="5167331" cy="3267556"/>
            </a:xfrm>
            <a:prstGeom prst="rect">
              <a:avLst/>
            </a:prstGeom>
            <a:ln>
              <a:noFill/>
            </a:ln>
          </p:spPr>
        </p:pic>
        <p:cxnSp>
          <p:nvCxnSpPr>
            <p:cNvPr id="8" name="Straight Connector 7"/>
            <p:cNvCxnSpPr/>
            <p:nvPr/>
          </p:nvCxnSpPr>
          <p:spPr>
            <a:xfrm>
              <a:off x="99934" y="6721475"/>
              <a:ext cx="5167331" cy="0"/>
            </a:xfrm>
            <a:prstGeom prst="line">
              <a:avLst/>
            </a:prstGeom>
          </p:spPr>
          <p:style>
            <a:lnRef idx="1">
              <a:schemeClr val="dk1"/>
            </a:lnRef>
            <a:fillRef idx="0">
              <a:schemeClr val="dk1"/>
            </a:fillRef>
            <a:effectRef idx="0">
              <a:schemeClr val="dk1"/>
            </a:effectRef>
            <a:fontRef idx="minor">
              <a:schemeClr val="tx1"/>
            </a:fontRef>
          </p:style>
        </p:cxnSp>
      </p:grpSp>
      <p:pic>
        <p:nvPicPr>
          <p:cNvPr id="7" name="Picture 6"/>
          <p:cNvPicPr>
            <a:picLocks noChangeAspect="1"/>
          </p:cNvPicPr>
          <p:nvPr/>
        </p:nvPicPr>
        <p:blipFill>
          <a:blip r:embed="rId4"/>
          <a:stretch>
            <a:fillRect/>
          </a:stretch>
        </p:blipFill>
        <p:spPr>
          <a:xfrm>
            <a:off x="189188" y="2701194"/>
            <a:ext cx="5770178" cy="3641972"/>
          </a:xfrm>
          <a:prstGeom prst="rect">
            <a:avLst/>
          </a:prstGeom>
        </p:spPr>
      </p:pic>
      <p:sp>
        <p:nvSpPr>
          <p:cNvPr id="10" name="TextBox 9"/>
          <p:cNvSpPr txBox="1"/>
          <p:nvPr/>
        </p:nvSpPr>
        <p:spPr>
          <a:xfrm>
            <a:off x="7245751" y="2239529"/>
            <a:ext cx="4102405" cy="461665"/>
          </a:xfrm>
          <a:prstGeom prst="rect">
            <a:avLst/>
          </a:prstGeom>
          <a:noFill/>
        </p:spPr>
        <p:txBody>
          <a:bodyPr wrap="none" rtlCol="0">
            <a:spAutoFit/>
          </a:bodyPr>
          <a:lstStyle/>
          <a:p>
            <a:r>
              <a:rPr lang="en-US" sz="2400" dirty="0"/>
              <a:t>ED 524B project status chart</a:t>
            </a:r>
          </a:p>
        </p:txBody>
      </p:sp>
      <p:sp>
        <p:nvSpPr>
          <p:cNvPr id="11" name="TextBox 10"/>
          <p:cNvSpPr txBox="1"/>
          <p:nvPr/>
        </p:nvSpPr>
        <p:spPr>
          <a:xfrm>
            <a:off x="81531" y="1870197"/>
            <a:ext cx="5829590" cy="830997"/>
          </a:xfrm>
          <a:prstGeom prst="rect">
            <a:avLst/>
          </a:prstGeom>
          <a:noFill/>
        </p:spPr>
        <p:txBody>
          <a:bodyPr wrap="square" rtlCol="0">
            <a:spAutoFit/>
          </a:bodyPr>
          <a:lstStyle/>
          <a:p>
            <a:pPr algn="ctr"/>
            <a:r>
              <a:rPr lang="en-US" sz="2400" dirty="0"/>
              <a:t>SPDG Evidence-based Professional Development Components worksheet</a:t>
            </a:r>
          </a:p>
        </p:txBody>
      </p:sp>
    </p:spTree>
    <p:extLst>
      <p:ext uri="{BB962C8B-B14F-4D97-AF65-F5344CB8AC3E}">
        <p14:creationId xmlns:p14="http://schemas.microsoft.com/office/powerpoint/2010/main" val="38531291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Categorize </a:t>
            </a:r>
            <a:r>
              <a:rPr lang="en-US" b="1" dirty="0"/>
              <a:t>project</a:t>
            </a:r>
            <a:r>
              <a:rPr lang="en-US" dirty="0"/>
              <a:t> and </a:t>
            </a:r>
            <a:r>
              <a:rPr lang="en-US" b="1" dirty="0"/>
              <a:t>program </a:t>
            </a:r>
            <a:r>
              <a:rPr lang="en-US" i="1" dirty="0"/>
              <a:t>(GPRA)</a:t>
            </a:r>
            <a:r>
              <a:rPr lang="en-US" dirty="0"/>
              <a:t> measure data clearly.</a:t>
            </a:r>
          </a:p>
          <a:p>
            <a:r>
              <a:rPr lang="en-US" dirty="0"/>
              <a:t>Report the numerator, denominator, </a:t>
            </a:r>
            <a:r>
              <a:rPr lang="en-US" u="sng" dirty="0"/>
              <a:t>and</a:t>
            </a:r>
            <a:r>
              <a:rPr lang="en-US" dirty="0"/>
              <a:t> resulting percentage for each measure and initiative.</a:t>
            </a:r>
          </a:p>
          <a:p>
            <a:r>
              <a:rPr lang="en-US" dirty="0"/>
              <a:t>If multiple instruments are used to report                                         on one measure, report aggregated data                                         on unduplicated counts of participants.</a:t>
            </a:r>
          </a:p>
          <a:p>
            <a:r>
              <a:rPr lang="en-US" dirty="0"/>
              <a:t>Provide relevant information in the                                            Explanation of Progress (EOP).</a:t>
            </a:r>
          </a:p>
          <a:p>
            <a:r>
              <a:rPr lang="en-US" dirty="0"/>
              <a:t>Ensure that information in the table and                                               EOP are consistent.</a:t>
            </a:r>
            <a:endParaRPr lang="en-US" dirty="0">
              <a:solidFill>
                <a:schemeClr val="accent3"/>
              </a:solidFill>
            </a:endParaRPr>
          </a:p>
        </p:txBody>
      </p:sp>
      <p:sp>
        <p:nvSpPr>
          <p:cNvPr id="3" name="Slide Number Placeholder 2"/>
          <p:cNvSpPr>
            <a:spLocks noGrp="1"/>
          </p:cNvSpPr>
          <p:nvPr>
            <p:ph type="sldNum" sz="quarter" idx="12"/>
          </p:nvPr>
        </p:nvSpPr>
        <p:spPr/>
        <p:txBody>
          <a:bodyPr/>
          <a:lstStyle/>
          <a:p>
            <a:fld id="{BF6A9BE3-E0B7-EB45-ABDE-0E94E44725A1}" type="slidenum">
              <a:rPr lang="en-US" smtClean="0"/>
              <a:pPr/>
              <a:t>29</a:t>
            </a:fld>
            <a:endParaRPr lang="en-US"/>
          </a:p>
        </p:txBody>
      </p:sp>
      <p:sp>
        <p:nvSpPr>
          <p:cNvPr id="4" name="Title 3"/>
          <p:cNvSpPr>
            <a:spLocks noGrp="1"/>
          </p:cNvSpPr>
          <p:nvPr>
            <p:ph type="title"/>
          </p:nvPr>
        </p:nvSpPr>
        <p:spPr/>
        <p:txBody>
          <a:bodyPr/>
          <a:lstStyle/>
          <a:p>
            <a:r>
              <a:rPr lang="en-US" dirty="0"/>
              <a:t>Recommendations for Reporting Across Measures</a:t>
            </a:r>
          </a:p>
        </p:txBody>
      </p:sp>
      <p:pic>
        <p:nvPicPr>
          <p:cNvPr id="5" name="Picture 4"/>
          <p:cNvPicPr>
            <a:picLocks noChangeAspect="1"/>
          </p:cNvPicPr>
          <p:nvPr/>
        </p:nvPicPr>
        <p:blipFill>
          <a:blip r:embed="rId3"/>
          <a:stretch>
            <a:fillRect/>
          </a:stretch>
        </p:blipFill>
        <p:spPr>
          <a:xfrm>
            <a:off x="7340754" y="2806701"/>
            <a:ext cx="4720334" cy="3596894"/>
          </a:xfrm>
          <a:prstGeom prst="rect">
            <a:avLst/>
          </a:prstGeom>
        </p:spPr>
      </p:pic>
      <p:sp>
        <p:nvSpPr>
          <p:cNvPr id="6" name="Right Arrow 5"/>
          <p:cNvSpPr/>
          <p:nvPr/>
        </p:nvSpPr>
        <p:spPr>
          <a:xfrm>
            <a:off x="6444508" y="5539740"/>
            <a:ext cx="849742" cy="36576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 </a:t>
            </a:r>
          </a:p>
        </p:txBody>
      </p:sp>
      <p:sp>
        <p:nvSpPr>
          <p:cNvPr id="7" name="Rectangle 6"/>
          <p:cNvSpPr/>
          <p:nvPr/>
        </p:nvSpPr>
        <p:spPr>
          <a:xfrm>
            <a:off x="7442200" y="5289296"/>
            <a:ext cx="4481576" cy="836867"/>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13637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3000"/>
              </a:spcAft>
            </a:pPr>
            <a:r>
              <a:rPr lang="en-US" dirty="0"/>
              <a:t>Set realistic targets</a:t>
            </a:r>
          </a:p>
          <a:p>
            <a:pPr>
              <a:spcAft>
                <a:spcPts val="3000"/>
              </a:spcAft>
            </a:pPr>
            <a:r>
              <a:rPr lang="en-US" dirty="0"/>
              <a:t>Review report guidance carefully</a:t>
            </a:r>
          </a:p>
          <a:p>
            <a:pPr>
              <a:spcAft>
                <a:spcPts val="3000"/>
              </a:spcAft>
            </a:pPr>
            <a:r>
              <a:rPr lang="en-US" dirty="0"/>
              <a:t>Report complete data</a:t>
            </a:r>
          </a:p>
          <a:p>
            <a:pPr>
              <a:spcAft>
                <a:spcPts val="3000"/>
              </a:spcAft>
            </a:pPr>
            <a:r>
              <a:rPr lang="en-US" dirty="0"/>
              <a:t>Check data for accuracy and completeness</a:t>
            </a:r>
          </a:p>
          <a:p>
            <a:pPr>
              <a:spcAft>
                <a:spcPts val="3000"/>
              </a:spcAft>
            </a:pPr>
            <a:r>
              <a:rPr lang="en-US" dirty="0"/>
              <a:t>Consult with your program officer if necessary</a:t>
            </a:r>
          </a:p>
        </p:txBody>
      </p:sp>
      <p:sp>
        <p:nvSpPr>
          <p:cNvPr id="3" name="Slide Number Placeholder 2"/>
          <p:cNvSpPr>
            <a:spLocks noGrp="1"/>
          </p:cNvSpPr>
          <p:nvPr>
            <p:ph type="sldNum" sz="quarter" idx="12"/>
          </p:nvPr>
        </p:nvSpPr>
        <p:spPr/>
        <p:txBody>
          <a:bodyPr/>
          <a:lstStyle/>
          <a:p>
            <a:fld id="{BF6A9BE3-E0B7-EB45-ABDE-0E94E44725A1}" type="slidenum">
              <a:rPr lang="en-US" smtClean="0"/>
              <a:pPr/>
              <a:t>30</a:t>
            </a:fld>
            <a:endParaRPr lang="en-US"/>
          </a:p>
        </p:txBody>
      </p:sp>
      <p:sp>
        <p:nvSpPr>
          <p:cNvPr id="4" name="Title 3"/>
          <p:cNvSpPr>
            <a:spLocks noGrp="1"/>
          </p:cNvSpPr>
          <p:nvPr>
            <p:ph type="title"/>
          </p:nvPr>
        </p:nvSpPr>
        <p:spPr/>
        <p:txBody>
          <a:bodyPr/>
          <a:lstStyle/>
          <a:p>
            <a:r>
              <a:rPr lang="en-US" dirty="0"/>
              <a:t>Key Takeaways</a:t>
            </a:r>
          </a:p>
        </p:txBody>
      </p:sp>
    </p:spTree>
    <p:extLst>
      <p:ext uri="{BB962C8B-B14F-4D97-AF65-F5344CB8AC3E}">
        <p14:creationId xmlns:p14="http://schemas.microsoft.com/office/powerpoint/2010/main" val="9246587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Visit OSEP’s IDEAs That Work website (https://osepideasthatwork.org/) for useful tools and resources.</a:t>
            </a:r>
          </a:p>
          <a:p>
            <a:pPr marL="0" indent="0">
              <a:buNone/>
            </a:pPr>
            <a:endParaRPr lang="en-US" dirty="0">
              <a:hlinkClick r:id="rId3"/>
            </a:endParaRPr>
          </a:p>
          <a:p>
            <a:pPr marL="0" indent="0">
              <a:buNone/>
            </a:pPr>
            <a:r>
              <a:rPr lang="en-US" dirty="0"/>
              <a:t>CIPP Team</a:t>
            </a:r>
            <a:endParaRPr lang="en-US" dirty="0">
              <a:hlinkClick r:id="rId3"/>
            </a:endParaRPr>
          </a:p>
          <a:p>
            <a:r>
              <a:rPr lang="en-US" dirty="0">
                <a:hlinkClick r:id="rId3"/>
              </a:rPr>
              <a:t>CIPP@westat.com</a:t>
            </a:r>
            <a:endParaRPr lang="en-US" dirty="0"/>
          </a:p>
          <a:p>
            <a:r>
              <a:rPr lang="en-US" dirty="0"/>
              <a:t>(888) 843-4101</a:t>
            </a:r>
          </a:p>
        </p:txBody>
      </p:sp>
      <p:sp>
        <p:nvSpPr>
          <p:cNvPr id="3" name="Slide Number Placeholder 2"/>
          <p:cNvSpPr>
            <a:spLocks noGrp="1"/>
          </p:cNvSpPr>
          <p:nvPr>
            <p:ph type="sldNum" sz="quarter" idx="12"/>
          </p:nvPr>
        </p:nvSpPr>
        <p:spPr/>
        <p:txBody>
          <a:bodyPr/>
          <a:lstStyle/>
          <a:p>
            <a:fld id="{BF6A9BE3-E0B7-EB45-ABDE-0E94E44725A1}" type="slidenum">
              <a:rPr lang="en-US" smtClean="0"/>
              <a:pPr/>
              <a:t>31</a:t>
            </a:fld>
            <a:endParaRPr lang="en-US"/>
          </a:p>
        </p:txBody>
      </p:sp>
      <p:sp>
        <p:nvSpPr>
          <p:cNvPr id="4" name="Title 3"/>
          <p:cNvSpPr>
            <a:spLocks noGrp="1"/>
          </p:cNvSpPr>
          <p:nvPr>
            <p:ph type="title"/>
          </p:nvPr>
        </p:nvSpPr>
        <p:spPr/>
        <p:txBody>
          <a:bodyPr/>
          <a:lstStyle/>
          <a:p>
            <a:r>
              <a:rPr lang="en-US" dirty="0"/>
              <a:t>Resources and Support</a:t>
            </a:r>
          </a:p>
        </p:txBody>
      </p:sp>
    </p:spTree>
    <p:extLst>
      <p:ext uri="{BB962C8B-B14F-4D97-AF65-F5344CB8AC3E}">
        <p14:creationId xmlns:p14="http://schemas.microsoft.com/office/powerpoint/2010/main" val="10283433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and Discussion</a:t>
            </a:r>
          </a:p>
        </p:txBody>
      </p:sp>
    </p:spTree>
    <p:extLst>
      <p:ext uri="{BB962C8B-B14F-4D97-AF65-F5344CB8AC3E}">
        <p14:creationId xmlns:p14="http://schemas.microsoft.com/office/powerpoint/2010/main" val="1432121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3000"/>
              </a:spcAft>
            </a:pPr>
            <a:r>
              <a:rPr lang="en-US" dirty="0"/>
              <a:t>For all measures, two reviewers: </a:t>
            </a:r>
          </a:p>
          <a:p>
            <a:pPr lvl="1">
              <a:spcAft>
                <a:spcPts val="3000"/>
              </a:spcAft>
            </a:pPr>
            <a:r>
              <a:rPr lang="en-US" dirty="0"/>
              <a:t>Independently reviewed data reported in annual performance reports.</a:t>
            </a:r>
          </a:p>
          <a:p>
            <a:pPr lvl="1">
              <a:spcAft>
                <a:spcPts val="3000"/>
              </a:spcAft>
            </a:pPr>
            <a:r>
              <a:rPr lang="en-US" dirty="0"/>
              <a:t>Examined and rated the quality and completeness of the data.</a:t>
            </a:r>
          </a:p>
          <a:p>
            <a:pPr lvl="1">
              <a:spcAft>
                <a:spcPts val="3000"/>
              </a:spcAft>
            </a:pPr>
            <a:r>
              <a:rPr lang="en-US" dirty="0"/>
              <a:t>Aggregated grantee data for annual reporting to OSEP.</a:t>
            </a:r>
          </a:p>
          <a:p>
            <a:pPr marL="0" indent="0">
              <a:buNone/>
            </a:pPr>
            <a:endParaRPr lang="en-US" dirty="0"/>
          </a:p>
        </p:txBody>
      </p:sp>
      <p:sp>
        <p:nvSpPr>
          <p:cNvPr id="3" name="Slide Number Placeholder 2"/>
          <p:cNvSpPr>
            <a:spLocks noGrp="1"/>
          </p:cNvSpPr>
          <p:nvPr>
            <p:ph type="sldNum" sz="quarter" idx="12"/>
          </p:nvPr>
        </p:nvSpPr>
        <p:spPr/>
        <p:txBody>
          <a:bodyPr/>
          <a:lstStyle/>
          <a:p>
            <a:fld id="{BF6A9BE3-E0B7-EB45-ABDE-0E94E44725A1}" type="slidenum">
              <a:rPr lang="en-US" smtClean="0"/>
              <a:pPr/>
              <a:t>3</a:t>
            </a:fld>
            <a:endParaRPr lang="en-US"/>
          </a:p>
        </p:txBody>
      </p:sp>
      <p:sp>
        <p:nvSpPr>
          <p:cNvPr id="4" name="Title 3"/>
          <p:cNvSpPr>
            <a:spLocks noGrp="1"/>
          </p:cNvSpPr>
          <p:nvPr>
            <p:ph type="title"/>
          </p:nvPr>
        </p:nvSpPr>
        <p:spPr/>
        <p:txBody>
          <a:bodyPr/>
          <a:lstStyle/>
          <a:p>
            <a:r>
              <a:rPr lang="en-US" dirty="0"/>
              <a:t>CIPP’s Process for Reviewing and Reporting </a:t>
            </a:r>
            <a:r>
              <a:rPr lang="en-US" i="1" dirty="0"/>
              <a:t>GPRA </a:t>
            </a:r>
            <a:r>
              <a:rPr lang="en-US" dirty="0"/>
              <a:t>Data</a:t>
            </a:r>
          </a:p>
        </p:txBody>
      </p:sp>
    </p:spTree>
    <p:extLst>
      <p:ext uri="{BB962C8B-B14F-4D97-AF65-F5344CB8AC3E}">
        <p14:creationId xmlns:p14="http://schemas.microsoft.com/office/powerpoint/2010/main" val="1320475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a:t>Percentage of SPDG-funded initiatives that meet benchmarks for use of evidence-based professional development practices to support the attainment of identified competencies.</a:t>
            </a:r>
          </a:p>
          <a:p>
            <a:pPr marL="0" indent="0">
              <a:spcBef>
                <a:spcPts val="0"/>
              </a:spcBef>
              <a:buNone/>
            </a:pPr>
            <a:endParaRPr lang="en-US" dirty="0">
              <a:solidFill>
                <a:schemeClr val="accent3"/>
              </a:solidFill>
            </a:endParaRPr>
          </a:p>
          <a:p>
            <a:pPr marL="0" indent="0">
              <a:spcAft>
                <a:spcPts val="1200"/>
              </a:spcAft>
              <a:buNone/>
            </a:pPr>
            <a:r>
              <a:rPr lang="en-US" dirty="0">
                <a:solidFill>
                  <a:schemeClr val="accent3"/>
                </a:solidFill>
              </a:rPr>
              <a:t>      </a:t>
            </a:r>
            <a:r>
              <a:rPr lang="en-US" sz="3000" dirty="0">
                <a:solidFill>
                  <a:schemeClr val="accent3"/>
                </a:solidFill>
              </a:rPr>
              <a:t>Tips for performance reporting</a:t>
            </a:r>
          </a:p>
          <a:p>
            <a:pPr marL="685800" lvl="2" indent="0">
              <a:spcBef>
                <a:spcPts val="0"/>
              </a:spcBef>
              <a:spcAft>
                <a:spcPts val="1200"/>
              </a:spcAft>
              <a:buNone/>
            </a:pPr>
            <a:r>
              <a:rPr lang="en-US" sz="2100" dirty="0">
                <a:solidFill>
                  <a:schemeClr val="accent3"/>
                </a:solidFill>
                <a:sym typeface="Wingdings" panose="05000000000000000000" pitchFamily="2" charset="2"/>
              </a:rPr>
              <a:t> </a:t>
            </a:r>
            <a:r>
              <a:rPr lang="en-US" sz="2100" dirty="0">
                <a:solidFill>
                  <a:schemeClr val="accent3"/>
                </a:solidFill>
              </a:rPr>
              <a:t>Limit description to information relevant to the professional development component.</a:t>
            </a:r>
          </a:p>
          <a:p>
            <a:pPr marL="685800" lvl="2" indent="0">
              <a:spcBef>
                <a:spcPts val="0"/>
              </a:spcBef>
              <a:spcAft>
                <a:spcPts val="1200"/>
              </a:spcAft>
              <a:buNone/>
            </a:pPr>
            <a:r>
              <a:rPr lang="en-US" sz="2100" dirty="0">
                <a:solidFill>
                  <a:schemeClr val="accent3"/>
                </a:solidFill>
                <a:sym typeface="Wingdings" panose="05000000000000000000" pitchFamily="2" charset="2"/>
              </a:rPr>
              <a:t> </a:t>
            </a:r>
            <a:r>
              <a:rPr lang="en-US" sz="2100" dirty="0">
                <a:solidFill>
                  <a:schemeClr val="accent3"/>
                </a:solidFill>
              </a:rPr>
              <a:t>Provide thorough descriptions of activities listed in worksheet.</a:t>
            </a:r>
          </a:p>
          <a:p>
            <a:pPr marL="1028700" lvl="2" indent="-342900">
              <a:spcBef>
                <a:spcPts val="0"/>
              </a:spcBef>
              <a:spcAft>
                <a:spcPts val="1200"/>
              </a:spcAft>
              <a:buFont typeface="Wingdings" panose="05000000000000000000" pitchFamily="2" charset="2"/>
              <a:buChar char="þ"/>
            </a:pPr>
            <a:r>
              <a:rPr lang="en-US" sz="2100" dirty="0">
                <a:solidFill>
                  <a:schemeClr val="accent3"/>
                </a:solidFill>
              </a:rPr>
              <a:t>Describe completed activities only.</a:t>
            </a:r>
          </a:p>
          <a:p>
            <a:pPr marL="1028700" lvl="2" indent="-342900">
              <a:spcBef>
                <a:spcPts val="0"/>
              </a:spcBef>
              <a:spcAft>
                <a:spcPts val="1200"/>
              </a:spcAft>
              <a:buFont typeface="Wingdings" panose="05000000000000000000" pitchFamily="2" charset="2"/>
              <a:buChar char="þ"/>
            </a:pPr>
            <a:r>
              <a:rPr lang="en-US" sz="2100" dirty="0">
                <a:solidFill>
                  <a:schemeClr val="accent3"/>
                </a:solidFill>
              </a:rPr>
              <a:t>Use caution when copying and pasting from a prior year (be sure to make all needed updates to </a:t>
            </a:r>
            <a:r>
              <a:rPr lang="en-US" sz="2100">
                <a:solidFill>
                  <a:schemeClr val="accent3"/>
                </a:solidFill>
              </a:rPr>
              <a:t>the text).</a:t>
            </a:r>
            <a:endParaRPr lang="en-US" sz="2100" dirty="0">
              <a:solidFill>
                <a:schemeClr val="accent3"/>
              </a:solidFill>
            </a:endParaRPr>
          </a:p>
        </p:txBody>
      </p:sp>
      <p:sp>
        <p:nvSpPr>
          <p:cNvPr id="3" name="Slide Number Placeholder 2"/>
          <p:cNvSpPr>
            <a:spLocks noGrp="1"/>
          </p:cNvSpPr>
          <p:nvPr>
            <p:ph type="sldNum" sz="quarter" idx="12"/>
          </p:nvPr>
        </p:nvSpPr>
        <p:spPr/>
        <p:txBody>
          <a:bodyPr/>
          <a:lstStyle/>
          <a:p>
            <a:fld id="{BF6A9BE3-E0B7-EB45-ABDE-0E94E44725A1}" type="slidenum">
              <a:rPr lang="en-US" smtClean="0"/>
              <a:pPr/>
              <a:t>4</a:t>
            </a:fld>
            <a:endParaRPr lang="en-US"/>
          </a:p>
        </p:txBody>
      </p:sp>
      <p:sp>
        <p:nvSpPr>
          <p:cNvPr id="4" name="Title 3"/>
          <p:cNvSpPr>
            <a:spLocks noGrp="1"/>
          </p:cNvSpPr>
          <p:nvPr>
            <p:ph type="title"/>
          </p:nvPr>
        </p:nvSpPr>
        <p:spPr/>
        <p:txBody>
          <a:bodyPr/>
          <a:lstStyle/>
          <a:p>
            <a:r>
              <a:rPr lang="en-US" dirty="0"/>
              <a:t>Measure 1.1 </a:t>
            </a:r>
            <a:r>
              <a:rPr lang="en-US" i="1" dirty="0"/>
              <a:t>(Program Measure 1)</a:t>
            </a:r>
            <a:endParaRPr lang="en-US" dirty="0"/>
          </a:p>
        </p:txBody>
      </p:sp>
      <p:sp>
        <p:nvSpPr>
          <p:cNvPr id="5" name="5-Point Star 4"/>
          <p:cNvSpPr/>
          <p:nvPr/>
        </p:nvSpPr>
        <p:spPr>
          <a:xfrm>
            <a:off x="634057" y="3391270"/>
            <a:ext cx="557784" cy="65836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2990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410975775"/>
              </p:ext>
            </p:extLst>
          </p:nvPr>
        </p:nvGraphicFramePr>
        <p:xfrm>
          <a:off x="91440" y="1574909"/>
          <a:ext cx="11998960" cy="5212080"/>
        </p:xfrm>
        <a:graphic>
          <a:graphicData uri="http://schemas.openxmlformats.org/drawingml/2006/table">
            <a:tbl>
              <a:tblPr firstRow="1" bandRow="1">
                <a:tableStyleId>{5C22544A-7EE6-4342-B048-85BDC9FD1C3A}</a:tableStyleId>
              </a:tblPr>
              <a:tblGrid>
                <a:gridCol w="3540760">
                  <a:extLst>
                    <a:ext uri="{9D8B030D-6E8A-4147-A177-3AD203B41FA5}">
                      <a16:colId xmlns:a16="http://schemas.microsoft.com/office/drawing/2014/main" val="1443046297"/>
                    </a:ext>
                  </a:extLst>
                </a:gridCol>
                <a:gridCol w="8458200">
                  <a:extLst>
                    <a:ext uri="{9D8B030D-6E8A-4147-A177-3AD203B41FA5}">
                      <a16:colId xmlns:a16="http://schemas.microsoft.com/office/drawing/2014/main" val="1534485806"/>
                    </a:ext>
                  </a:extLst>
                </a:gridCol>
              </a:tblGrid>
              <a:tr h="1112520">
                <a:tc>
                  <a:txBody>
                    <a:bodyPr/>
                    <a:lstStyle/>
                    <a:p>
                      <a:pPr>
                        <a:spcAft>
                          <a:spcPts val="1200"/>
                        </a:spcAft>
                      </a:pPr>
                      <a:r>
                        <a:rPr lang="en-US" u="sng" dirty="0"/>
                        <a:t>Component</a:t>
                      </a:r>
                      <a:r>
                        <a:rPr lang="en-US" u="sng" baseline="0" dirty="0"/>
                        <a:t> and Requirements</a:t>
                      </a:r>
                      <a:endParaRPr lang="en-US" sz="1100" dirty="0"/>
                    </a:p>
                    <a:p>
                      <a:pPr>
                        <a:spcAft>
                          <a:spcPts val="1200"/>
                        </a:spcAft>
                      </a:pPr>
                      <a:r>
                        <a:rPr lang="en-US" sz="1600" b="0" dirty="0"/>
                        <a:t>E(2)</a:t>
                      </a:r>
                      <a:r>
                        <a:rPr lang="en-US" sz="1600" b="0" baseline="0" dirty="0"/>
                        <a:t> </a:t>
                      </a:r>
                      <a:r>
                        <a:rPr lang="en-US" sz="1600" b="0" kern="1200" dirty="0">
                          <a:solidFill>
                            <a:schemeClr val="lt1"/>
                          </a:solidFill>
                          <a:effectLst/>
                          <a:latin typeface="+mn-lt"/>
                          <a:ea typeface="+mn-ea"/>
                          <a:cs typeface="+mn-cs"/>
                        </a:rPr>
                        <a:t>Leadership at various education levels (SEA, regional, LEA, school, as appropriate) analyzes feedback regarding barriers and successes and makes the necessary decisions and changes, including revising policies and procedures to alleviate barriers and facilitate implementation.</a:t>
                      </a:r>
                      <a:endParaRPr lang="en-US" sz="1600" b="0" baseline="0" dirty="0"/>
                    </a:p>
                    <a:p>
                      <a:pPr marL="285750" lvl="0" indent="-285750">
                        <a:spcAft>
                          <a:spcPts val="1200"/>
                        </a:spcAft>
                        <a:buFont typeface="Arial" panose="020B0604020202020204" pitchFamily="34" charset="0"/>
                        <a:buChar char="•"/>
                      </a:pPr>
                      <a:r>
                        <a:rPr lang="en-US" sz="1600" b="0" kern="1200" dirty="0">
                          <a:solidFill>
                            <a:schemeClr val="lt1"/>
                          </a:solidFill>
                          <a:effectLst/>
                          <a:latin typeface="+mn-lt"/>
                          <a:ea typeface="+mn-ea"/>
                          <a:cs typeface="+mn-cs"/>
                        </a:rPr>
                        <a:t>Describe processes for collecting, analyzing, and utilizing input and data from various levels of the education system to recognize barriers to implementation success.</a:t>
                      </a:r>
                    </a:p>
                    <a:p>
                      <a:pPr marL="285750" lvl="0" indent="-285750">
                        <a:buFont typeface="Arial" panose="020B0604020202020204" pitchFamily="34" charset="0"/>
                        <a:buChar char="•"/>
                      </a:pPr>
                      <a:r>
                        <a:rPr lang="en-US" sz="1600" b="0" kern="1200" dirty="0">
                          <a:solidFill>
                            <a:schemeClr val="lt1"/>
                          </a:solidFill>
                          <a:effectLst/>
                          <a:latin typeface="+mn-lt"/>
                          <a:ea typeface="+mn-ea"/>
                          <a:cs typeface="+mn-cs"/>
                        </a:rPr>
                        <a:t>Describe processes for revising policies and procedures and making other necessary changes.</a:t>
                      </a:r>
                    </a:p>
                  </a:txBody>
                  <a:tcPr/>
                </a:tc>
                <a:tc>
                  <a:txBody>
                    <a:bodyPr/>
                    <a:lstStyle/>
                    <a:p>
                      <a:pPr>
                        <a:spcAft>
                          <a:spcPts val="600"/>
                        </a:spcAft>
                      </a:pPr>
                      <a:r>
                        <a:rPr lang="en-US" sz="1600" b="0" i="0" u="sng" strike="noStrike" kern="1200" baseline="0" dirty="0">
                          <a:solidFill>
                            <a:srgbClr val="282654"/>
                          </a:solidFill>
                          <a:latin typeface="+mn-lt"/>
                          <a:ea typeface="+mn-ea"/>
                          <a:cs typeface="+mn-cs"/>
                        </a:rPr>
                        <a:t>Describe processes for collecting, analyzing, and utilizing input and data from various levels of the education system to recognize barriers to implementation success.</a:t>
                      </a:r>
                      <a:endParaRPr lang="en-US" sz="1600" b="0" u="sng" kern="1200" dirty="0">
                        <a:solidFill>
                          <a:srgbClr val="282654"/>
                        </a:solidFill>
                        <a:effectLst/>
                        <a:latin typeface="+mn-lt"/>
                        <a:ea typeface="+mn-ea"/>
                        <a:cs typeface="+mn-cs"/>
                      </a:endParaRPr>
                    </a:p>
                    <a:p>
                      <a:pPr>
                        <a:spcBef>
                          <a:spcPts val="600"/>
                        </a:spcBef>
                        <a:spcAft>
                          <a:spcPts val="600"/>
                        </a:spcAft>
                      </a:pPr>
                      <a:r>
                        <a:rPr lang="en-US" sz="1600" b="0" i="0" u="none" strike="noStrike" kern="1200" baseline="0" dirty="0">
                          <a:solidFill>
                            <a:srgbClr val="282654"/>
                          </a:solidFill>
                          <a:latin typeface="+mn-lt"/>
                          <a:ea typeface="+mn-ea"/>
                          <a:cs typeface="+mn-cs"/>
                        </a:rPr>
                        <a:t>The SPDG team collects data on project activities and shares them with school and regional coaches. Regional coaches monitor school trends and district data, and the SPDG Implementation Team analyzes the data. The State Team reviews trends.</a:t>
                      </a:r>
                    </a:p>
                    <a:p>
                      <a:pPr marL="0" indent="0">
                        <a:spcAft>
                          <a:spcPts val="600"/>
                        </a:spcAft>
                        <a:buFont typeface="Arial" panose="020B0604020202020204" pitchFamily="34" charset="0"/>
                        <a:buNone/>
                      </a:pPr>
                      <a:r>
                        <a:rPr lang="en-US" sz="1600" b="0" i="0" u="none" strike="noStrike" kern="1200" baseline="0" dirty="0">
                          <a:solidFill>
                            <a:srgbClr val="282654"/>
                          </a:solidFill>
                          <a:latin typeface="+mn-lt"/>
                          <a:ea typeface="+mn-ea"/>
                          <a:cs typeface="+mn-cs"/>
                        </a:rPr>
                        <a:t>Site Teams complete the Fidelity Tool, and regional coaches share results at leadership meetings to identify implementation strengths, barriers, and support needs. At the district level, the regional coach and District Team monitor implementation using the District Checklist, which outlines expectations for project implementation. </a:t>
                      </a:r>
                    </a:p>
                    <a:p>
                      <a:pPr marL="0" marR="0" lvl="0" indent="0" algn="l" defTabSz="914400" rtl="0" eaLnBrk="1" fontAlgn="auto" latinLnBrk="0" hangingPunct="1">
                        <a:lnSpc>
                          <a:spcPct val="100000"/>
                        </a:lnSpc>
                        <a:spcBef>
                          <a:spcPts val="0"/>
                        </a:spcBef>
                        <a:spcAft>
                          <a:spcPts val="600"/>
                        </a:spcAft>
                        <a:buClrTx/>
                        <a:buSzTx/>
                        <a:buFontTx/>
                        <a:buNone/>
                        <a:tabLst/>
                        <a:defRPr/>
                      </a:pPr>
                      <a:r>
                        <a:rPr lang="en-US" sz="1600" b="0" u="sng" dirty="0">
                          <a:solidFill>
                            <a:srgbClr val="282654"/>
                          </a:solidFill>
                        </a:rPr>
                        <a:t>Describe processes for revising policies and procedures and making other necessary changes.</a:t>
                      </a:r>
                      <a:endParaRPr lang="en-US" sz="1600" b="0" i="0" u="sng" strike="noStrike" kern="1200" baseline="0" dirty="0">
                        <a:solidFill>
                          <a:srgbClr val="282654"/>
                        </a:solidFill>
                        <a:latin typeface="+mn-lt"/>
                        <a:ea typeface="+mn-ea"/>
                        <a:cs typeface="+mn-cs"/>
                      </a:endParaRPr>
                    </a:p>
                    <a:p>
                      <a:r>
                        <a:rPr lang="en-US" sz="1600" b="0" i="0" u="none" strike="noStrike" kern="1200" baseline="0" dirty="0">
                          <a:solidFill>
                            <a:srgbClr val="282654"/>
                          </a:solidFill>
                          <a:latin typeface="+mn-lt"/>
                          <a:ea typeface="+mn-ea"/>
                          <a:cs typeface="+mn-cs"/>
                        </a:rPr>
                        <a:t>Site Teams review school policies and identify implementation barriers. Site coaches guide schools on how to modify policies and procedures (e.g., how to select and use literacy assessment materials). District Teams review district-level policies hindering project implementation and determine alternative solutions. Regional coaches provide guidance to District Teams on policy and procedural changes. Also, the State Team meets twice a year to review data from the implementation measures and surveys. The State Team suggests policy and process changes at the district and school levels to increase implementation fidelity and the overall success of the project.</a:t>
                      </a:r>
                      <a:endParaRPr lang="en-US" sz="1600" b="0" i="0" u="sng" strike="noStrike" kern="1200" baseline="0" dirty="0">
                        <a:solidFill>
                          <a:srgbClr val="282654"/>
                        </a:solidFill>
                        <a:latin typeface="+mn-lt"/>
                        <a:ea typeface="+mn-ea"/>
                        <a:cs typeface="+mn-cs"/>
                      </a:endParaRPr>
                    </a:p>
                  </a:txBody>
                  <a:tcPr>
                    <a:solidFill>
                      <a:srgbClr val="CED1DE"/>
                    </a:solidFill>
                  </a:tcPr>
                </a:tc>
                <a:extLst>
                  <a:ext uri="{0D108BD9-81ED-4DB2-BD59-A6C34878D82A}">
                    <a16:rowId xmlns:a16="http://schemas.microsoft.com/office/drawing/2014/main" val="1163039314"/>
                  </a:ext>
                </a:extLst>
              </a:tr>
            </a:tbl>
          </a:graphicData>
        </a:graphic>
      </p:graphicFrame>
      <p:sp>
        <p:nvSpPr>
          <p:cNvPr id="3" name="Slide Number Placeholder 2"/>
          <p:cNvSpPr>
            <a:spLocks noGrp="1"/>
          </p:cNvSpPr>
          <p:nvPr>
            <p:ph type="sldNum" sz="quarter" idx="12"/>
          </p:nvPr>
        </p:nvSpPr>
        <p:spPr/>
        <p:txBody>
          <a:bodyPr/>
          <a:lstStyle/>
          <a:p>
            <a:fld id="{BF6A9BE3-E0B7-EB45-ABDE-0E94E44725A1}" type="slidenum">
              <a:rPr lang="en-US" smtClean="0"/>
              <a:pPr/>
              <a:t>5</a:t>
            </a:fld>
            <a:endParaRPr lang="en-US"/>
          </a:p>
        </p:txBody>
      </p:sp>
      <p:sp>
        <p:nvSpPr>
          <p:cNvPr id="4" name="Title 3"/>
          <p:cNvSpPr>
            <a:spLocks noGrp="1"/>
          </p:cNvSpPr>
          <p:nvPr>
            <p:ph type="title"/>
          </p:nvPr>
        </p:nvSpPr>
        <p:spPr/>
        <p:txBody>
          <a:bodyPr/>
          <a:lstStyle/>
          <a:p>
            <a:r>
              <a:rPr lang="en-US" dirty="0"/>
              <a:t>Component Requirements and Sample Description for Measure 1.1 </a:t>
            </a:r>
            <a:r>
              <a:rPr lang="en-US" i="1" dirty="0"/>
              <a:t>(Program Measure 1)</a:t>
            </a:r>
            <a:endParaRPr lang="en-US" dirty="0"/>
          </a:p>
        </p:txBody>
      </p:sp>
      <p:sp>
        <p:nvSpPr>
          <p:cNvPr id="13" name="TextBox 12"/>
          <p:cNvSpPr txBox="1"/>
          <p:nvPr/>
        </p:nvSpPr>
        <p:spPr>
          <a:xfrm>
            <a:off x="4154221" y="1236248"/>
            <a:ext cx="7193935" cy="369332"/>
          </a:xfrm>
          <a:prstGeom prst="rect">
            <a:avLst/>
          </a:prstGeom>
          <a:noFill/>
        </p:spPr>
        <p:txBody>
          <a:bodyPr wrap="square" rtlCol="0">
            <a:spAutoFit/>
          </a:bodyPr>
          <a:lstStyle/>
          <a:p>
            <a:pPr lvl="1" algn="ctr"/>
            <a:r>
              <a:rPr lang="en-US" dirty="0"/>
              <a:t>Rating: 1=Inadequate; 2=Barely adequate; 3=Good; 4=Exemplar</a:t>
            </a:r>
          </a:p>
        </p:txBody>
      </p:sp>
    </p:spTree>
    <p:extLst>
      <p:ext uri="{BB962C8B-B14F-4D97-AF65-F5344CB8AC3E}">
        <p14:creationId xmlns:p14="http://schemas.microsoft.com/office/powerpoint/2010/main" val="2220058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What rating would you give this description?</a:t>
            </a:r>
          </a:p>
          <a:p>
            <a:pPr marL="0" indent="0">
              <a:buNone/>
            </a:pPr>
            <a:endParaRPr lang="en-US" dirty="0"/>
          </a:p>
          <a:p>
            <a:pPr marL="514350" indent="-514350">
              <a:spcAft>
                <a:spcPts val="2400"/>
              </a:spcAft>
              <a:buFont typeface="+mj-lt"/>
              <a:buAutoNum type="arabicPeriod"/>
            </a:pPr>
            <a:r>
              <a:rPr lang="en-US" dirty="0"/>
              <a:t>Inadequate</a:t>
            </a:r>
          </a:p>
          <a:p>
            <a:pPr marL="514350" indent="-514350">
              <a:spcAft>
                <a:spcPts val="2400"/>
              </a:spcAft>
              <a:buFont typeface="+mj-lt"/>
              <a:buAutoNum type="arabicPeriod"/>
            </a:pPr>
            <a:r>
              <a:rPr lang="en-US" dirty="0"/>
              <a:t>Barely adequate</a:t>
            </a:r>
          </a:p>
          <a:p>
            <a:pPr marL="514350" indent="-514350">
              <a:spcAft>
                <a:spcPts val="2400"/>
              </a:spcAft>
              <a:buFont typeface="+mj-lt"/>
              <a:buAutoNum type="arabicPeriod"/>
            </a:pPr>
            <a:r>
              <a:rPr lang="en-US" dirty="0"/>
              <a:t>Good</a:t>
            </a:r>
          </a:p>
          <a:p>
            <a:pPr marL="514350" indent="-514350">
              <a:spcAft>
                <a:spcPts val="2400"/>
              </a:spcAft>
              <a:buFont typeface="+mj-lt"/>
              <a:buAutoNum type="arabicPeriod"/>
            </a:pPr>
            <a:r>
              <a:rPr lang="en-US" dirty="0"/>
              <a:t>Exemplar</a:t>
            </a:r>
          </a:p>
        </p:txBody>
      </p:sp>
      <p:sp>
        <p:nvSpPr>
          <p:cNvPr id="3" name="Slide Number Placeholder 2"/>
          <p:cNvSpPr>
            <a:spLocks noGrp="1"/>
          </p:cNvSpPr>
          <p:nvPr>
            <p:ph type="sldNum" sz="quarter" idx="12"/>
          </p:nvPr>
        </p:nvSpPr>
        <p:spPr/>
        <p:txBody>
          <a:bodyPr/>
          <a:lstStyle/>
          <a:p>
            <a:fld id="{BF6A9BE3-E0B7-EB45-ABDE-0E94E44725A1}" type="slidenum">
              <a:rPr lang="en-US" smtClean="0"/>
              <a:pPr/>
              <a:t>6</a:t>
            </a:fld>
            <a:endParaRPr lang="en-US"/>
          </a:p>
        </p:txBody>
      </p:sp>
      <p:sp>
        <p:nvSpPr>
          <p:cNvPr id="4" name="Title 3"/>
          <p:cNvSpPr>
            <a:spLocks noGrp="1"/>
          </p:cNvSpPr>
          <p:nvPr>
            <p:ph type="title"/>
          </p:nvPr>
        </p:nvSpPr>
        <p:spPr/>
        <p:txBody>
          <a:bodyPr/>
          <a:lstStyle/>
          <a:p>
            <a:r>
              <a:rPr lang="en-US" dirty="0"/>
              <a:t>Poll Question 1</a:t>
            </a:r>
          </a:p>
        </p:txBody>
      </p:sp>
    </p:spTree>
    <p:extLst>
      <p:ext uri="{BB962C8B-B14F-4D97-AF65-F5344CB8AC3E}">
        <p14:creationId xmlns:p14="http://schemas.microsoft.com/office/powerpoint/2010/main" val="3369480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265112306"/>
              </p:ext>
            </p:extLst>
          </p:nvPr>
        </p:nvGraphicFramePr>
        <p:xfrm>
          <a:off x="91440" y="1574909"/>
          <a:ext cx="11998960" cy="5212080"/>
        </p:xfrm>
        <a:graphic>
          <a:graphicData uri="http://schemas.openxmlformats.org/drawingml/2006/table">
            <a:tbl>
              <a:tblPr firstRow="1" bandRow="1">
                <a:tableStyleId>{5C22544A-7EE6-4342-B048-85BDC9FD1C3A}</a:tableStyleId>
              </a:tblPr>
              <a:tblGrid>
                <a:gridCol w="3551412">
                  <a:extLst>
                    <a:ext uri="{9D8B030D-6E8A-4147-A177-3AD203B41FA5}">
                      <a16:colId xmlns:a16="http://schemas.microsoft.com/office/drawing/2014/main" val="1443046297"/>
                    </a:ext>
                  </a:extLst>
                </a:gridCol>
                <a:gridCol w="8447548">
                  <a:extLst>
                    <a:ext uri="{9D8B030D-6E8A-4147-A177-3AD203B41FA5}">
                      <a16:colId xmlns:a16="http://schemas.microsoft.com/office/drawing/2014/main" val="1534485806"/>
                    </a:ext>
                  </a:extLst>
                </a:gridCol>
              </a:tblGrid>
              <a:tr h="1112520">
                <a:tc>
                  <a:txBody>
                    <a:bodyPr/>
                    <a:lstStyle/>
                    <a:p>
                      <a:pPr>
                        <a:spcAft>
                          <a:spcPts val="1200"/>
                        </a:spcAft>
                      </a:pPr>
                      <a:r>
                        <a:rPr lang="en-US" u="sng" dirty="0"/>
                        <a:t>Component</a:t>
                      </a:r>
                      <a:r>
                        <a:rPr lang="en-US" u="sng" baseline="0" dirty="0"/>
                        <a:t> and Requirements</a:t>
                      </a:r>
                      <a:endParaRPr lang="en-US" sz="1100" dirty="0"/>
                    </a:p>
                    <a:p>
                      <a:pPr>
                        <a:spcAft>
                          <a:spcPts val="1200"/>
                        </a:spcAft>
                      </a:pPr>
                      <a:r>
                        <a:rPr lang="en-US" sz="1600" b="0" dirty="0"/>
                        <a:t>E(2)</a:t>
                      </a:r>
                      <a:r>
                        <a:rPr lang="en-US" sz="1600" b="0" baseline="0" dirty="0"/>
                        <a:t> </a:t>
                      </a:r>
                      <a:r>
                        <a:rPr lang="en-US" sz="1600" b="0" kern="1200" dirty="0">
                          <a:solidFill>
                            <a:schemeClr val="lt1"/>
                          </a:solidFill>
                          <a:effectLst/>
                          <a:latin typeface="+mn-lt"/>
                          <a:ea typeface="+mn-ea"/>
                          <a:cs typeface="+mn-cs"/>
                        </a:rPr>
                        <a:t>Leadership at various education levels (SEA, regional, LEA, school, as appropriate) analyzes feedback regarding barriers and successes and makes the necessary decisions and changes, including revising policies and procedures to alleviate barriers and facilitate implementation.</a:t>
                      </a:r>
                      <a:endParaRPr lang="en-US" sz="1600" b="0" baseline="0" dirty="0"/>
                    </a:p>
                    <a:p>
                      <a:pPr marL="285750" lvl="0" indent="-285750">
                        <a:spcAft>
                          <a:spcPts val="1200"/>
                        </a:spcAft>
                        <a:buFont typeface="Arial" panose="020B0604020202020204" pitchFamily="34" charset="0"/>
                        <a:buChar char="•"/>
                      </a:pPr>
                      <a:r>
                        <a:rPr lang="en-US" sz="1600" b="0" kern="1200" dirty="0">
                          <a:solidFill>
                            <a:schemeClr val="lt1"/>
                          </a:solidFill>
                          <a:effectLst/>
                          <a:latin typeface="+mn-lt"/>
                          <a:ea typeface="+mn-ea"/>
                          <a:cs typeface="+mn-cs"/>
                        </a:rPr>
                        <a:t>Describe processes for collecting, analyzing, and utilizing input and data from various levels of the education system to recognize barriers to implementation success.</a:t>
                      </a:r>
                    </a:p>
                    <a:p>
                      <a:pPr marL="285750" lvl="0" indent="-285750">
                        <a:buFont typeface="Arial" panose="020B0604020202020204" pitchFamily="34" charset="0"/>
                        <a:buChar char="•"/>
                      </a:pPr>
                      <a:r>
                        <a:rPr lang="en-US" sz="1600" b="0" kern="1200" dirty="0">
                          <a:solidFill>
                            <a:schemeClr val="lt1"/>
                          </a:solidFill>
                          <a:effectLst/>
                          <a:latin typeface="+mn-lt"/>
                          <a:ea typeface="+mn-ea"/>
                          <a:cs typeface="+mn-cs"/>
                        </a:rPr>
                        <a:t>Describe processes for revising policies and procedures and making other necessary changes.</a:t>
                      </a:r>
                    </a:p>
                  </a:txBody>
                  <a:tcPr/>
                </a:tc>
                <a:tc>
                  <a:txBody>
                    <a:bodyPr/>
                    <a:lstStyle/>
                    <a:p>
                      <a:pPr>
                        <a:spcAft>
                          <a:spcPts val="600"/>
                        </a:spcAft>
                      </a:pPr>
                      <a:r>
                        <a:rPr lang="en-US" sz="1600" b="0" i="0" u="sng" strike="noStrike" kern="1200" baseline="0" dirty="0">
                          <a:solidFill>
                            <a:srgbClr val="282654"/>
                          </a:solidFill>
                          <a:latin typeface="+mn-lt"/>
                          <a:ea typeface="+mn-ea"/>
                          <a:cs typeface="+mn-cs"/>
                        </a:rPr>
                        <a:t>Describe processes for collecting, analyzing, and utilizing input and data from various levels of the education system to recognize barriers to implementation success.</a:t>
                      </a:r>
                      <a:r>
                        <a:rPr lang="en-US" sz="1600" b="0" i="0" u="none" strike="noStrike" kern="1200" baseline="0" dirty="0">
                          <a:solidFill>
                            <a:srgbClr val="282654"/>
                          </a:solidFill>
                          <a:latin typeface="+mn-lt"/>
                          <a:ea typeface="+mn-ea"/>
                          <a:cs typeface="+mn-cs"/>
                        </a:rPr>
                        <a:t> </a:t>
                      </a:r>
                    </a:p>
                    <a:p>
                      <a:pPr>
                        <a:spcAft>
                          <a:spcPts val="600"/>
                        </a:spcAft>
                      </a:pPr>
                      <a:r>
                        <a:rPr lang="en-US" sz="1600" b="0" i="0" u="none" strike="noStrike" kern="1200" baseline="0" dirty="0">
                          <a:solidFill>
                            <a:srgbClr val="282654"/>
                          </a:solidFill>
                          <a:latin typeface="+mn-lt"/>
                          <a:ea typeface="+mn-ea"/>
                          <a:cs typeface="+mn-cs"/>
                        </a:rPr>
                        <a:t>The SPDG team collects data on project activities and shares them with school and regional coaches. Regional coaches monitor school trends and district data, and the SPDG Implementation Team analyzes the data. The State Team reviews trends.</a:t>
                      </a:r>
                    </a:p>
                    <a:p>
                      <a:pPr marL="0" indent="0">
                        <a:spcAft>
                          <a:spcPts val="600"/>
                        </a:spcAft>
                        <a:buFont typeface="Arial" panose="020B0604020202020204" pitchFamily="34" charset="0"/>
                        <a:buNone/>
                      </a:pPr>
                      <a:r>
                        <a:rPr lang="en-US" sz="1600" b="0" i="0" u="none" strike="noStrike" kern="1200" baseline="0" dirty="0">
                          <a:solidFill>
                            <a:srgbClr val="282654"/>
                          </a:solidFill>
                          <a:latin typeface="+mn-lt"/>
                          <a:ea typeface="+mn-ea"/>
                          <a:cs typeface="+mn-cs"/>
                        </a:rPr>
                        <a:t>Site Teams complete the Fidelity Tool, and regional coaches share results at leadership meetings to identify implementation strengths, barriers, and support needs. At the district level, the regional coach and District Team monitor implementation using the District Checklist, which outlines expectations for project implementation.</a:t>
                      </a:r>
                    </a:p>
                    <a:p>
                      <a:pPr>
                        <a:spcAft>
                          <a:spcPts val="600"/>
                        </a:spcAft>
                      </a:pPr>
                      <a:r>
                        <a:rPr lang="en-US" sz="1600" b="0" u="sng" dirty="0">
                          <a:solidFill>
                            <a:srgbClr val="282654"/>
                          </a:solidFill>
                        </a:rPr>
                        <a:t>Describe processes for revising policies and procedures and making other necessary changes.</a:t>
                      </a:r>
                      <a:endParaRPr lang="en-US" sz="1600" b="0" i="0" u="sng" strike="noStrike" kern="1200" baseline="0" dirty="0">
                        <a:solidFill>
                          <a:srgbClr val="282654"/>
                        </a:solidFill>
                        <a:latin typeface="+mn-lt"/>
                        <a:ea typeface="+mn-ea"/>
                        <a:cs typeface="+mn-cs"/>
                      </a:endParaRPr>
                    </a:p>
                    <a:p>
                      <a:r>
                        <a:rPr lang="en-US" sz="1600" b="0" i="0" u="none" strike="noStrike" kern="1200" baseline="0" dirty="0">
                          <a:solidFill>
                            <a:srgbClr val="282654"/>
                          </a:solidFill>
                          <a:latin typeface="+mn-lt"/>
                          <a:ea typeface="+mn-ea"/>
                          <a:cs typeface="+mn-cs"/>
                        </a:rPr>
                        <a:t>Site Teams review school policies and identify implementation barriers. Site coaches guide schools on how to modify policies and procedures (e.g., how to select and use literacy assessment materials). District Teams review district-level policies hindering project implementation and determine alternative solutions. Regional coaches provide guidance to District Teams on policy and procedural changes. Also, the State Team meets twice a year to review data from the implementation measures and surveys. The State Team suggests policy and process changes at the district and school levels to increase implementation fidelity and the overall success of the project.</a:t>
                      </a:r>
                      <a:endParaRPr lang="en-US" sz="1600" b="0" i="0" u="sng" strike="noStrike" kern="1200" baseline="0" dirty="0">
                        <a:solidFill>
                          <a:srgbClr val="282654"/>
                        </a:solidFill>
                        <a:latin typeface="+mn-lt"/>
                        <a:ea typeface="+mn-ea"/>
                        <a:cs typeface="+mn-cs"/>
                      </a:endParaRPr>
                    </a:p>
                  </a:txBody>
                  <a:tcPr>
                    <a:solidFill>
                      <a:srgbClr val="CED1DE"/>
                    </a:solidFill>
                  </a:tcPr>
                </a:tc>
                <a:extLst>
                  <a:ext uri="{0D108BD9-81ED-4DB2-BD59-A6C34878D82A}">
                    <a16:rowId xmlns:a16="http://schemas.microsoft.com/office/drawing/2014/main" val="1163039314"/>
                  </a:ext>
                </a:extLst>
              </a:tr>
            </a:tbl>
          </a:graphicData>
        </a:graphic>
      </p:graphicFrame>
      <p:sp>
        <p:nvSpPr>
          <p:cNvPr id="3" name="Slide Number Placeholder 2"/>
          <p:cNvSpPr>
            <a:spLocks noGrp="1"/>
          </p:cNvSpPr>
          <p:nvPr>
            <p:ph type="sldNum" sz="quarter" idx="12"/>
          </p:nvPr>
        </p:nvSpPr>
        <p:spPr/>
        <p:txBody>
          <a:bodyPr/>
          <a:lstStyle/>
          <a:p>
            <a:fld id="{BF6A9BE3-E0B7-EB45-ABDE-0E94E44725A1}" type="slidenum">
              <a:rPr lang="en-US" smtClean="0"/>
              <a:pPr/>
              <a:t>7</a:t>
            </a:fld>
            <a:endParaRPr lang="en-US"/>
          </a:p>
        </p:txBody>
      </p:sp>
      <p:sp>
        <p:nvSpPr>
          <p:cNvPr id="4" name="Title 3"/>
          <p:cNvSpPr>
            <a:spLocks noGrp="1"/>
          </p:cNvSpPr>
          <p:nvPr>
            <p:ph type="title"/>
          </p:nvPr>
        </p:nvSpPr>
        <p:spPr/>
        <p:txBody>
          <a:bodyPr/>
          <a:lstStyle/>
          <a:p>
            <a:r>
              <a:rPr lang="en-US" dirty="0"/>
              <a:t>Component Requirements and Sample Description for Measure 1.1 </a:t>
            </a:r>
            <a:r>
              <a:rPr lang="en-US" i="1" dirty="0"/>
              <a:t>(Program Measure 1)</a:t>
            </a:r>
            <a:endParaRPr lang="en-US" dirty="0"/>
          </a:p>
        </p:txBody>
      </p:sp>
      <p:sp>
        <p:nvSpPr>
          <p:cNvPr id="6" name="Left Arrow 5"/>
          <p:cNvSpPr/>
          <p:nvPr/>
        </p:nvSpPr>
        <p:spPr>
          <a:xfrm rot="1258412">
            <a:off x="11407148" y="1934709"/>
            <a:ext cx="518160" cy="277495"/>
          </a:xfrm>
          <a:prstGeom prst="lef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rot="1050762">
            <a:off x="11309644" y="4338140"/>
            <a:ext cx="518160" cy="277495"/>
          </a:xfrm>
          <a:prstGeom prst="lef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82823" y="4960031"/>
            <a:ext cx="284479" cy="461665"/>
          </a:xfrm>
          <a:prstGeom prst="rect">
            <a:avLst/>
          </a:prstGeom>
          <a:noFill/>
        </p:spPr>
        <p:txBody>
          <a:bodyPr wrap="square" rtlCol="0">
            <a:spAutoFit/>
          </a:bodyPr>
          <a:lstStyle/>
          <a:p>
            <a:r>
              <a:rPr lang="en-US" sz="2400" dirty="0">
                <a:solidFill>
                  <a:srgbClr val="00B050"/>
                </a:solidFill>
                <a:sym typeface="Wingdings" panose="05000000000000000000" pitchFamily="2" charset="2"/>
              </a:rPr>
              <a:t></a:t>
            </a:r>
            <a:endParaRPr lang="en-US" sz="2400" dirty="0">
              <a:solidFill>
                <a:srgbClr val="00B050"/>
              </a:solidFill>
            </a:endParaRPr>
          </a:p>
        </p:txBody>
      </p:sp>
      <p:sp>
        <p:nvSpPr>
          <p:cNvPr id="11" name="TextBox 10"/>
          <p:cNvSpPr txBox="1"/>
          <p:nvPr/>
        </p:nvSpPr>
        <p:spPr>
          <a:xfrm>
            <a:off x="87043" y="6209114"/>
            <a:ext cx="284479" cy="461665"/>
          </a:xfrm>
          <a:prstGeom prst="rect">
            <a:avLst/>
          </a:prstGeom>
          <a:noFill/>
        </p:spPr>
        <p:txBody>
          <a:bodyPr wrap="square" rtlCol="0">
            <a:spAutoFit/>
          </a:bodyPr>
          <a:lstStyle/>
          <a:p>
            <a:r>
              <a:rPr lang="en-US" sz="2400" dirty="0">
                <a:solidFill>
                  <a:srgbClr val="00B050"/>
                </a:solidFill>
                <a:sym typeface="Wingdings" panose="05000000000000000000" pitchFamily="2" charset="2"/>
              </a:rPr>
              <a:t></a:t>
            </a:r>
            <a:endParaRPr lang="en-US" sz="2400" dirty="0">
              <a:solidFill>
                <a:srgbClr val="00B050"/>
              </a:solidFill>
            </a:endParaRPr>
          </a:p>
        </p:txBody>
      </p:sp>
      <p:sp>
        <p:nvSpPr>
          <p:cNvPr id="13" name="TextBox 12"/>
          <p:cNvSpPr txBox="1"/>
          <p:nvPr/>
        </p:nvSpPr>
        <p:spPr>
          <a:xfrm>
            <a:off x="4154221" y="1236248"/>
            <a:ext cx="7193935" cy="369332"/>
          </a:xfrm>
          <a:prstGeom prst="rect">
            <a:avLst/>
          </a:prstGeom>
          <a:noFill/>
        </p:spPr>
        <p:txBody>
          <a:bodyPr wrap="square" rtlCol="0">
            <a:spAutoFit/>
          </a:bodyPr>
          <a:lstStyle/>
          <a:p>
            <a:pPr lvl="1" algn="ctr"/>
            <a:r>
              <a:rPr lang="en-US" dirty="0"/>
              <a:t>Rating: 1=Inadequate; 2=Barely adequate; 3=Good; </a:t>
            </a:r>
            <a:r>
              <a:rPr lang="en-US" dirty="0">
                <a:solidFill>
                  <a:srgbClr val="00B050"/>
                </a:solidFill>
              </a:rPr>
              <a:t>4=Exemplar</a:t>
            </a:r>
          </a:p>
        </p:txBody>
      </p:sp>
    </p:spTree>
    <p:extLst>
      <p:ext uri="{BB962C8B-B14F-4D97-AF65-F5344CB8AC3E}">
        <p14:creationId xmlns:p14="http://schemas.microsoft.com/office/powerpoint/2010/main" val="972998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F6A9BE3-E0B7-EB45-ABDE-0E94E44725A1}" type="slidenum">
              <a:rPr lang="en-US" smtClean="0"/>
              <a:pPr/>
              <a:t>8</a:t>
            </a:fld>
            <a:endParaRPr lang="en-US"/>
          </a:p>
        </p:txBody>
      </p:sp>
      <p:sp>
        <p:nvSpPr>
          <p:cNvPr id="4" name="Title 3"/>
          <p:cNvSpPr>
            <a:spLocks noGrp="1"/>
          </p:cNvSpPr>
          <p:nvPr>
            <p:ph type="title"/>
          </p:nvPr>
        </p:nvSpPr>
        <p:spPr/>
        <p:txBody>
          <a:bodyPr/>
          <a:lstStyle/>
          <a:p>
            <a:r>
              <a:rPr lang="en-US" dirty="0"/>
              <a:t>Component Requirements and Sample Description for Measure 1.1 </a:t>
            </a:r>
            <a:r>
              <a:rPr lang="en-US" i="1" dirty="0"/>
              <a:t>(Program Measure 1)</a:t>
            </a:r>
            <a:endParaRPr lang="en-US" dirty="0"/>
          </a:p>
        </p:txBody>
      </p:sp>
      <p:sp>
        <p:nvSpPr>
          <p:cNvPr id="10" name="TextBox 9"/>
          <p:cNvSpPr txBox="1"/>
          <p:nvPr/>
        </p:nvSpPr>
        <p:spPr>
          <a:xfrm>
            <a:off x="4145445" y="1249938"/>
            <a:ext cx="7193935" cy="369332"/>
          </a:xfrm>
          <a:prstGeom prst="rect">
            <a:avLst/>
          </a:prstGeom>
          <a:noFill/>
        </p:spPr>
        <p:txBody>
          <a:bodyPr wrap="square" rtlCol="0">
            <a:spAutoFit/>
          </a:bodyPr>
          <a:lstStyle/>
          <a:p>
            <a:pPr lvl="1" algn="ctr"/>
            <a:r>
              <a:rPr lang="en-US" dirty="0"/>
              <a:t>Rating: 1=Inadequate; 2=Barely adequate; 3=Good; 4=Exemplar</a:t>
            </a:r>
          </a:p>
        </p:txBody>
      </p:sp>
      <p:sp>
        <p:nvSpPr>
          <p:cNvPr id="2" name="Content Placeholder 1"/>
          <p:cNvSpPr>
            <a:spLocks noGrp="1"/>
          </p:cNvSpPr>
          <p:nvPr>
            <p:ph idx="1"/>
          </p:nvPr>
        </p:nvSpPr>
        <p:spPr/>
        <p:txBody>
          <a:bodyPr/>
          <a:lstStyle/>
          <a:p>
            <a:endParaRPr lang="en-US"/>
          </a:p>
        </p:txBody>
      </p:sp>
      <p:graphicFrame>
        <p:nvGraphicFramePr>
          <p:cNvPr id="11" name="Content Placeholder 4"/>
          <p:cNvGraphicFramePr>
            <a:graphicFrameLocks/>
          </p:cNvGraphicFramePr>
          <p:nvPr>
            <p:extLst>
              <p:ext uri="{D42A27DB-BD31-4B8C-83A1-F6EECF244321}">
                <p14:modId xmlns:p14="http://schemas.microsoft.com/office/powerpoint/2010/main" val="2856081016"/>
              </p:ext>
            </p:extLst>
          </p:nvPr>
        </p:nvGraphicFramePr>
        <p:xfrm>
          <a:off x="80746" y="1604915"/>
          <a:ext cx="11998960" cy="4968240"/>
        </p:xfrm>
        <a:graphic>
          <a:graphicData uri="http://schemas.openxmlformats.org/drawingml/2006/table">
            <a:tbl>
              <a:tblPr firstRow="1" bandRow="1">
                <a:tableStyleId>{5C22544A-7EE6-4342-B048-85BDC9FD1C3A}</a:tableStyleId>
              </a:tblPr>
              <a:tblGrid>
                <a:gridCol w="3566344">
                  <a:extLst>
                    <a:ext uri="{9D8B030D-6E8A-4147-A177-3AD203B41FA5}">
                      <a16:colId xmlns:a16="http://schemas.microsoft.com/office/drawing/2014/main" val="1443046297"/>
                    </a:ext>
                  </a:extLst>
                </a:gridCol>
                <a:gridCol w="8432616">
                  <a:extLst>
                    <a:ext uri="{9D8B030D-6E8A-4147-A177-3AD203B41FA5}">
                      <a16:colId xmlns:a16="http://schemas.microsoft.com/office/drawing/2014/main" val="1534485806"/>
                    </a:ext>
                  </a:extLst>
                </a:gridCol>
              </a:tblGrid>
              <a:tr h="1112520">
                <a:tc>
                  <a:txBody>
                    <a:bodyPr/>
                    <a:lstStyle/>
                    <a:p>
                      <a:pPr>
                        <a:spcAft>
                          <a:spcPts val="1200"/>
                        </a:spcAft>
                      </a:pPr>
                      <a:r>
                        <a:rPr lang="en-US" sz="1800" u="sng" dirty="0"/>
                        <a:t>Component</a:t>
                      </a:r>
                      <a:r>
                        <a:rPr lang="en-US" sz="1800" u="sng" baseline="0" dirty="0"/>
                        <a:t> and Requirements</a:t>
                      </a:r>
                      <a:endParaRPr lang="en-US" sz="1800" dirty="0"/>
                    </a:p>
                    <a:p>
                      <a:pPr>
                        <a:spcAft>
                          <a:spcPts val="1200"/>
                        </a:spcAft>
                      </a:pPr>
                      <a:r>
                        <a:rPr lang="en-US" sz="1600" b="0" dirty="0"/>
                        <a:t>E(2)</a:t>
                      </a:r>
                      <a:r>
                        <a:rPr lang="en-US" sz="1600" b="0" baseline="0" dirty="0"/>
                        <a:t> </a:t>
                      </a:r>
                      <a:r>
                        <a:rPr lang="en-US" sz="1600" b="0" kern="1200" dirty="0">
                          <a:solidFill>
                            <a:schemeClr val="lt1"/>
                          </a:solidFill>
                          <a:effectLst/>
                          <a:latin typeface="+mn-lt"/>
                          <a:ea typeface="+mn-ea"/>
                          <a:cs typeface="+mn-cs"/>
                        </a:rPr>
                        <a:t>Leadership at various education levels (SEA, regional, LEA, school, as appropriate) analyzes feedback regarding barriers and successes and makes the necessary decisions and changes, including revising policies and procedures to alleviate barriers and facilitate implementation.</a:t>
                      </a:r>
                      <a:endParaRPr lang="en-US" sz="1600" b="0" baseline="0" dirty="0"/>
                    </a:p>
                    <a:p>
                      <a:pPr marL="285750" lvl="0" indent="-285750">
                        <a:spcAft>
                          <a:spcPts val="1200"/>
                        </a:spcAft>
                        <a:buFont typeface="Arial" panose="020B0604020202020204" pitchFamily="34" charset="0"/>
                        <a:buChar char="•"/>
                      </a:pPr>
                      <a:r>
                        <a:rPr lang="en-US" sz="1600" b="0" kern="1200" dirty="0">
                          <a:solidFill>
                            <a:schemeClr val="lt1"/>
                          </a:solidFill>
                          <a:effectLst/>
                          <a:latin typeface="+mn-lt"/>
                          <a:ea typeface="+mn-ea"/>
                          <a:cs typeface="+mn-cs"/>
                        </a:rPr>
                        <a:t>Describe processes for collecting, analyzing, and utilizing input and data from various levels of the education system to recognize barriers to implementation success.</a:t>
                      </a:r>
                    </a:p>
                    <a:p>
                      <a:pPr marL="285750" lvl="0" indent="-285750">
                        <a:spcAft>
                          <a:spcPts val="1200"/>
                        </a:spcAft>
                        <a:buFont typeface="Arial" panose="020B0604020202020204" pitchFamily="34" charset="0"/>
                        <a:buChar char="•"/>
                      </a:pPr>
                      <a:r>
                        <a:rPr lang="en-US" sz="1600" b="0" kern="1200" dirty="0">
                          <a:solidFill>
                            <a:schemeClr val="lt1"/>
                          </a:solidFill>
                          <a:effectLst/>
                          <a:latin typeface="+mn-lt"/>
                          <a:ea typeface="+mn-ea"/>
                          <a:cs typeface="+mn-cs"/>
                        </a:rPr>
                        <a:t>Describe processes for revising policies and procedures and making other necessary changes.</a:t>
                      </a:r>
                    </a:p>
                  </a:txBody>
                  <a:tcPr/>
                </a:tc>
                <a:tc>
                  <a:txBody>
                    <a:bodyPr/>
                    <a:lstStyle/>
                    <a:p>
                      <a:r>
                        <a:rPr lang="en-US" sz="1700" b="0" i="0" u="none" strike="noStrike" kern="1200" baseline="0" dirty="0">
                          <a:solidFill>
                            <a:srgbClr val="282654"/>
                          </a:solidFill>
                          <a:latin typeface="+mn-lt"/>
                          <a:ea typeface="+mn-ea"/>
                          <a:cs typeface="+mn-cs"/>
                        </a:rPr>
                        <a:t>The Implementation Teams review all SPDG project outcome data and recommend</a:t>
                      </a:r>
                    </a:p>
                    <a:p>
                      <a:r>
                        <a:rPr lang="en-US" sz="1700" b="0" i="0" u="none" strike="noStrike" kern="1200" baseline="0" dirty="0">
                          <a:solidFill>
                            <a:srgbClr val="282654"/>
                          </a:solidFill>
                          <a:latin typeface="+mn-lt"/>
                          <a:ea typeface="+mn-ea"/>
                          <a:cs typeface="+mn-cs"/>
                        </a:rPr>
                        <a:t>improvement goals and activities to the SPDG Coordinators and State-level</a:t>
                      </a:r>
                    </a:p>
                    <a:p>
                      <a:r>
                        <a:rPr lang="en-US" sz="1700" b="0" i="0" u="none" strike="noStrike" kern="1200" baseline="0" dirty="0">
                          <a:solidFill>
                            <a:srgbClr val="282654"/>
                          </a:solidFill>
                          <a:latin typeface="+mn-lt"/>
                          <a:ea typeface="+mn-ea"/>
                          <a:cs typeface="+mn-cs"/>
                        </a:rPr>
                        <a:t>coaches.</a:t>
                      </a:r>
                    </a:p>
                    <a:p>
                      <a:endParaRPr lang="en-US" sz="1700" b="0" i="0" u="none" strike="noStrike" kern="1200" baseline="0" dirty="0">
                        <a:solidFill>
                          <a:srgbClr val="282654"/>
                        </a:solidFill>
                        <a:latin typeface="+mn-lt"/>
                        <a:ea typeface="+mn-ea"/>
                        <a:cs typeface="+mn-cs"/>
                      </a:endParaRPr>
                    </a:p>
                    <a:p>
                      <a:r>
                        <a:rPr lang="en-US" sz="1700" b="0" i="0" u="none" strike="noStrike" kern="1200" baseline="0" dirty="0">
                          <a:solidFill>
                            <a:srgbClr val="282654"/>
                          </a:solidFill>
                          <a:latin typeface="+mn-lt"/>
                          <a:ea typeface="+mn-ea"/>
                          <a:cs typeface="+mn-cs"/>
                        </a:rPr>
                        <a:t>SPDG data will also be reviewed with the Board of Education, Advisory Panel, special education administrators, research clearinghouse, and the PTA to ensure there is opportunity to receive broad stakeholder feedback about any need to revise policies and procedures to alleviate barriers and facilitate implementation. The Board of Education website is updated with current projects and resources. Also, coordinators</a:t>
                      </a:r>
                    </a:p>
                    <a:p>
                      <a:r>
                        <a:rPr lang="en-US" sz="1700" b="0" i="0" u="none" strike="noStrike" kern="1200" baseline="0" dirty="0">
                          <a:solidFill>
                            <a:srgbClr val="282654"/>
                          </a:solidFill>
                          <a:latin typeface="+mn-lt"/>
                          <a:ea typeface="+mn-ea"/>
                          <a:cs typeface="+mn-cs"/>
                        </a:rPr>
                        <a:t>present at several administrator conferences and LEA events and trainings.</a:t>
                      </a:r>
                    </a:p>
                    <a:p>
                      <a:endParaRPr lang="en-US" sz="1700" b="0" i="0" u="none" strike="noStrike" kern="1200" baseline="0" dirty="0">
                        <a:solidFill>
                          <a:srgbClr val="282654"/>
                        </a:solidFill>
                        <a:latin typeface="+mn-lt"/>
                        <a:ea typeface="+mn-ea"/>
                        <a:cs typeface="+mn-cs"/>
                      </a:endParaRPr>
                    </a:p>
                    <a:p>
                      <a:r>
                        <a:rPr lang="en-US" sz="1700" b="0" i="0" u="none" strike="noStrike" kern="1200" baseline="0" dirty="0">
                          <a:solidFill>
                            <a:srgbClr val="282654"/>
                          </a:solidFill>
                          <a:latin typeface="+mn-lt"/>
                          <a:ea typeface="+mn-ea"/>
                          <a:cs typeface="+mn-cs"/>
                        </a:rPr>
                        <a:t>SPDG Coordinators report to an Assistant Superintendent who has the ability to change Board of Education procedures and also recommend policy changes to the Board of Education.</a:t>
                      </a:r>
                    </a:p>
                    <a:p>
                      <a:endParaRPr lang="en-US" sz="1700" b="0" i="0" u="none" strike="noStrike" kern="1200" baseline="0" dirty="0">
                        <a:solidFill>
                          <a:srgbClr val="282654"/>
                        </a:solidFill>
                        <a:latin typeface="+mn-lt"/>
                        <a:ea typeface="+mn-ea"/>
                        <a:cs typeface="+mn-cs"/>
                      </a:endParaRPr>
                    </a:p>
                    <a:p>
                      <a:r>
                        <a:rPr lang="en-US" sz="1700" b="0" i="0" u="none" strike="noStrike" kern="1200" baseline="0" dirty="0">
                          <a:solidFill>
                            <a:srgbClr val="282654"/>
                          </a:solidFill>
                          <a:latin typeface="+mn-lt"/>
                          <a:ea typeface="+mn-ea"/>
                          <a:cs typeface="+mn-cs"/>
                        </a:rPr>
                        <a:t>LEA teams use feedback on their PD Checklists, PD planning guides, and</a:t>
                      </a:r>
                    </a:p>
                    <a:p>
                      <a:r>
                        <a:rPr lang="en-US" sz="1700" b="0" i="0" u="none" strike="noStrike" kern="1200" baseline="0" dirty="0">
                          <a:solidFill>
                            <a:srgbClr val="282654"/>
                          </a:solidFill>
                          <a:latin typeface="+mn-lt"/>
                          <a:ea typeface="+mn-ea"/>
                          <a:cs typeface="+mn-cs"/>
                        </a:rPr>
                        <a:t>post-training surveys to make improvements. LEAs also use their fidelity</a:t>
                      </a:r>
                    </a:p>
                    <a:p>
                      <a:r>
                        <a:rPr lang="en-US" sz="1700" b="0" i="0" u="none" strike="noStrike" kern="1200" baseline="0" dirty="0">
                          <a:solidFill>
                            <a:srgbClr val="282654"/>
                          </a:solidFill>
                          <a:latin typeface="+mn-lt"/>
                          <a:ea typeface="+mn-ea"/>
                          <a:cs typeface="+mn-cs"/>
                        </a:rPr>
                        <a:t>data to analyze barriers and success and make informed decisions.</a:t>
                      </a:r>
                      <a:endParaRPr lang="en-US" sz="1700" dirty="0">
                        <a:solidFill>
                          <a:srgbClr val="282654"/>
                        </a:solidFill>
                      </a:endParaRPr>
                    </a:p>
                  </a:txBody>
                  <a:tcPr>
                    <a:solidFill>
                      <a:srgbClr val="CED1DE"/>
                    </a:solidFill>
                  </a:tcPr>
                </a:tc>
                <a:extLst>
                  <a:ext uri="{0D108BD9-81ED-4DB2-BD59-A6C34878D82A}">
                    <a16:rowId xmlns:a16="http://schemas.microsoft.com/office/drawing/2014/main" val="1163039314"/>
                  </a:ext>
                </a:extLst>
              </a:tr>
            </a:tbl>
          </a:graphicData>
        </a:graphic>
      </p:graphicFrame>
    </p:spTree>
    <p:extLst>
      <p:ext uri="{BB962C8B-B14F-4D97-AF65-F5344CB8AC3E}">
        <p14:creationId xmlns:p14="http://schemas.microsoft.com/office/powerpoint/2010/main" val="931216940"/>
      </p:ext>
    </p:extLst>
  </p:cSld>
  <p:clrMapOvr>
    <a:masterClrMapping/>
  </p:clrMapOvr>
</p:sld>
</file>

<file path=ppt/theme/theme1.xml><?xml version="1.0" encoding="utf-8"?>
<a:theme xmlns:a="http://schemas.openxmlformats.org/drawingml/2006/main" name="Office Theme">
  <a:themeElements>
    <a:clrScheme name="CIPP 1">
      <a:dk1>
        <a:srgbClr val="282654"/>
      </a:dk1>
      <a:lt1>
        <a:srgbClr val="F0ECF3"/>
      </a:lt1>
      <a:dk2>
        <a:srgbClr val="282654"/>
      </a:dk2>
      <a:lt2>
        <a:srgbClr val="EEECE1"/>
      </a:lt2>
      <a:accent1>
        <a:srgbClr val="3A559C"/>
      </a:accent1>
      <a:accent2>
        <a:srgbClr val="58255C"/>
      </a:accent2>
      <a:accent3>
        <a:srgbClr val="C44A26"/>
      </a:accent3>
      <a:accent4>
        <a:srgbClr val="272653"/>
      </a:accent4>
      <a:accent5>
        <a:srgbClr val="858ABB"/>
      </a:accent5>
      <a:accent6>
        <a:srgbClr val="D17F5C"/>
      </a:accent6>
      <a:hlink>
        <a:srgbClr val="39559B"/>
      </a:hlink>
      <a:folHlink>
        <a:srgbClr val="0C204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4890</TotalTime>
  <Words>3891</Words>
  <Application>Microsoft Macintosh PowerPoint</Application>
  <PresentationFormat>Widescreen</PresentationFormat>
  <Paragraphs>548</Paragraphs>
  <Slides>33</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Courier New</vt:lpstr>
      <vt:lpstr>Helvetica</vt:lpstr>
      <vt:lpstr>Noto Sans Symbols</vt:lpstr>
      <vt:lpstr>Symbol</vt:lpstr>
      <vt:lpstr>Wingdings</vt:lpstr>
      <vt:lpstr>Office Theme</vt:lpstr>
      <vt:lpstr>SPDG GPRA Performance Reporting: Guidance for Improving Data Quality</vt:lpstr>
      <vt:lpstr>Center to Improve Program and Project Performance (CIPP)</vt:lpstr>
      <vt:lpstr>Annual Performance Report Components</vt:lpstr>
      <vt:lpstr>CIPP’s Process for Reviewing and Reporting GPRA Data</vt:lpstr>
      <vt:lpstr>Measure 1.1 (Program Measure 1)</vt:lpstr>
      <vt:lpstr>Component Requirements and Sample Description for Measure 1.1 (Program Measure 1)</vt:lpstr>
      <vt:lpstr>Poll Question 1</vt:lpstr>
      <vt:lpstr>Component Requirements and Sample Description for Measure 1.1 (Program Measure 1)</vt:lpstr>
      <vt:lpstr>Component Requirements and Sample Description for Measure 1.1 (Program Measure 1)</vt:lpstr>
      <vt:lpstr>Poll Question 2</vt:lpstr>
      <vt:lpstr>Component Requirements and Sample Description for Measure 1.1 (Program Measure 1)</vt:lpstr>
      <vt:lpstr>New Version of Worksheet for Program Measure 1</vt:lpstr>
      <vt:lpstr>Formatting Changes to Worksheet for Program Measure 1</vt:lpstr>
      <vt:lpstr>Minor Revisions to Components for Program Measure 1</vt:lpstr>
      <vt:lpstr>Minor Revisions to Worksheet for Program Measure 1</vt:lpstr>
      <vt:lpstr>Substantial Revisions to Components for Program Measure 1</vt:lpstr>
      <vt:lpstr>Substantial Revisions to Worksheet for Program Measure 1</vt:lpstr>
      <vt:lpstr>New Components for Program Measure 1</vt:lpstr>
      <vt:lpstr>New Components/Elements for Program Measure 1</vt:lpstr>
      <vt:lpstr>New Version of Rubric A</vt:lpstr>
      <vt:lpstr>Measure 2.1 (Program Measure 2)</vt:lpstr>
      <vt:lpstr>Sample Data for Measure 2.1 (Program Measure 2)</vt:lpstr>
      <vt:lpstr>Poll Question 3 Which sample data fulfill the reporting criteria for Measure 2.1? </vt:lpstr>
      <vt:lpstr>Sample Data for Measure 2.1 (Program Measure 2)</vt:lpstr>
      <vt:lpstr>Measure 2.2 (Program Measure 3)</vt:lpstr>
      <vt:lpstr>Sample Data for Measure 2.2 (Program Measure 3)</vt:lpstr>
      <vt:lpstr>Poll Question 4 Which sample data fulfill the reporting criteria for Measure 2.2?</vt:lpstr>
      <vt:lpstr>Sample Data for Measure 2.2 (Program Measure 3)</vt:lpstr>
      <vt:lpstr>Measure 3.1 (Program Measure 4)</vt:lpstr>
      <vt:lpstr>Recommendations for Reporting Across Measures</vt:lpstr>
      <vt:lpstr>Key Takeaways</vt:lpstr>
      <vt:lpstr>Resources and Support</vt:lpstr>
      <vt:lpstr>Questions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neil</dc:creator>
  <cp:lastModifiedBy>Ctr for Excellence in Dev Disablities</cp:lastModifiedBy>
  <cp:revision>331</cp:revision>
  <cp:lastPrinted>2018-10-05T22:55:49Z</cp:lastPrinted>
  <dcterms:created xsi:type="dcterms:W3CDTF">2018-06-18T00:43:16Z</dcterms:created>
  <dcterms:modified xsi:type="dcterms:W3CDTF">2021-10-13T03:57:27Z</dcterms:modified>
</cp:coreProperties>
</file>