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902030302020204" pitchFamily="66" charset="0"/>
      <p:regular r:id="rId25"/>
    </p:embeddedFont>
    <p:embeddedFont>
      <p:font typeface="Libre Franklin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vjEoGaEjNK0a73TA19rJZcMaw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Ann Hubba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9-28T17:25:19.848" idx="1">
    <p:pos x="6555" y="2458"/>
    <p:text>Please edit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PkwJZj4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f5d4f6915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f5d4f6915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f5d4f6915e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f5d4f6915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5d4f6915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f5d4f691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2">
  <p:cSld name="Text Layout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7" name="Google Shape;17;p1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17"/>
          <p:cNvGrpSpPr/>
          <p:nvPr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23" name="Google Shape;23;p17"/>
            <p:cNvSpPr/>
            <p:nvPr/>
          </p:nvSpPr>
          <p:spPr>
            <a:xfrm>
              <a:off x="-24517" y="970945"/>
              <a:ext cx="4593600" cy="1238400"/>
            </a:xfrm>
            <a:custGeom>
              <a:avLst/>
              <a:gdLst/>
              <a:ahLst/>
              <a:cxnLst/>
              <a:rect l="l" t="t" r="r" b="b"/>
              <a:pathLst>
                <a:path w="3457575" h="942975" extrusionOk="0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88000">
                  <a:srgbClr val="008EDC">
                    <a:alpha val="49803"/>
                  </a:srgbClr>
                </a:gs>
                <a:gs pos="100000">
                  <a:srgbClr val="008EDC">
                    <a:alpha val="4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-26126" y="587196"/>
              <a:ext cx="4885313" cy="1632656"/>
            </a:xfrm>
            <a:custGeom>
              <a:avLst/>
              <a:gdLst/>
              <a:ahLst/>
              <a:cxnLst/>
              <a:rect l="l" t="t" r="r" b="b"/>
              <a:pathLst>
                <a:path w="4885312" h="1632656" extrusionOk="0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6879053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2"/>
          </p:nvPr>
        </p:nvSpPr>
        <p:spPr>
          <a:xfrm>
            <a:off x="6932841" y="3401290"/>
            <a:ext cx="4347933" cy="69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3"/>
          </p:nvPr>
        </p:nvSpPr>
        <p:spPr>
          <a:xfrm>
            <a:off x="6932841" y="4200309"/>
            <a:ext cx="4347933" cy="14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9" name="Google Shape;29;p17"/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30" name="Google Shape;30;p17"/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/>
              <a:ahLst/>
              <a:cxnLst/>
              <a:rect l="l" t="t" r="r" b="b"/>
              <a:pathLst>
                <a:path w="6396137" h="1759509" extrusionOk="0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9803"/>
                  </a:srgbClr>
                </a:gs>
                <a:gs pos="100000">
                  <a:srgbClr val="FFAA00">
                    <a:alpha val="5882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/>
              <a:ahLst/>
              <a:cxnLst/>
              <a:rect l="l" t="t" r="r" b="b"/>
              <a:pathLst>
                <a:path w="6418971" h="5683200" extrusionOk="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8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/>
              <a:ahLst/>
              <a:cxnLst/>
              <a:rect l="l" t="t" r="r" b="b"/>
              <a:pathLst>
                <a:path w="6114514" h="5404114" extrusionOk="0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3" name="Google Shape;33;p17"/>
          <p:cNvSpPr>
            <a:spLocks noGrp="1"/>
          </p:cNvSpPr>
          <p:nvPr>
            <p:ph type="pic" idx="4"/>
          </p:nvPr>
        </p:nvSpPr>
        <p:spPr>
          <a:xfrm>
            <a:off x="-694" y="0"/>
            <a:ext cx="6065966" cy="53558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>
  <p:cSld name="Two Content with Subtitl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81" name="Google Shape;181;p2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1032739" y="2647949"/>
            <a:ext cx="45936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2"/>
          </p:nvPr>
        </p:nvSpPr>
        <p:spPr>
          <a:xfrm>
            <a:off x="1030139" y="3248025"/>
            <a:ext cx="4573338" cy="231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 rot="-360000">
            <a:off x="830561" y="849316"/>
            <a:ext cx="3923299" cy="104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3"/>
          </p:nvPr>
        </p:nvSpPr>
        <p:spPr>
          <a:xfrm>
            <a:off x="6207364" y="2647949"/>
            <a:ext cx="507601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4"/>
          </p:nvPr>
        </p:nvSpPr>
        <p:spPr>
          <a:xfrm>
            <a:off x="6207363" y="3248025"/>
            <a:ext cx="5073411" cy="231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5"/>
          </p:nvPr>
        </p:nvSpPr>
        <p:spPr>
          <a:xfrm>
            <a:off x="5676900" y="1374622"/>
            <a:ext cx="5202936" cy="1115568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4200902" y="5658793"/>
            <a:ext cx="1842058" cy="1206865"/>
          </a:xfrm>
          <a:custGeom>
            <a:avLst/>
            <a:gdLst/>
            <a:ahLst/>
            <a:cxnLst/>
            <a:rect l="l" t="t" r="r" b="b"/>
            <a:pathLst>
              <a:path w="1842057" h="1206865" extrusionOk="0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4406705" y="5524132"/>
            <a:ext cx="2045319" cy="1346608"/>
          </a:xfrm>
          <a:custGeom>
            <a:avLst/>
            <a:gdLst/>
            <a:ahLst/>
            <a:cxnLst/>
            <a:rect l="l" t="t" r="r" b="b"/>
            <a:pathLst>
              <a:path w="2045319" h="1346607" extrusionOk="0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51457" t="10701" r="5238" b="-8559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Chart Slid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7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7" name="Google Shape;197;p2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748030" y="2755778"/>
            <a:ext cx="2724912" cy="226771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>
            <a:spLocks noGrp="1"/>
          </p:cNvSpPr>
          <p:nvPr>
            <p:ph type="chart" idx="2"/>
          </p:nvPr>
        </p:nvSpPr>
        <p:spPr>
          <a:xfrm>
            <a:off x="5159375" y="1347788"/>
            <a:ext cx="6121400" cy="409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10" name="Google Shape;210;p28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2" name="Google Shape;212;p28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 rot="-360000">
            <a:off x="837870" y="842706"/>
            <a:ext cx="3960711" cy="106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748030" y="3314576"/>
            <a:ext cx="3200400" cy="170078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2641930" y="5658793"/>
            <a:ext cx="1842058" cy="1206865"/>
          </a:xfrm>
          <a:custGeom>
            <a:avLst/>
            <a:gdLst/>
            <a:ahLst/>
            <a:cxnLst/>
            <a:rect l="l" t="t" r="r" b="b"/>
            <a:pathLst>
              <a:path w="1842057" h="1206865" extrusionOk="0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rgbClr val="C074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83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2847733" y="5524132"/>
            <a:ext cx="2045319" cy="1346608"/>
          </a:xfrm>
          <a:custGeom>
            <a:avLst/>
            <a:gdLst/>
            <a:ahLst/>
            <a:cxnLst/>
            <a:rect l="l" t="t" r="r" b="b"/>
            <a:pathLst>
              <a:path w="2045319" h="1346607" extrusionOk="0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76814" t="10701" r="6335" b="-11460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22" name="Google Shape;222;p29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4" name="Google Shape;224;p29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6" name="Google Shape;226;p29"/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227" name="Google Shape;227;p29"/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/>
              <a:ahLst/>
              <a:cxnLst/>
              <a:rect l="l" t="t" r="r" b="b"/>
              <a:pathLst>
                <a:path w="2146413" h="5677200" extrusionOk="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chemeClr val="accent5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/>
              <a:ahLst/>
              <a:cxnLst/>
              <a:rect l="l" t="t" r="r" b="b"/>
              <a:pathLst>
                <a:path w="11328999" h="5689900" extrusionOk="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36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/>
              <a:ahLst/>
              <a:cxnLst/>
              <a:rect l="l" t="t" r="r" b="b"/>
              <a:pathLst>
                <a:path w="11036883" h="5410485" extrusionOk="0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494969" y="2282951"/>
            <a:ext cx="3055579" cy="340271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>
            <a:spLocks noGrp="1"/>
          </p:cNvSpPr>
          <p:nvPr>
            <p:ph type="pic" idx="2"/>
          </p:nvPr>
        </p:nvSpPr>
        <p:spPr>
          <a:xfrm>
            <a:off x="3703978" y="1"/>
            <a:ext cx="8495014" cy="5685664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  <a:prstGeom prst="rect">
            <a:avLst/>
          </a:pr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 w="9525" cap="flat" cmpd="sng">
            <a:solidFill>
              <a:srgbClr val="99B8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4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35" name="Google Shape;235;p30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96" cy="832104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sz="20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0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088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-12729" y="3056551"/>
            <a:ext cx="1309593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-12729" y="2995521"/>
            <a:ext cx="1525739" cy="737441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6" r="3067" b="-7479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10792048" y="-12728"/>
            <a:ext cx="1398594" cy="1665599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10686456" y="-12728"/>
            <a:ext cx="1513025" cy="1983461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84" t="-69720" r="-101660" b="637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31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247" name="Google Shape;247;p31"/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/>
              <a:ahLst/>
              <a:cxnLst/>
              <a:rect l="l" t="t" r="r" b="b"/>
              <a:pathLst>
                <a:path w="3086392" h="3988178" extrusionOk="0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/>
              <a:ahLst/>
              <a:cxnLst/>
              <a:rect l="l" t="t" r="r" b="b"/>
              <a:pathLst>
                <a:path w="9233775" h="6350602" extrusionOk="0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/>
              <a:ahLst/>
              <a:cxnLst/>
              <a:rect l="l" t="t" r="r" b="b"/>
              <a:pathLst>
                <a:path w="8928946" h="6109279" extrusionOk="0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50" name="Google Shape;250;p31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51" name="Google Shape;251;p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53" name="Google Shape;253;p31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4" name="Google Shape;254;p31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31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60" name="Google Shape;260;p31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4" name="Google Shape;264;p31"/>
          <p:cNvSpPr txBox="1"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2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67" name="Google Shape;267;p32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9" name="Google Shape;269;p32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0" name="Google Shape;270;p32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2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32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74" name="Google Shape;274;p32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5" name="Google Shape;275;p32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9" name="Google Shape;279;p32"/>
          <p:cNvSpPr txBox="1">
            <a:spLocks noGrp="1"/>
          </p:cNvSpPr>
          <p:nvPr>
            <p:ph type="title"/>
          </p:nvPr>
        </p:nvSpPr>
        <p:spPr>
          <a:xfrm rot="-420000">
            <a:off x="285870" y="312092"/>
            <a:ext cx="4391191" cy="136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body" idx="2"/>
          </p:nvPr>
        </p:nvSpPr>
        <p:spPr>
          <a:xfrm>
            <a:off x="839788" y="2638097"/>
            <a:ext cx="5157787" cy="3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3"/>
          </p:nvPr>
        </p:nvSpPr>
        <p:spPr>
          <a:xfrm>
            <a:off x="6172200" y="1942689"/>
            <a:ext cx="5183188" cy="56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4"/>
          </p:nvPr>
        </p:nvSpPr>
        <p:spPr>
          <a:xfrm>
            <a:off x="6172200" y="2638097"/>
            <a:ext cx="5183188" cy="3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86" name="Google Shape;286;p33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8" name="Google Shape;288;p33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33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2" name="Google Shape;292;p33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4" name="Google Shape;294;p33"/>
          <p:cNvSpPr txBox="1">
            <a:spLocks noGrp="1"/>
          </p:cNvSpPr>
          <p:nvPr>
            <p:ph type="body" idx="1"/>
          </p:nvPr>
        </p:nvSpPr>
        <p:spPr>
          <a:xfrm>
            <a:off x="5180012" y="1347788"/>
            <a:ext cx="6172200" cy="43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body" idx="2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6" name="Google Shape;296;p33"/>
          <p:cNvSpPr txBox="1">
            <a:spLocks noGrp="1"/>
          </p:cNvSpPr>
          <p:nvPr>
            <p:ph type="title"/>
          </p:nvPr>
        </p:nvSpPr>
        <p:spPr>
          <a:xfrm rot="-372015">
            <a:off x="857494" y="721373"/>
            <a:ext cx="39186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rt Slide">
  <p:cSld name="2_Chart Slid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4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299" name="Google Shape;299;p34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01" name="Google Shape;301;p34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34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10563" t="-152622" r="-103964" b="1022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7" name="Google Shape;307;p34"/>
          <p:cNvSpPr>
            <a:spLocks noGrp="1"/>
          </p:cNvSpPr>
          <p:nvPr>
            <p:ph type="pic" idx="2"/>
          </p:nvPr>
        </p:nvSpPr>
        <p:spPr>
          <a:xfrm>
            <a:off x="5183188" y="1347788"/>
            <a:ext cx="6172200" cy="4330539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34"/>
          <p:cNvSpPr txBox="1">
            <a:spLocks noGrp="1"/>
          </p:cNvSpPr>
          <p:nvPr>
            <p:ph type="body" idx="1"/>
          </p:nvPr>
        </p:nvSpPr>
        <p:spPr>
          <a:xfrm>
            <a:off x="839788" y="2603601"/>
            <a:ext cx="3932237" cy="307472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9" name="Google Shape;309;p34"/>
          <p:cNvSpPr txBox="1">
            <a:spLocks noGrp="1"/>
          </p:cNvSpPr>
          <p:nvPr>
            <p:ph type="title"/>
          </p:nvPr>
        </p:nvSpPr>
        <p:spPr>
          <a:xfrm rot="-371131">
            <a:off x="857652" y="725128"/>
            <a:ext cx="38332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12" name="Google Shape;312;p35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14" name="Google Shape;314;p35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5" name="Google Shape;315;p35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19" name="Google Shape;319;p35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20" name="Google Shape;320;p35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4" name="Google Shape;324;p35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8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6" name="Google Shape;36;p18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2000"/>
              <a:buNone/>
              <a:defRPr sz="2000">
                <a:solidFill>
                  <a:srgbClr val="BB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800"/>
              <a:buNone/>
              <a:defRPr sz="1800">
                <a:solidFill>
                  <a:srgbClr val="BB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B8888"/>
              </a:buClr>
              <a:buSzPts val="1600"/>
              <a:buNone/>
              <a:defRPr sz="1600">
                <a:solidFill>
                  <a:srgbClr val="BB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8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6" name="Google Shape;46;p18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47" name="Google Shape;47;p18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5882"/>
                  </a:srgbClr>
                </a:gs>
                <a:gs pos="3000">
                  <a:srgbClr val="FFAA00">
                    <a:alpha val="5882"/>
                  </a:srgbClr>
                </a:gs>
                <a:gs pos="100000">
                  <a:srgbClr val="FFAA00">
                    <a:alpha val="49803"/>
                  </a:srgbClr>
                </a:gs>
              </a:gsLst>
              <a:lin ang="58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" name="Google Shape;49;p18"/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0" name="Google Shape;50;p18"/>
          <p:cNvSpPr>
            <a:spLocks noGrp="1"/>
          </p:cNvSpPr>
          <p:nvPr>
            <p:ph type="pic" idx="3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6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7" name="Google Shape;327;p3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9" name="Google Shape;329;p36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2" name="Google Shape;332;p36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333" name="Google Shape;333;p3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nual">
  <p:cSld name="Manual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/>
          <p:nvPr/>
        </p:nvSpPr>
        <p:spPr>
          <a:xfrm>
            <a:off x="-12778" y="429785"/>
            <a:ext cx="7606299" cy="1490682"/>
          </a:xfrm>
          <a:custGeom>
            <a:avLst/>
            <a:gdLst/>
            <a:ahLst/>
            <a:cxnLst/>
            <a:rect l="l" t="t" r="r" b="b"/>
            <a:pathLst>
              <a:path w="7606298" h="1490681" extrusionOk="0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100000">
                <a:srgbClr val="008EDC">
                  <a:alpha val="20000"/>
                </a:srgbClr>
              </a:gs>
            </a:gsLst>
            <a:lin ang="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9" name="Google Shape;339;p37"/>
          <p:cNvSpPr txBox="1">
            <a:spLocks noGrp="1"/>
          </p:cNvSpPr>
          <p:nvPr>
            <p:ph type="body" idx="1"/>
          </p:nvPr>
        </p:nvSpPr>
        <p:spPr>
          <a:xfrm>
            <a:off x="7112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37"/>
          <p:cNvSpPr txBox="1">
            <a:spLocks noGrp="1"/>
          </p:cNvSpPr>
          <p:nvPr>
            <p:ph type="body" idx="2"/>
          </p:nvPr>
        </p:nvSpPr>
        <p:spPr>
          <a:xfrm>
            <a:off x="1185863" y="2088090"/>
            <a:ext cx="310311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37"/>
          <p:cNvSpPr txBox="1">
            <a:spLocks noGrp="1"/>
          </p:cNvSpPr>
          <p:nvPr>
            <p:ph type="body" idx="3"/>
          </p:nvPr>
        </p:nvSpPr>
        <p:spPr>
          <a:xfrm>
            <a:off x="4804600" y="1896003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37"/>
          <p:cNvSpPr txBox="1">
            <a:spLocks noGrp="1"/>
          </p:cNvSpPr>
          <p:nvPr>
            <p:ph type="body" idx="4"/>
          </p:nvPr>
        </p:nvSpPr>
        <p:spPr>
          <a:xfrm>
            <a:off x="5349603" y="2088090"/>
            <a:ext cx="2243918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37"/>
          <p:cNvSpPr txBox="1">
            <a:spLocks noGrp="1"/>
          </p:cNvSpPr>
          <p:nvPr>
            <p:ph type="body" idx="5"/>
          </p:nvPr>
        </p:nvSpPr>
        <p:spPr>
          <a:xfrm>
            <a:off x="7890713" y="1913782"/>
            <a:ext cx="528638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7000"/>
              <a:buNone/>
              <a:defRPr sz="7000" b="1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7"/>
          <p:cNvSpPr txBox="1">
            <a:spLocks noGrp="1"/>
          </p:cNvSpPr>
          <p:nvPr>
            <p:ph type="body" idx="6"/>
          </p:nvPr>
        </p:nvSpPr>
        <p:spPr>
          <a:xfrm>
            <a:off x="8435716" y="2105869"/>
            <a:ext cx="2959116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37"/>
          <p:cNvSpPr txBox="1">
            <a:spLocks noGrp="1"/>
          </p:cNvSpPr>
          <p:nvPr>
            <p:ph type="body" idx="7"/>
          </p:nvPr>
        </p:nvSpPr>
        <p:spPr>
          <a:xfrm>
            <a:off x="89172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body" idx="8"/>
          </p:nvPr>
        </p:nvSpPr>
        <p:spPr>
          <a:xfrm>
            <a:off x="2590348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body" idx="9"/>
          </p:nvPr>
        </p:nvSpPr>
        <p:spPr>
          <a:xfrm>
            <a:off x="4794793" y="2943573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37"/>
          <p:cNvSpPr txBox="1">
            <a:spLocks noGrp="1"/>
          </p:cNvSpPr>
          <p:nvPr>
            <p:ph type="body" idx="13"/>
          </p:nvPr>
        </p:nvSpPr>
        <p:spPr>
          <a:xfrm>
            <a:off x="7876955" y="2942030"/>
            <a:ext cx="3517877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37"/>
          <p:cNvSpPr txBox="1">
            <a:spLocks noGrp="1"/>
          </p:cNvSpPr>
          <p:nvPr>
            <p:ph type="body" idx="14"/>
          </p:nvPr>
        </p:nvSpPr>
        <p:spPr>
          <a:xfrm>
            <a:off x="891722" y="5607548"/>
            <a:ext cx="3397251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7"/>
          <p:cNvSpPr txBox="1">
            <a:spLocks noGrp="1"/>
          </p:cNvSpPr>
          <p:nvPr>
            <p:ph type="body" idx="15"/>
          </p:nvPr>
        </p:nvSpPr>
        <p:spPr>
          <a:xfrm>
            <a:off x="4794792" y="4909834"/>
            <a:ext cx="169862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37"/>
          <p:cNvSpPr txBox="1">
            <a:spLocks noGrp="1"/>
          </p:cNvSpPr>
          <p:nvPr>
            <p:ph type="body" idx="16"/>
          </p:nvPr>
        </p:nvSpPr>
        <p:spPr>
          <a:xfrm>
            <a:off x="7890713" y="4909834"/>
            <a:ext cx="269293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37"/>
          <p:cNvSpPr>
            <a:spLocks noGrp="1"/>
          </p:cNvSpPr>
          <p:nvPr>
            <p:ph type="pic" idx="17"/>
          </p:nvPr>
        </p:nvSpPr>
        <p:spPr>
          <a:xfrm>
            <a:off x="891723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37"/>
          <p:cNvSpPr>
            <a:spLocks noGrp="1"/>
          </p:cNvSpPr>
          <p:nvPr>
            <p:ph type="pic" idx="18"/>
          </p:nvPr>
        </p:nvSpPr>
        <p:spPr>
          <a:xfrm>
            <a:off x="2590348" y="3816446"/>
            <a:ext cx="1636776" cy="1618488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37"/>
          <p:cNvSpPr>
            <a:spLocks noGrp="1"/>
          </p:cNvSpPr>
          <p:nvPr>
            <p:ph type="pic" idx="19"/>
          </p:nvPr>
        </p:nvSpPr>
        <p:spPr>
          <a:xfrm>
            <a:off x="4794793" y="3816446"/>
            <a:ext cx="2048256" cy="896112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37"/>
          <p:cNvSpPr>
            <a:spLocks noGrp="1"/>
          </p:cNvSpPr>
          <p:nvPr>
            <p:ph type="pic" idx="20"/>
          </p:nvPr>
        </p:nvSpPr>
        <p:spPr>
          <a:xfrm>
            <a:off x="7876955" y="3864572"/>
            <a:ext cx="1481328" cy="758952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7909560" cy="10698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9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53" name="Google Shape;53;p19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" name="Google Shape;54;p19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5" name="Google Shape;55;p19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9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0" name="Google Shape;60;p19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61" name="Google Shape;61;p19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" name="Google Shape;63;p19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" name="Google Shape;64;p1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20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9" name="Google Shape;69;p20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1" name="Google Shape;71;p20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20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6" name="Google Shape;76;p20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77" name="Google Shape;77;p20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" name="Google Shape;78;p20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" name="Google Shape;79;p20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20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1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86" name="Google Shape;86;p21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83" t="-98204" r="-65452" b="764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38" r="1071" b="-1583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07" t="11180" r="13008" b="-1823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1" name="Google Shape;101;p21"/>
          <p:cNvSpPr txBox="1">
            <a:spLocks noGrp="1"/>
          </p:cNvSpPr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 rot="853085">
            <a:off x="7075878" y="2826510"/>
            <a:ext cx="497564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2"/>
          <p:cNvGrpSpPr/>
          <p:nvPr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105" name="Google Shape;105;p22"/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/>
              <a:ahLst/>
              <a:cxnLst/>
              <a:rect l="l" t="t" r="r" b="b"/>
              <a:pathLst>
                <a:path w="5526207" h="2007220" extrusionOk="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9803"/>
                  </a:srgbClr>
                </a:gs>
                <a:gs pos="22000">
                  <a:srgbClr val="008EDC">
                    <a:alpha val="9803"/>
                  </a:srgbClr>
                </a:gs>
                <a:gs pos="100000">
                  <a:srgbClr val="008EDC">
                    <a:alpha val="40000"/>
                  </a:srgbClr>
                </a:gs>
              </a:gsLst>
              <a:lin ang="10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/>
              <a:ahLst/>
              <a:cxnLst/>
              <a:rect l="l" t="t" r="r" b="b"/>
              <a:pathLst>
                <a:path w="4941827" h="2591601" extrusionOk="0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7" name="Google Shape;107;p22"/>
          <p:cNvSpPr/>
          <p:nvPr/>
        </p:nvSpPr>
        <p:spPr>
          <a:xfrm>
            <a:off x="5886429" y="5240536"/>
            <a:ext cx="1486046" cy="1625760"/>
          </a:xfrm>
          <a:custGeom>
            <a:avLst/>
            <a:gdLst/>
            <a:ahLst/>
            <a:cxnLst/>
            <a:rect l="l" t="t" r="r" b="b"/>
            <a:pathLst>
              <a:path w="1486046" h="1625760" extrusionOk="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rgbClr val="3DA800">
                  <a:alpha val="4705"/>
                </a:srgbClr>
              </a:gs>
              <a:gs pos="100000">
                <a:srgbClr val="1F7100">
                  <a:alpha val="20000"/>
                </a:srgbClr>
              </a:gs>
            </a:gsLst>
            <a:lin ang="74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22"/>
          <p:cNvSpPr/>
          <p:nvPr/>
        </p:nvSpPr>
        <p:spPr>
          <a:xfrm>
            <a:off x="-13301" y="298479"/>
            <a:ext cx="2679964" cy="762075"/>
          </a:xfrm>
          <a:custGeom>
            <a:avLst/>
            <a:gdLst/>
            <a:ahLst/>
            <a:cxnLst/>
            <a:rect l="l" t="t" r="r" b="b"/>
            <a:pathLst>
              <a:path w="2679963" h="762075" extrusionOk="0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84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/>
            <a:ahLst/>
            <a:cxnLst/>
            <a:rect l="l" t="t" r="r" b="b"/>
            <a:pathLst>
              <a:path w="1092307" h="1016100" extrusionOk="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rgbClr val="FFAA00">
                  <a:alpha val="4705"/>
                </a:srgbClr>
              </a:gs>
              <a:gs pos="100000">
                <a:srgbClr val="C07400">
                  <a:alpha val="20000"/>
                </a:srgbClr>
              </a:gs>
            </a:gsLst>
            <a:lin ang="31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22"/>
          <p:cNvSpPr/>
          <p:nvPr/>
        </p:nvSpPr>
        <p:spPr>
          <a:xfrm>
            <a:off x="7752243" y="4099514"/>
            <a:ext cx="4445438" cy="1105009"/>
          </a:xfrm>
          <a:custGeom>
            <a:avLst/>
            <a:gdLst/>
            <a:ahLst/>
            <a:cxnLst/>
            <a:rect l="l" t="t" r="r" b="b"/>
            <a:pathLst>
              <a:path w="4445437" h="1105008" extrusionOk="0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rgbClr val="D30F00">
                  <a:alpha val="4705"/>
                </a:srgbClr>
              </a:gs>
              <a:gs pos="100000">
                <a:srgbClr val="9D0F00">
                  <a:alpha val="20000"/>
                </a:srgbClr>
              </a:gs>
            </a:gsLst>
            <a:lin ang="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p22"/>
          <p:cNvSpPr/>
          <p:nvPr/>
        </p:nvSpPr>
        <p:spPr>
          <a:xfrm>
            <a:off x="-13301" y="237513"/>
            <a:ext cx="2895885" cy="1028801"/>
          </a:xfrm>
          <a:custGeom>
            <a:avLst/>
            <a:gdLst/>
            <a:ahLst/>
            <a:cxnLst/>
            <a:rect l="l" t="t" r="r" b="b"/>
            <a:pathLst>
              <a:path w="2895885" h="1028801" extrusionOk="0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39710" t="16305" r="1768" b="-2135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22"/>
          <p:cNvSpPr/>
          <p:nvPr/>
        </p:nvSpPr>
        <p:spPr>
          <a:xfrm>
            <a:off x="5972798" y="-12701"/>
            <a:ext cx="1486046" cy="1333631"/>
          </a:xfrm>
          <a:custGeom>
            <a:avLst/>
            <a:gdLst/>
            <a:ahLst/>
            <a:cxnLst/>
            <a:rect l="l" t="t" r="r" b="b"/>
            <a:pathLst>
              <a:path w="1486046" h="1333631" extrusionOk="0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610" t="-169909" r="-117937" b="1006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3" name="Google Shape;113;p22"/>
          <p:cNvSpPr/>
          <p:nvPr/>
        </p:nvSpPr>
        <p:spPr>
          <a:xfrm>
            <a:off x="6033764" y="5121144"/>
            <a:ext cx="1714669" cy="1740071"/>
          </a:xfrm>
          <a:custGeom>
            <a:avLst/>
            <a:gdLst/>
            <a:ahLst/>
            <a:cxnLst/>
            <a:rect l="l" t="t" r="r" b="b"/>
            <a:pathLst>
              <a:path w="1714668" h="1740071" extrusionOk="0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7193" t="6185" r="8110" b="-10045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22"/>
          <p:cNvSpPr/>
          <p:nvPr/>
        </p:nvSpPr>
        <p:spPr>
          <a:xfrm>
            <a:off x="8228540" y="3516857"/>
            <a:ext cx="3975491" cy="1663864"/>
          </a:xfrm>
          <a:custGeom>
            <a:avLst/>
            <a:gdLst/>
            <a:ahLst/>
            <a:cxnLst/>
            <a:rect l="l" t="t" r="r" b="b"/>
            <a:pathLst>
              <a:path w="3975491" h="1663863" extrusionOk="0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22"/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117" name="Google Shape;117;p22"/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/>
              <a:ahLst/>
              <a:cxnLst/>
              <a:rect l="l" t="t" r="r" b="b"/>
              <a:pathLst>
                <a:path w="6431657" h="2511771" extrusionOk="0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/>
              <a:ahLst/>
              <a:cxnLst/>
              <a:rect l="l" t="t" r="r" b="b"/>
              <a:pathLst>
                <a:path w="6444342" h="5936914" extrusionOk="0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/>
              <a:ahLst/>
              <a:cxnLst/>
              <a:rect l="l" t="t" r="r" b="b"/>
              <a:pathLst>
                <a:path w="6114514" h="5366057" extrusionOk="0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0" name="Google Shape;120;p22"/>
          <p:cNvSpPr>
            <a:spLocks noGrp="1"/>
          </p:cNvSpPr>
          <p:nvPr>
            <p:ph type="pic" idx="2"/>
          </p:nvPr>
        </p:nvSpPr>
        <p:spPr>
          <a:xfrm>
            <a:off x="-1600" y="1096296"/>
            <a:ext cx="6052552" cy="525984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 rot="720000">
            <a:off x="8526498" y="4052877"/>
            <a:ext cx="368962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3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4" name="Google Shape;124;p23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6" name="Google Shape;126;p23"/>
          <p:cNvSpPr/>
          <p:nvPr/>
        </p:nvSpPr>
        <p:spPr>
          <a:xfrm>
            <a:off x="-24517" y="519002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3"/>
          <p:cNvSpPr/>
          <p:nvPr/>
        </p:nvSpPr>
        <p:spPr>
          <a:xfrm>
            <a:off x="-26126" y="135253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31" name="Google Shape;131;p23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32" name="Google Shape;132;p23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1444441" y="2373246"/>
            <a:ext cx="9303119" cy="211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4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40" name="Google Shape;140;p24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008EDC">
                    <a:alpha val="4705"/>
                  </a:srgbClr>
                </a:gs>
                <a:gs pos="100000">
                  <a:srgbClr val="005CC9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4705"/>
                  </a:srgbClr>
                </a:gs>
                <a:gs pos="100000">
                  <a:srgbClr val="3DA800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3DA800">
                    <a:alpha val="40000"/>
                  </a:srgbClr>
                </a:gs>
                <a:gs pos="100000">
                  <a:srgbClr val="3DA800">
                    <a:alpha val="4705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D30F00">
                    <a:alpha val="4705"/>
                  </a:srgbClr>
                </a:gs>
                <a:gs pos="100000">
                  <a:srgbClr val="D30F00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FFAA00">
                    <a:alpha val="4705"/>
                  </a:srgbClr>
                </a:gs>
                <a:gs pos="100000">
                  <a:srgbClr val="C07400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83" t="-98204" r="-65452" b="764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38" r="1071" b="-1583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07" t="11180" r="13008" b="-1823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24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4"/>
          <p:cNvSpPr txBox="1"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3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5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61" name="Google Shape;161;p25"/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/>
              <a:ahLst/>
              <a:cxnLst/>
              <a:rect l="l" t="t" r="r" b="b"/>
              <a:pathLst>
                <a:path w="3086392" h="3988178" extrusionOk="0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lt1"/>
                </a:gs>
                <a:gs pos="100000">
                  <a:srgbClr val="FFAA00">
                    <a:alpha val="49803"/>
                  </a:srgbClr>
                </a:gs>
              </a:gsLst>
              <a:lin ang="4278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/>
              <a:ahLst/>
              <a:cxnLst/>
              <a:rect l="l" t="t" r="r" b="b"/>
              <a:pathLst>
                <a:path w="9233775" h="6350602" extrusionOk="0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81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/>
              <a:ahLst/>
              <a:cxnLst/>
              <a:rect l="l" t="t" r="r" b="b"/>
              <a:pathLst>
                <a:path w="8928946" h="6109279" extrusionOk="0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4" name="Google Shape;164;p25"/>
          <p:cNvGrpSpPr/>
          <p:nvPr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65" name="Google Shape;165;p25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3DA800">
                    <a:alpha val="5882"/>
                  </a:srgbClr>
                </a:gs>
                <a:gs pos="3000">
                  <a:srgbClr val="3DA800">
                    <a:alpha val="5882"/>
                  </a:srgbClr>
                </a:gs>
                <a:gs pos="100000">
                  <a:srgbClr val="3DA800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7" name="Google Shape;167;p25"/>
          <p:cNvSpPr/>
          <p:nvPr/>
        </p:nvSpPr>
        <p:spPr>
          <a:xfrm>
            <a:off x="-24517" y="970945"/>
            <a:ext cx="4593600" cy="1238400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008EDC">
                  <a:alpha val="9803"/>
                </a:srgbClr>
              </a:gs>
              <a:gs pos="88000">
                <a:srgbClr val="008EDC">
                  <a:alpha val="49803"/>
                </a:srgbClr>
              </a:gs>
              <a:gs pos="100000">
                <a:srgbClr val="008EDC">
                  <a:alpha val="4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25"/>
          <p:cNvSpPr>
            <a:spLocks noGrp="1"/>
          </p:cNvSpPr>
          <p:nvPr>
            <p:ph type="pic" idx="2"/>
          </p:nvPr>
        </p:nvSpPr>
        <p:spPr>
          <a:xfrm>
            <a:off x="3314240" y="793217"/>
            <a:ext cx="8877760" cy="6064783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5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-26126" y="587196"/>
            <a:ext cx="4885313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 rot="-360000">
            <a:off x="803491" y="1001491"/>
            <a:ext cx="4065084" cy="70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25"/>
          <p:cNvGrpSpPr/>
          <p:nvPr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75" name="Google Shape;175;p25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/>
              <a:ahLst/>
              <a:cxnLst/>
              <a:rect l="l" t="t" r="r" b="b"/>
              <a:pathLst>
                <a:path w="1207387" h="1143841" extrusionOk="0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rgbClr val="C07400">
                    <a:alpha val="4705"/>
                  </a:srgbClr>
                </a:gs>
                <a:gs pos="100000">
                  <a:srgbClr val="C07400">
                    <a:alpha val="20000"/>
                  </a:srgbClr>
                </a:gs>
              </a:gsLst>
              <a:lin ang="318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/>
              <a:ahLst/>
              <a:cxnLst/>
              <a:rect l="l" t="t" r="r" b="b"/>
              <a:pathLst>
                <a:path w="2071623" h="635467" extrusionOk="0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rgbClr val="9D0F00">
                    <a:alpha val="4705"/>
                  </a:srgbClr>
                </a:gs>
                <a:gs pos="100000">
                  <a:srgbClr val="9D0F00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/>
              <a:ahLst/>
              <a:cxnLst/>
              <a:rect l="l" t="t" r="r" b="b"/>
              <a:pathLst>
                <a:path w="2287682" h="902363" extrusionOk="0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71083" t="19265" r="1772" b="-3567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/>
              <a:ahLst/>
              <a:cxnLst/>
              <a:rect l="l" t="t" r="r" b="b"/>
              <a:pathLst>
                <a:path w="1601377" h="1461574" extrusionOk="0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9983" t="-142508" r="-99563" b="92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BB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daybehavior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daybehavior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"/>
          <p:cNvSpPr txBox="1">
            <a:spLocks noGrp="1"/>
          </p:cNvSpPr>
          <p:nvPr>
            <p:ph type="title"/>
          </p:nvPr>
        </p:nvSpPr>
        <p:spPr>
          <a:xfrm rot="360000">
            <a:off x="7354844" y="895259"/>
            <a:ext cx="4735459" cy="101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US"/>
              <a:t>Reaching Families Where they Are</a:t>
            </a:r>
            <a:endParaRPr/>
          </a:p>
        </p:txBody>
      </p:sp>
      <p:sp>
        <p:nvSpPr>
          <p:cNvPr id="362" name="Google Shape;362;p1"/>
          <p:cNvSpPr txBox="1">
            <a:spLocks noGrp="1"/>
          </p:cNvSpPr>
          <p:nvPr>
            <p:ph type="body" idx="1"/>
          </p:nvPr>
        </p:nvSpPr>
        <p:spPr>
          <a:xfrm>
            <a:off x="6802214" y="2442379"/>
            <a:ext cx="5180780" cy="2263057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spcFirstLastPara="1" wrap="square" lIns="144000" tIns="108000" rIns="108000" bIns="108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Created and Presented by: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Mary Ann Shepherd, PhD, Behavior Consultant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i="1"/>
              <a:t>And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Kristen Perez-Rickels, Oklahoma </a:t>
            </a:r>
            <a:endParaRPr/>
          </a:p>
        </p:txBody>
      </p:sp>
      <p:sp>
        <p:nvSpPr>
          <p:cNvPr id="363" name="Google Shape;363;p1"/>
          <p:cNvSpPr txBox="1">
            <a:spLocks noGrp="1"/>
          </p:cNvSpPr>
          <p:nvPr>
            <p:ph type="body" idx="2"/>
          </p:nvPr>
        </p:nvSpPr>
        <p:spPr>
          <a:xfrm>
            <a:off x="6802213" y="4998720"/>
            <a:ext cx="4347933" cy="6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en-US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www.everydaybehaviors.com</a:t>
            </a:r>
            <a:r>
              <a:rPr lang="en-US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64" name="Google Shape;3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49688">
            <a:off x="244462" y="-267958"/>
            <a:ext cx="5225632" cy="522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 txBox="1">
            <a:spLocks noGrp="1"/>
          </p:cNvSpPr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US"/>
              <a:t>YouTube Channel Navigation</a:t>
            </a:r>
            <a:endParaRPr/>
          </a:p>
        </p:txBody>
      </p:sp>
      <p:sp>
        <p:nvSpPr>
          <p:cNvPr id="436" name="Google Shape;436;p9"/>
          <p:cNvSpPr txBox="1">
            <a:spLocks noGrp="1"/>
          </p:cNvSpPr>
          <p:nvPr>
            <p:ph type="sldNum" idx="4294967295"/>
          </p:nvPr>
        </p:nvSpPr>
        <p:spPr>
          <a:xfrm>
            <a:off x="11549063" y="5945188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"/>
          <p:cNvSpPr txBox="1">
            <a:spLocks noGrp="1"/>
          </p:cNvSpPr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US"/>
              <a:t>Facebook Navigation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"/>
          <p:cNvSpPr txBox="1">
            <a:spLocks noGrp="1"/>
          </p:cNvSpPr>
          <p:nvPr>
            <p:ph type="ctrTitle"/>
          </p:nvPr>
        </p:nvSpPr>
        <p:spPr>
          <a:xfrm rot="-579423">
            <a:off x="630442" y="2818995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US"/>
              <a:t>Website Navigation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2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Facebook Data</a:t>
            </a:r>
            <a:endParaRPr/>
          </a:p>
        </p:txBody>
      </p:sp>
      <p:pic>
        <p:nvPicPr>
          <p:cNvPr id="452" name="Google Shape;452;p1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650" y="1278769"/>
            <a:ext cx="8572500" cy="53006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f5d4f6915e_0_1"/>
          <p:cNvSpPr txBox="1">
            <a:spLocks noGrp="1"/>
          </p:cNvSpPr>
          <p:nvPr>
            <p:ph type="title"/>
          </p:nvPr>
        </p:nvSpPr>
        <p:spPr>
          <a:xfrm rot="-420043">
            <a:off x="288387" y="354476"/>
            <a:ext cx="4391138" cy="132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Facebook Data</a:t>
            </a:r>
            <a:endParaRPr/>
          </a:p>
        </p:txBody>
      </p:sp>
      <p:pic>
        <p:nvPicPr>
          <p:cNvPr id="458" name="Google Shape;458;gf5d4f6915e_0_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623" y="1286900"/>
            <a:ext cx="8813349" cy="544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YouTube Data</a:t>
            </a:r>
            <a:endParaRPr/>
          </a:p>
        </p:txBody>
      </p:sp>
      <p:pic>
        <p:nvPicPr>
          <p:cNvPr id="465" name="Google Shape;465;p1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101" y="1228502"/>
            <a:ext cx="8709900" cy="53856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f5d4f6915e_0_8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71" name="Google Shape;471;gf5d4f6915e_0_8"/>
          <p:cNvSpPr txBox="1">
            <a:spLocks noGrp="1"/>
          </p:cNvSpPr>
          <p:nvPr>
            <p:ph type="title"/>
          </p:nvPr>
        </p:nvSpPr>
        <p:spPr>
          <a:xfrm rot="-420043">
            <a:off x="288387" y="354476"/>
            <a:ext cx="4391138" cy="132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YouTube Data</a:t>
            </a:r>
            <a:endParaRPr/>
          </a:p>
        </p:txBody>
      </p:sp>
      <p:pic>
        <p:nvPicPr>
          <p:cNvPr id="472" name="Google Shape;472;gf5d4f6915e_0_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727" y="1216850"/>
            <a:ext cx="8848926" cy="5399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4"/>
          <p:cNvSpPr txBox="1">
            <a:spLocks noGrp="1"/>
          </p:cNvSpPr>
          <p:nvPr>
            <p:ph type="title"/>
          </p:nvPr>
        </p:nvSpPr>
        <p:spPr>
          <a:xfrm rot="840000">
            <a:off x="7388594" y="2045086"/>
            <a:ext cx="48212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omic Sans MS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body" idx="1"/>
          </p:nvPr>
        </p:nvSpPr>
        <p:spPr>
          <a:xfrm rot="719848">
            <a:off x="8260886" y="4035661"/>
            <a:ext cx="4059779" cy="64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200"/>
              <a:t>Mary Ann Shepherd, PhD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200"/>
              <a:t>Kristen Perez-Rickels, M.Ed.</a:t>
            </a:r>
            <a:endParaRPr sz="2200"/>
          </a:p>
        </p:txBody>
      </p:sp>
      <p:pic>
        <p:nvPicPr>
          <p:cNvPr id="479" name="Google Shape;479;p14"/>
          <p:cNvPicPr preferRelativeResize="0"/>
          <p:nvPr/>
        </p:nvPicPr>
        <p:blipFill rotWithShape="1">
          <a:blip r:embed="rId3">
            <a:alphaModFix/>
          </a:blip>
          <a:srcRect t="9886" b="10718"/>
          <a:stretch/>
        </p:blipFill>
        <p:spPr>
          <a:xfrm rot="-597706">
            <a:off x="319477" y="1601845"/>
            <a:ext cx="5225632" cy="4148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85" name="Google Shape;485;p15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omic Sans MS"/>
              <a:buNone/>
            </a:pPr>
            <a:r>
              <a:rPr lang="en-US" sz="3140"/>
              <a:t>For more information please visit: </a:t>
            </a:r>
            <a:endParaRPr sz="3500"/>
          </a:p>
        </p:txBody>
      </p:sp>
      <p:sp>
        <p:nvSpPr>
          <p:cNvPr id="486" name="Google Shape;486;p15"/>
          <p:cNvSpPr txBox="1">
            <a:spLocks noGrp="1"/>
          </p:cNvSpPr>
          <p:nvPr>
            <p:ph type="body" idx="1"/>
          </p:nvPr>
        </p:nvSpPr>
        <p:spPr>
          <a:xfrm>
            <a:off x="957352" y="1992406"/>
            <a:ext cx="10277296" cy="211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www.everydaybehaviors.com</a:t>
            </a:r>
            <a:endParaRPr u="sng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>
                <a:solidFill>
                  <a:schemeClr val="accent2"/>
                </a:solidFill>
              </a:rPr>
              <a:t>Facebook @ Everyday Behavior with Dr. Mary Ann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>
                <a:solidFill>
                  <a:schemeClr val="accent2"/>
                </a:solidFill>
              </a:rPr>
              <a:t>You Tube @ Everyday Behavior with Dr. Mary Ann</a:t>
            </a:r>
            <a:endParaRPr/>
          </a:p>
        </p:txBody>
      </p:sp>
      <p:pic>
        <p:nvPicPr>
          <p:cNvPr id="487" name="Google Shape;487;p15"/>
          <p:cNvPicPr preferRelativeResize="0"/>
          <p:nvPr/>
        </p:nvPicPr>
        <p:blipFill rotWithShape="1">
          <a:blip r:embed="rId4">
            <a:alphaModFix/>
          </a:blip>
          <a:srcRect t="9886" b="10718"/>
          <a:stretch/>
        </p:blipFill>
        <p:spPr>
          <a:xfrm>
            <a:off x="4361624" y="4103914"/>
            <a:ext cx="3468752" cy="275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5d4f6915e_1_0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70" name="Google Shape;370;gf5d4f6915e_1_0"/>
          <p:cNvSpPr txBox="1">
            <a:spLocks noGrp="1"/>
          </p:cNvSpPr>
          <p:nvPr>
            <p:ph type="title"/>
          </p:nvPr>
        </p:nvSpPr>
        <p:spPr>
          <a:xfrm rot="-360115">
            <a:off x="846121" y="974817"/>
            <a:ext cx="3933562" cy="73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lang="en-US" sz="2800"/>
              <a:t>Introduction</a:t>
            </a:r>
            <a:endParaRPr/>
          </a:p>
        </p:txBody>
      </p:sp>
      <p:sp>
        <p:nvSpPr>
          <p:cNvPr id="371" name="Google Shape;371;gf5d4f6915e_1_0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500" cy="80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Mary Ann  Shepherd:</a:t>
            </a:r>
            <a:endParaRPr/>
          </a:p>
        </p:txBody>
      </p:sp>
      <p:sp>
        <p:nvSpPr>
          <p:cNvPr id="372" name="Google Shape;372;gf5d4f6915e_1_0"/>
          <p:cNvSpPr txBox="1">
            <a:spLocks noGrp="1"/>
          </p:cNvSpPr>
          <p:nvPr>
            <p:ph type="body" idx="2"/>
          </p:nvPr>
        </p:nvSpPr>
        <p:spPr>
          <a:xfrm>
            <a:off x="808990" y="3392621"/>
            <a:ext cx="3913200" cy="29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9999" lvl="0" indent="-1799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/>
              <a:t>My History - From Oklahoma, multiple licenses, specialty in Autism. </a:t>
            </a:r>
            <a:endParaRPr sz="2000"/>
          </a:p>
          <a:p>
            <a:pPr marL="179999" lvl="0" indent="-1799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My Hopes - To leave my footprint on the field. </a:t>
            </a:r>
            <a:endParaRPr sz="2000"/>
          </a:p>
          <a:p>
            <a:pPr marL="179999" lvl="0" indent="-1799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My Heartbreaks - Lack of services, early identification, and resources for parents</a:t>
            </a:r>
            <a:endParaRPr sz="2000"/>
          </a:p>
          <a:p>
            <a:pPr marL="179999" lvl="0" indent="-1799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My Heroes - My Staff and Co-Workers</a:t>
            </a:r>
            <a:endParaRPr sz="2000"/>
          </a:p>
        </p:txBody>
      </p:sp>
      <p:pic>
        <p:nvPicPr>
          <p:cNvPr id="373" name="Google Shape;373;gf5d4f6915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1726">
            <a:off x="7012687" y="315760"/>
            <a:ext cx="3488634" cy="5261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" descr="Boy Reading Book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80" name="Google Shape;380;p2"/>
          <p:cNvSpPr txBox="1"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lang="en-US" sz="2800"/>
              <a:t>Goals and Objectives</a:t>
            </a:r>
            <a:endParaRPr/>
          </a:p>
        </p:txBody>
      </p:sp>
      <p:sp>
        <p:nvSpPr>
          <p:cNvPr id="381" name="Google Shape;381;p2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632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At the end of this training:</a:t>
            </a:r>
            <a:endParaRPr/>
          </a:p>
        </p:txBody>
      </p:sp>
      <p:sp>
        <p:nvSpPr>
          <p:cNvPr id="382" name="Google Shape;382;p2"/>
          <p:cNvSpPr txBox="1">
            <a:spLocks noGrp="1"/>
          </p:cNvSpPr>
          <p:nvPr>
            <p:ph type="body" idx="2"/>
          </p:nvPr>
        </p:nvSpPr>
        <p:spPr>
          <a:xfrm>
            <a:off x="808990" y="3392621"/>
            <a:ext cx="3913188" cy="291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0000" lvl="0" indent="-18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/>
              <a:t>The learner will become familiar with novel resources/strategies to reach families and educators.</a:t>
            </a:r>
            <a:endParaRPr/>
          </a:p>
          <a:p>
            <a:pPr marL="180000" lvl="0" indent="-180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/>
              <a:t>The learner will become familiar with novel ways to create sustainable resources for families and educators.</a:t>
            </a:r>
            <a:endParaRPr/>
          </a:p>
          <a:p>
            <a:pPr marL="180000" lvl="0" indent="-180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/>
              <a:t>The learner will become familiar with ways to provide asynchronous training resources.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88" name="Google Shape;388;p3"/>
          <p:cNvSpPr txBox="1">
            <a:spLocks noGrp="1"/>
          </p:cNvSpPr>
          <p:nvPr>
            <p:ph type="title"/>
          </p:nvPr>
        </p:nvSpPr>
        <p:spPr>
          <a:xfrm rot="-360000">
            <a:off x="850888" y="802081"/>
            <a:ext cx="3933620" cy="117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-US" sz="3200"/>
              <a:t>Meeting People Where They Are</a:t>
            </a:r>
            <a:endParaRPr/>
          </a:p>
        </p:txBody>
      </p:sp>
      <p:sp>
        <p:nvSpPr>
          <p:cNvPr id="389" name="Google Shape;389;p3"/>
          <p:cNvSpPr txBox="1">
            <a:spLocks noGrp="1"/>
          </p:cNvSpPr>
          <p:nvPr>
            <p:ph type="body" idx="2"/>
          </p:nvPr>
        </p:nvSpPr>
        <p:spPr>
          <a:xfrm>
            <a:off x="808990" y="2481943"/>
            <a:ext cx="3913188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80000" lvl="0" indent="-18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400"/>
              <a:t>Barriers –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sz="2400"/>
              <a:t>Low attendance at trainings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sz="2400"/>
              <a:t>Scheduling conflicts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sz="2400"/>
              <a:t>High cost of trainings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sz="2400"/>
              <a:t>Geographical limitations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sz="2400"/>
              <a:t>COVID</a:t>
            </a:r>
            <a:endParaRPr/>
          </a:p>
          <a:p>
            <a:pPr marL="180000" lvl="0" indent="-180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sz="2400"/>
              <a:t>Solutions –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sz="2400"/>
              <a:t>Provide materials via Social Media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r>
              <a:rPr lang="en-US" sz="2400"/>
              <a:t>Provide a range of Asynchronous training materials.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endParaRPr/>
          </a:p>
        </p:txBody>
      </p:sp>
      <p:pic>
        <p:nvPicPr>
          <p:cNvPr id="390" name="Google Shape;390;p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1692" r="21692"/>
          <a:stretch/>
        </p:blipFill>
        <p:spPr>
          <a:xfrm rot="720000">
            <a:off x="6427730" y="232919"/>
            <a:ext cx="4647699" cy="547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4311650" cy="804672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Everyday Behavior With Dr. Mary Ann </a:t>
            </a:r>
            <a:endParaRPr/>
          </a:p>
        </p:txBody>
      </p:sp>
      <p:sp>
        <p:nvSpPr>
          <p:cNvPr id="396" name="Google Shape;396;p4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97" name="Google Shape;397;p4"/>
          <p:cNvSpPr txBox="1">
            <a:spLocks noGrp="1"/>
          </p:cNvSpPr>
          <p:nvPr>
            <p:ph type="title"/>
          </p:nvPr>
        </p:nvSpPr>
        <p:spPr>
          <a:xfrm rot="-360000">
            <a:off x="854098" y="974462"/>
            <a:ext cx="3933620" cy="88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US"/>
              <a:t>Community Partners</a:t>
            </a:r>
            <a:endParaRPr/>
          </a:p>
        </p:txBody>
      </p:sp>
      <p:sp>
        <p:nvSpPr>
          <p:cNvPr id="398" name="Google Shape;398;p4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188" cy="224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0000" lvl="0" indent="-180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 b="1"/>
              <a:t>Three Local Partnerships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 b="1"/>
              <a:t>Oklahoma SPDG Team – OTISS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 b="1"/>
              <a:t>Oklahoma Parents Center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</a:pPr>
            <a:r>
              <a:rPr lang="en-US" sz="2000" b="1"/>
              <a:t>Oklahoma Pediatric Therapy Center</a:t>
            </a:r>
            <a:endParaRPr/>
          </a:p>
        </p:txBody>
      </p:sp>
      <p:sp>
        <p:nvSpPr>
          <p:cNvPr id="399" name="Google Shape;399;p4"/>
          <p:cNvSpPr>
            <a:spLocks noGrp="1"/>
          </p:cNvSpPr>
          <p:nvPr>
            <p:ph type="pic" idx="3"/>
          </p:nvPr>
        </p:nvSpPr>
        <p:spPr>
          <a:xfrm rot="720000">
            <a:off x="6384187" y="209524"/>
            <a:ext cx="4647699" cy="5472101"/>
          </a:xfrm>
          <a:prstGeom prst="rect">
            <a:avLst/>
          </a:prstGeom>
          <a:noFill/>
          <a:ln>
            <a:noFill/>
          </a:ln>
        </p:spPr>
      </p:sp>
      <p:pic>
        <p:nvPicPr>
          <p:cNvPr id="400" name="Google Shape;40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79748">
            <a:off x="6800896" y="271522"/>
            <a:ext cx="4581558" cy="190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8810">
            <a:off x="6358886" y="2068419"/>
            <a:ext cx="4635353" cy="191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33262">
            <a:off x="5902810" y="3915718"/>
            <a:ext cx="4793456" cy="182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08" name="Google Shape;408;p5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Solution</a:t>
            </a:r>
            <a:endParaRPr/>
          </a:p>
        </p:txBody>
      </p:sp>
      <p:sp>
        <p:nvSpPr>
          <p:cNvPr id="409" name="Google Shape;409;p5"/>
          <p:cNvSpPr txBox="1">
            <a:spLocks noGrp="1"/>
          </p:cNvSpPr>
          <p:nvPr>
            <p:ph type="body" idx="1"/>
          </p:nvPr>
        </p:nvSpPr>
        <p:spPr>
          <a:xfrm>
            <a:off x="911225" y="1825625"/>
            <a:ext cx="104425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Four Levels of Training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Level One – Social Media Resources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/>
              <a:t>Facebook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/>
              <a:t>Instagram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Level Two – Free Brief Training Videos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/>
              <a:t>Approximately 5 minute tips and tricks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/>
              <a:t>YouTube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Level Three - Asynchronous training options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/>
              <a:t>1 – 3 hour trainings provided asynchronously with a live Q &amp; A Component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Level Four - Intensive Asynchronous Training Options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/>
              <a:t>30-40 hours of intensive ABA Training Videos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/>
              <a:t>Housed on the State Online Training Platform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15" name="Google Shape;415;p6"/>
          <p:cNvSpPr txBox="1">
            <a:spLocks noGrp="1"/>
          </p:cNvSpPr>
          <p:nvPr>
            <p:ph type="title"/>
          </p:nvPr>
        </p:nvSpPr>
        <p:spPr>
          <a:xfrm rot="-420000">
            <a:off x="288463" y="354491"/>
            <a:ext cx="43911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416" name="Google Shape;416;p6"/>
          <p:cNvSpPr txBox="1">
            <a:spLocks noGrp="1"/>
          </p:cNvSpPr>
          <p:nvPr>
            <p:ph type="body" idx="1"/>
          </p:nvPr>
        </p:nvSpPr>
        <p:spPr>
          <a:xfrm>
            <a:off x="2286000" y="1825625"/>
            <a:ext cx="90678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Annual Training Calendar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Functions of Behavior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School Refusal and School Truancy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Data Based Decision Making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Effective Consequences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en-US"/>
              <a:t>Monthly Training Materials on a Preplanned Topic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Resources, Handouts, Flyers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YouTube Videos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Related Quotes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/>
              <a:t>Linked Resources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422" name="Google Shape;42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8487" y="228600"/>
            <a:ext cx="5012969" cy="648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51369" y="304800"/>
            <a:ext cx="4954087" cy="6411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"/>
          <p:cNvSpPr txBox="1">
            <a:spLocks noGrp="1"/>
          </p:cNvSpPr>
          <p:nvPr>
            <p:ph type="sldNum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429" name="Google Shape;429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35486" y="770969"/>
            <a:ext cx="5470514" cy="547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13745" y="598714"/>
            <a:ext cx="5642770" cy="564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rgbClr val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Macintosh PowerPoint</Application>
  <PresentationFormat>Widescreen</PresentationFormat>
  <Paragraphs>83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</vt:lpstr>
      <vt:lpstr>Comic Sans MS</vt:lpstr>
      <vt:lpstr>Libre Franklin</vt:lpstr>
      <vt:lpstr>Office Theme</vt:lpstr>
      <vt:lpstr>Reaching Families Where they Are</vt:lpstr>
      <vt:lpstr>Introduction</vt:lpstr>
      <vt:lpstr>Goals and Objectives</vt:lpstr>
      <vt:lpstr>Meeting People Where They Are</vt:lpstr>
      <vt:lpstr>Community Partners</vt:lpstr>
      <vt:lpstr>Solution</vt:lpstr>
      <vt:lpstr>Resources</vt:lpstr>
      <vt:lpstr>PowerPoint Presentation</vt:lpstr>
      <vt:lpstr>PowerPoint Presentation</vt:lpstr>
      <vt:lpstr>YouTube Channel Navigation</vt:lpstr>
      <vt:lpstr>Facebook Navigation</vt:lpstr>
      <vt:lpstr>Website Navigation</vt:lpstr>
      <vt:lpstr>Facebook Data</vt:lpstr>
      <vt:lpstr>Facebook Data</vt:lpstr>
      <vt:lpstr>YouTube Data</vt:lpstr>
      <vt:lpstr>YouTube Data</vt:lpstr>
      <vt:lpstr>Thank You!</vt:lpstr>
      <vt:lpstr>For more information please visit: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Families Where they Are</dc:title>
  <dc:creator>Mary Ann Hubbard</dc:creator>
  <cp:lastModifiedBy>Ctr for Excellence in Dev Disablities</cp:lastModifiedBy>
  <cp:revision>1</cp:revision>
  <dcterms:created xsi:type="dcterms:W3CDTF">2020-09-13T01:35:17Z</dcterms:created>
  <dcterms:modified xsi:type="dcterms:W3CDTF">2021-10-13T04:06:12Z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