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1.xml" ContentType="application/vnd.openxmlformats-officedocument.presentationml.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40"/>
  </p:notesMasterIdLst>
  <p:handoutMasterIdLst>
    <p:handoutMasterId r:id="rId41"/>
  </p:handoutMasterIdLst>
  <p:sldIdLst>
    <p:sldId id="1472" r:id="rId5"/>
    <p:sldId id="1616" r:id="rId6"/>
    <p:sldId id="1617" r:id="rId7"/>
    <p:sldId id="1620" r:id="rId8"/>
    <p:sldId id="1618" r:id="rId9"/>
    <p:sldId id="1619" r:id="rId10"/>
    <p:sldId id="1944" r:id="rId11"/>
    <p:sldId id="351" r:id="rId12"/>
    <p:sldId id="352" r:id="rId13"/>
    <p:sldId id="276" r:id="rId14"/>
    <p:sldId id="1634" r:id="rId15"/>
    <p:sldId id="1632" r:id="rId16"/>
    <p:sldId id="1954" r:id="rId17"/>
    <p:sldId id="1631" r:id="rId18"/>
    <p:sldId id="1633" r:id="rId19"/>
    <p:sldId id="1945" r:id="rId20"/>
    <p:sldId id="1952" r:id="rId21"/>
    <p:sldId id="1621" r:id="rId22"/>
    <p:sldId id="1953" r:id="rId23"/>
    <p:sldId id="1624" r:id="rId24"/>
    <p:sldId id="1625" r:id="rId25"/>
    <p:sldId id="1611" r:id="rId26"/>
    <p:sldId id="1653" r:id="rId27"/>
    <p:sldId id="1699" r:id="rId28"/>
    <p:sldId id="1664" r:id="rId29"/>
    <p:sldId id="1672" r:id="rId30"/>
    <p:sldId id="1654" r:id="rId31"/>
    <p:sldId id="1943" r:id="rId32"/>
    <p:sldId id="1956" r:id="rId33"/>
    <p:sldId id="1955" r:id="rId34"/>
    <p:sldId id="1613" r:id="rId35"/>
    <p:sldId id="1612" r:id="rId36"/>
    <p:sldId id="1958" r:id="rId37"/>
    <p:sldId id="1957" r:id="rId38"/>
    <p:sldId id="1615" r:id="rId39"/>
  </p:sldIdLst>
  <p:sldSz cx="12188825" cy="6858000"/>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E12-B33B-427E-E987-FE1D3250A8CC}" name="Amanda  Duvall" initials="AD" userId="S::amanda.duvall@tnedu.gov::41699b31-3f29-4396-a833-045372252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Alison Gauld" initials="AG" lastIdx="2" clrIdx="1">
    <p:extLst>
      <p:ext uri="{19B8F6BF-5375-455C-9EA6-DF929625EA0E}">
        <p15:presenceInfo xmlns:p15="http://schemas.microsoft.com/office/powerpoint/2012/main" userId="S::CA18759@tn.gov::c022cac0-60bf-481e-bb90-4b7a0add892d" providerId="AD"/>
      </p:ext>
    </p:extLst>
  </p:cmAuthor>
  <p:cmAuthor id="3" name="Alison Gauld" initials="AG [2]" lastIdx="1" clrIdx="2">
    <p:extLst>
      <p:ext uri="{19B8F6BF-5375-455C-9EA6-DF929625EA0E}">
        <p15:presenceInfo xmlns:p15="http://schemas.microsoft.com/office/powerpoint/2012/main" userId="Alison Gau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4787B"/>
    <a:srgbClr val="E87722"/>
    <a:srgbClr val="2DCCD3"/>
    <a:srgbClr val="EE48D2"/>
    <a:srgbClr val="D2D755"/>
    <a:srgbClr val="445469"/>
    <a:srgbClr val="D27722"/>
    <a:srgbClr val="FBB62B"/>
    <a:srgbClr val="364D65"/>
    <a:srgbClr val="1923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p:restoredTop sz="96327"/>
  </p:normalViewPr>
  <p:slideViewPr>
    <p:cSldViewPr snapToGrid="0" snapToObjects="1">
      <p:cViewPr varScale="1">
        <p:scale>
          <a:sx n="100" d="100"/>
          <a:sy n="100" d="100"/>
        </p:scale>
        <p:origin x="664" y="1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18759\Desktop\Low%20Incidence\TAS\SPDG%20Grant%20Application%20Work\Indicator%2014%20longitudinal%20SLD%20vs%20I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A18759\AppData\Local\Microsoft\Windows\INetCache\Content.Outlook\NZR8Z3OB\TAS%20Schools%20Complex%20Needs%20Enrollment%20Information%20-%20with%20bar%20graph.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18759\Desktop\Low%20Incidence\SPDG%20Grant%20Application%20Work\TNReady%20and%20LR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18759\Desktop\Low%20Incidence\SPDG%20Grant%20Application%20Work\TNReady%20and%20LRE%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18759\Desktop\Low%20Incidence\TAS\SPDG%20Grant%20Application%20Work\Indicator%2014%20longitudinal%20SLD%20vs%20I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18759\Desktop\Low%20Incidence\SPDG%20Grant%20Application%20Work\Indicator%2014%20longitudinal%20SLD%20vs%20I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CA18759\Desktop\Low%20Incidence\TAS\July%202021%20C1%20Year1\TAS%20Schools%20Complex%20Needs%20Enrollment%20Information%20-%20with%20bar%20graph.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120" normalizeH="0" baseline="0">
                <a:solidFill>
                  <a:schemeClr val="tx1"/>
                </a:solidFill>
                <a:latin typeface="Georgia" panose="02040502050405020303" pitchFamily="18" charset="0"/>
                <a:ea typeface="+mn-ea"/>
                <a:cs typeface="Arial" panose="020B0604020202020204" pitchFamily="34" charset="0"/>
              </a:defRPr>
            </a:pPr>
            <a:r>
              <a:rPr lang="en-US" cap="none">
                <a:solidFill>
                  <a:schemeClr val="tx1"/>
                </a:solidFill>
                <a:latin typeface="Georgia" panose="02040502050405020303" pitchFamily="18" charset="0"/>
                <a:cs typeface="Arial" panose="020B0604020202020204" pitchFamily="34" charset="0"/>
              </a:rPr>
              <a:t>2017-18 Indicator 14 Data By Primary Disability </a:t>
            </a:r>
          </a:p>
        </c:rich>
      </c:tx>
      <c:overlay val="0"/>
      <c:spPr>
        <a:noFill/>
        <a:ln>
          <a:noFill/>
        </a:ln>
        <a:effectLst/>
      </c:spPr>
      <c:txPr>
        <a:bodyPr rot="0" spcFirstLastPara="1" vertOverflow="ellipsis" vert="horz" wrap="square" anchor="ctr" anchorCtr="1"/>
        <a:lstStyle/>
        <a:p>
          <a:pPr>
            <a:defRPr sz="2128" b="1" i="0" u="none" strike="noStrike" kern="1200" cap="none" spc="120" normalizeH="0" baseline="0">
              <a:solidFill>
                <a:schemeClr val="tx1"/>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1.6400760532701054E-2"/>
          <c:y val="7.2578750740558584E-2"/>
          <c:w val="0.97213792141572297"/>
          <c:h val="0.64561384111676212"/>
        </c:manualLayout>
      </c:layout>
      <c:barChart>
        <c:barDir val="col"/>
        <c:grouping val="stacked"/>
        <c:varyColors val="0"/>
        <c:ser>
          <c:idx val="0"/>
          <c:order val="0"/>
          <c:tx>
            <c:strRef>
              <c:f>'2017-2018'!$A$3</c:f>
              <c:strCache>
                <c:ptCount val="1"/>
                <c:pt idx="0">
                  <c:v>Non Engaged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'2017-2018'!$B$3:$F$3</c:f>
              <c:numCache>
                <c:formatCode>0.00%</c:formatCode>
                <c:ptCount val="5"/>
                <c:pt idx="0">
                  <c:v>0.2536997885835095</c:v>
                </c:pt>
                <c:pt idx="1">
                  <c:v>0.30099999999999999</c:v>
                </c:pt>
                <c:pt idx="2">
                  <c:v>0.45</c:v>
                </c:pt>
                <c:pt idx="3">
                  <c:v>0.64935064935064934</c:v>
                </c:pt>
                <c:pt idx="4">
                  <c:v>0.15740740740740741</c:v>
                </c:pt>
              </c:numCache>
            </c:numRef>
          </c:val>
          <c:extLst>
            <c:ext xmlns:c16="http://schemas.microsoft.com/office/drawing/2014/chart" uri="{C3380CC4-5D6E-409C-BE32-E72D297353CC}">
              <c16:uniqueId val="{00000000-1AD2-498E-BE21-1B9499D2E3CD}"/>
            </c:ext>
          </c:extLst>
        </c:ser>
        <c:ser>
          <c:idx val="1"/>
          <c:order val="1"/>
          <c:tx>
            <c:strRef>
              <c:f>'2017-2018'!$A$4</c:f>
              <c:strCache>
                <c:ptCount val="1"/>
                <c:pt idx="0">
                  <c:v>Other Employment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'2017-2018'!$B$4:$F$4</c:f>
              <c:numCache>
                <c:formatCode>0.00%</c:formatCode>
                <c:ptCount val="5"/>
                <c:pt idx="0">
                  <c:v>0.30972515856236787</c:v>
                </c:pt>
                <c:pt idx="1">
                  <c:v>0.25950000000000001</c:v>
                </c:pt>
                <c:pt idx="2">
                  <c:v>0.17499999999999999</c:v>
                </c:pt>
                <c:pt idx="3">
                  <c:v>0.22077922077922077</c:v>
                </c:pt>
                <c:pt idx="4">
                  <c:v>0.35925925925925928</c:v>
                </c:pt>
              </c:numCache>
            </c:numRef>
          </c:val>
          <c:extLst>
            <c:ext xmlns:c16="http://schemas.microsoft.com/office/drawing/2014/chart" uri="{C3380CC4-5D6E-409C-BE32-E72D297353CC}">
              <c16:uniqueId val="{00000001-1AD2-498E-BE21-1B9499D2E3CD}"/>
            </c:ext>
          </c:extLst>
        </c:ser>
        <c:ser>
          <c:idx val="2"/>
          <c:order val="2"/>
          <c:tx>
            <c:strRef>
              <c:f>'2017-2018'!$A$5</c:f>
              <c:strCache>
                <c:ptCount val="1"/>
                <c:pt idx="0">
                  <c:v>Postsecondary Education or Training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'2017-2018'!$B$5:$F$5</c:f>
              <c:numCache>
                <c:formatCode>0.00%</c:formatCode>
                <c:ptCount val="5"/>
                <c:pt idx="0">
                  <c:v>0.10359408033826638</c:v>
                </c:pt>
                <c:pt idx="1">
                  <c:v>0.1176</c:v>
                </c:pt>
                <c:pt idx="2">
                  <c:v>7.4999999999999997E-2</c:v>
                </c:pt>
                <c:pt idx="3">
                  <c:v>5.1948051948051951E-2</c:v>
                </c:pt>
                <c:pt idx="4">
                  <c:v>0.10555555555555556</c:v>
                </c:pt>
              </c:numCache>
            </c:numRef>
          </c:val>
          <c:extLst>
            <c:ext xmlns:c16="http://schemas.microsoft.com/office/drawing/2014/chart" uri="{C3380CC4-5D6E-409C-BE32-E72D297353CC}">
              <c16:uniqueId val="{00000002-1AD2-498E-BE21-1B9499D2E3CD}"/>
            </c:ext>
          </c:extLst>
        </c:ser>
        <c:ser>
          <c:idx val="3"/>
          <c:order val="3"/>
          <c:tx>
            <c:strRef>
              <c:f>'2017-2018'!$A$6</c:f>
              <c:strCache>
                <c:ptCount val="1"/>
                <c:pt idx="0">
                  <c:v>Competitively Employed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'2017-2018'!$B$6:$F$6</c:f>
              <c:numCache>
                <c:formatCode>0.00%</c:formatCode>
                <c:ptCount val="5"/>
                <c:pt idx="0">
                  <c:v>0.113107822410148</c:v>
                </c:pt>
                <c:pt idx="1">
                  <c:v>8.3000000000000004E-2</c:v>
                </c:pt>
                <c:pt idx="2">
                  <c:v>0.125</c:v>
                </c:pt>
                <c:pt idx="3">
                  <c:v>3.896103896103896E-2</c:v>
                </c:pt>
                <c:pt idx="4">
                  <c:v>0.1388888888888889</c:v>
                </c:pt>
              </c:numCache>
            </c:numRef>
          </c:val>
          <c:extLst>
            <c:ext xmlns:c16="http://schemas.microsoft.com/office/drawing/2014/chart" uri="{C3380CC4-5D6E-409C-BE32-E72D297353CC}">
              <c16:uniqueId val="{00000003-1AD2-498E-BE21-1B9499D2E3CD}"/>
            </c:ext>
          </c:extLst>
        </c:ser>
        <c:ser>
          <c:idx val="4"/>
          <c:order val="4"/>
          <c:tx>
            <c:strRef>
              <c:f>'2017-2018'!$A$7</c:f>
              <c:strCache>
                <c:ptCount val="1"/>
                <c:pt idx="0">
                  <c:v>Higher 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'2017-2018'!$B$7:$F$7</c:f>
              <c:numCache>
                <c:formatCode>0.00%</c:formatCode>
                <c:ptCount val="5"/>
                <c:pt idx="0">
                  <c:v>0.21987315010570824</c:v>
                </c:pt>
                <c:pt idx="1">
                  <c:v>0.23880000000000001</c:v>
                </c:pt>
                <c:pt idx="2">
                  <c:v>0.17499999999999999</c:v>
                </c:pt>
                <c:pt idx="3">
                  <c:v>3.896103896103896E-2</c:v>
                </c:pt>
                <c:pt idx="4">
                  <c:v>0.2388888888888889</c:v>
                </c:pt>
              </c:numCache>
            </c:numRef>
          </c:val>
          <c:extLst>
            <c:ext xmlns:c16="http://schemas.microsoft.com/office/drawing/2014/chart" uri="{C3380CC4-5D6E-409C-BE32-E72D297353CC}">
              <c16:uniqueId val="{00000004-1AD2-498E-BE21-1B9499D2E3CD}"/>
            </c:ext>
          </c:extLst>
        </c:ser>
        <c:dLbls>
          <c:dLblPos val="ctr"/>
          <c:showLegendKey val="0"/>
          <c:showVal val="1"/>
          <c:showCatName val="0"/>
          <c:showSerName val="0"/>
          <c:showPercent val="0"/>
          <c:showBubbleSize val="0"/>
        </c:dLbls>
        <c:gapWidth val="79"/>
        <c:overlap val="100"/>
        <c:axId val="478639240"/>
        <c:axId val="478633336"/>
      </c:barChart>
      <c:catAx>
        <c:axId val="478639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478633336"/>
        <c:crosses val="autoZero"/>
        <c:auto val="1"/>
        <c:lblAlgn val="ctr"/>
        <c:lblOffset val="100"/>
        <c:noMultiLvlLbl val="0"/>
      </c:catAx>
      <c:valAx>
        <c:axId val="478633336"/>
        <c:scaling>
          <c:orientation val="minMax"/>
        </c:scaling>
        <c:delete val="1"/>
        <c:axPos val="l"/>
        <c:numFmt formatCode="0.00%" sourceLinked="1"/>
        <c:majorTickMark val="none"/>
        <c:minorTickMark val="none"/>
        <c:tickLblPos val="nextTo"/>
        <c:crossAx val="478639240"/>
        <c:crosses val="autoZero"/>
        <c:crossBetween val="between"/>
      </c:valAx>
      <c:spPr>
        <a:noFill/>
        <a:ln>
          <a:noFill/>
        </a:ln>
        <a:effectLst/>
      </c:spPr>
    </c:plotArea>
    <c:legend>
      <c:legendPos val="t"/>
      <c:layout>
        <c:manualLayout>
          <c:xMode val="edge"/>
          <c:yMode val="edge"/>
          <c:x val="1.5280431577279288E-4"/>
          <c:y val="0.90551858541187635"/>
          <c:w val="0.98109235303649023"/>
          <c:h val="9.44814145881236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cap="none" spc="120" normalizeH="0" baseline="0">
              <a:solidFill>
                <a:schemeClr val="accent2"/>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'Community-based Learning'!$D$1</c:f>
              <c:strCache>
                <c:ptCount val="1"/>
                <c:pt idx="0">
                  <c:v>Percentage of Students w/ Complex Needs in Community-based Learning</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'Community-based Learning'!$A$2:$A$19</c:f>
              <c:strCache>
                <c:ptCount val="18"/>
                <c:pt idx="0">
                  <c:v>School 1</c:v>
                </c:pt>
                <c:pt idx="1">
                  <c:v>School 2</c:v>
                </c:pt>
                <c:pt idx="2">
                  <c:v>School 3</c:v>
                </c:pt>
                <c:pt idx="3">
                  <c:v>School 4</c:v>
                </c:pt>
                <c:pt idx="4">
                  <c:v>School 5</c:v>
                </c:pt>
                <c:pt idx="5">
                  <c:v>School 6</c:v>
                </c:pt>
                <c:pt idx="6">
                  <c:v>School 7</c:v>
                </c:pt>
                <c:pt idx="7">
                  <c:v>School 8</c:v>
                </c:pt>
                <c:pt idx="8">
                  <c:v>School 9</c:v>
                </c:pt>
                <c:pt idx="9">
                  <c:v>School 10</c:v>
                </c:pt>
                <c:pt idx="10">
                  <c:v>School 11</c:v>
                </c:pt>
                <c:pt idx="11">
                  <c:v>School 12</c:v>
                </c:pt>
                <c:pt idx="12">
                  <c:v>School 13</c:v>
                </c:pt>
                <c:pt idx="13">
                  <c:v>School 14</c:v>
                </c:pt>
                <c:pt idx="14">
                  <c:v>School 15</c:v>
                </c:pt>
                <c:pt idx="15">
                  <c:v>School 16</c:v>
                </c:pt>
                <c:pt idx="16">
                  <c:v>School 17</c:v>
                </c:pt>
                <c:pt idx="17">
                  <c:v>School 18</c:v>
                </c:pt>
              </c:strCache>
            </c:strRef>
          </c:cat>
          <c:val>
            <c:numRef>
              <c:f>'Community-based Learning'!$D$2:$D$19</c:f>
              <c:numCache>
                <c:formatCode>0%</c:formatCode>
                <c:ptCount val="18"/>
                <c:pt idx="0">
                  <c:v>0</c:v>
                </c:pt>
                <c:pt idx="1">
                  <c:v>0.62</c:v>
                </c:pt>
                <c:pt idx="2" formatCode="0.00%">
                  <c:v>0.78</c:v>
                </c:pt>
                <c:pt idx="3" formatCode="0.00%">
                  <c:v>0.84</c:v>
                </c:pt>
                <c:pt idx="4">
                  <c:v>0.4</c:v>
                </c:pt>
                <c:pt idx="5">
                  <c:v>0</c:v>
                </c:pt>
                <c:pt idx="6">
                  <c:v>0.11</c:v>
                </c:pt>
                <c:pt idx="7">
                  <c:v>0</c:v>
                </c:pt>
                <c:pt idx="8">
                  <c:v>0.18</c:v>
                </c:pt>
                <c:pt idx="9">
                  <c:v>0.49</c:v>
                </c:pt>
                <c:pt idx="10">
                  <c:v>0</c:v>
                </c:pt>
                <c:pt idx="11">
                  <c:v>0.43</c:v>
                </c:pt>
                <c:pt idx="12">
                  <c:v>0.25</c:v>
                </c:pt>
                <c:pt idx="13">
                  <c:v>0.2</c:v>
                </c:pt>
                <c:pt idx="14">
                  <c:v>0</c:v>
                </c:pt>
                <c:pt idx="15">
                  <c:v>0</c:v>
                </c:pt>
                <c:pt idx="16">
                  <c:v>0</c:v>
                </c:pt>
                <c:pt idx="17">
                  <c:v>0.38</c:v>
                </c:pt>
              </c:numCache>
            </c:numRef>
          </c:val>
          <c:extLst>
            <c:ext xmlns:c16="http://schemas.microsoft.com/office/drawing/2014/chart" uri="{C3380CC4-5D6E-409C-BE32-E72D297353CC}">
              <c16:uniqueId val="{00000000-655E-4D29-9022-749B7620FDF0}"/>
            </c:ext>
          </c:extLst>
        </c:ser>
        <c:dLbls>
          <c:dLblPos val="outEnd"/>
          <c:showLegendKey val="0"/>
          <c:showVal val="1"/>
          <c:showCatName val="0"/>
          <c:showSerName val="0"/>
          <c:showPercent val="0"/>
          <c:showBubbleSize val="0"/>
        </c:dLbls>
        <c:gapWidth val="444"/>
        <c:overlap val="-90"/>
        <c:axId val="766173440"/>
        <c:axId val="766179672"/>
      </c:barChart>
      <c:catAx>
        <c:axId val="76617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accent2"/>
                </a:solidFill>
                <a:latin typeface="Arial" panose="020B0604020202020204" pitchFamily="34" charset="0"/>
                <a:ea typeface="+mn-ea"/>
                <a:cs typeface="Arial" panose="020B0604020202020204" pitchFamily="34" charset="0"/>
              </a:defRPr>
            </a:pPr>
            <a:endParaRPr lang="en-US"/>
          </a:p>
        </c:txPr>
        <c:crossAx val="766179672"/>
        <c:crosses val="autoZero"/>
        <c:auto val="1"/>
        <c:lblAlgn val="ctr"/>
        <c:lblOffset val="100"/>
        <c:noMultiLvlLbl val="0"/>
      </c:catAx>
      <c:valAx>
        <c:axId val="766179672"/>
        <c:scaling>
          <c:orientation val="minMax"/>
        </c:scaling>
        <c:delete val="1"/>
        <c:axPos val="l"/>
        <c:numFmt formatCode="0%" sourceLinked="1"/>
        <c:majorTickMark val="none"/>
        <c:minorTickMark val="none"/>
        <c:tickLblPos val="nextTo"/>
        <c:crossAx val="76617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Summative Assessment Performance by Grade Band - Intellectual Disability (ID)</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'ID over time'!$C$1</c:f>
              <c:strCache>
                <c:ptCount val="1"/>
                <c:pt idx="0">
                  <c:v>On-Track or Advanced</c:v>
                </c:pt>
              </c:strCache>
            </c:strRef>
          </c:tx>
          <c:spPr>
            <a:ln w="38100" cap="rnd">
              <a:solidFill>
                <a:schemeClr val="accent4"/>
              </a:solidFill>
              <a:round/>
            </a:ln>
            <a:effectLst/>
          </c:spPr>
          <c:marker>
            <c:symbol val="none"/>
          </c:marker>
          <c:cat>
            <c:strRef>
              <c:f>'ID over time'!$B$2:$B$7</c:f>
              <c:strCache>
                <c:ptCount val="6"/>
                <c:pt idx="0">
                  <c:v>ELA Grades 3-5</c:v>
                </c:pt>
                <c:pt idx="1">
                  <c:v>Math Grades 3-5</c:v>
                </c:pt>
                <c:pt idx="2">
                  <c:v>ELA Grades 6-8</c:v>
                </c:pt>
                <c:pt idx="3">
                  <c:v>Math Grades 6-8</c:v>
                </c:pt>
                <c:pt idx="4">
                  <c:v>ELA Grades 9-12</c:v>
                </c:pt>
                <c:pt idx="5">
                  <c:v>Math Grades 9-12</c:v>
                </c:pt>
              </c:strCache>
            </c:strRef>
          </c:cat>
          <c:val>
            <c:numRef>
              <c:f>'ID over time'!$C$2:$C$7</c:f>
              <c:numCache>
                <c:formatCode>General</c:formatCode>
                <c:ptCount val="6"/>
                <c:pt idx="0">
                  <c:v>0.72</c:v>
                </c:pt>
                <c:pt idx="1">
                  <c:v>1.2</c:v>
                </c:pt>
                <c:pt idx="2">
                  <c:v>0</c:v>
                </c:pt>
                <c:pt idx="3">
                  <c:v>0.24</c:v>
                </c:pt>
                <c:pt idx="4">
                  <c:v>0</c:v>
                </c:pt>
                <c:pt idx="5">
                  <c:v>0</c:v>
                </c:pt>
              </c:numCache>
            </c:numRef>
          </c:val>
          <c:smooth val="0"/>
          <c:extLst>
            <c:ext xmlns:c16="http://schemas.microsoft.com/office/drawing/2014/chart" uri="{C3380CC4-5D6E-409C-BE32-E72D297353CC}">
              <c16:uniqueId val="{00000000-5324-4915-AA5D-55D716AE3A45}"/>
            </c:ext>
          </c:extLst>
        </c:ser>
        <c:ser>
          <c:idx val="1"/>
          <c:order val="1"/>
          <c:tx>
            <c:strRef>
              <c:f>'ID over time'!$D$1</c:f>
              <c:strCache>
                <c:ptCount val="1"/>
                <c:pt idx="0">
                  <c:v>Approaching</c:v>
                </c:pt>
              </c:strCache>
            </c:strRef>
          </c:tx>
          <c:spPr>
            <a:ln w="38100" cap="rnd">
              <a:solidFill>
                <a:schemeClr val="accent2"/>
              </a:solidFill>
              <a:round/>
            </a:ln>
            <a:effectLst/>
          </c:spPr>
          <c:marker>
            <c:symbol val="none"/>
          </c:marker>
          <c:cat>
            <c:strRef>
              <c:f>'ID over time'!$B$2:$B$7</c:f>
              <c:strCache>
                <c:ptCount val="6"/>
                <c:pt idx="0">
                  <c:v>ELA Grades 3-5</c:v>
                </c:pt>
                <c:pt idx="1">
                  <c:v>Math Grades 3-5</c:v>
                </c:pt>
                <c:pt idx="2">
                  <c:v>ELA Grades 6-8</c:v>
                </c:pt>
                <c:pt idx="3">
                  <c:v>Math Grades 6-8</c:v>
                </c:pt>
                <c:pt idx="4">
                  <c:v>ELA Grades 9-12</c:v>
                </c:pt>
                <c:pt idx="5">
                  <c:v>Math Grades 9-12</c:v>
                </c:pt>
              </c:strCache>
            </c:strRef>
          </c:cat>
          <c:val>
            <c:numRef>
              <c:f>'ID over time'!$D$2:$D$7</c:f>
              <c:numCache>
                <c:formatCode>General</c:formatCode>
                <c:ptCount val="6"/>
                <c:pt idx="0">
                  <c:v>5.5</c:v>
                </c:pt>
                <c:pt idx="1">
                  <c:v>5.5200000000000005</c:v>
                </c:pt>
                <c:pt idx="2">
                  <c:v>6.3100000000000005</c:v>
                </c:pt>
                <c:pt idx="3">
                  <c:v>3.39</c:v>
                </c:pt>
                <c:pt idx="4">
                  <c:v>15.97</c:v>
                </c:pt>
                <c:pt idx="5">
                  <c:v>3.08</c:v>
                </c:pt>
              </c:numCache>
            </c:numRef>
          </c:val>
          <c:smooth val="0"/>
          <c:extLst>
            <c:ext xmlns:c16="http://schemas.microsoft.com/office/drawing/2014/chart" uri="{C3380CC4-5D6E-409C-BE32-E72D297353CC}">
              <c16:uniqueId val="{00000001-5324-4915-AA5D-55D716AE3A45}"/>
            </c:ext>
          </c:extLst>
        </c:ser>
        <c:ser>
          <c:idx val="2"/>
          <c:order val="2"/>
          <c:tx>
            <c:strRef>
              <c:f>'ID over time'!$E$1</c:f>
              <c:strCache>
                <c:ptCount val="1"/>
                <c:pt idx="0">
                  <c:v>Below</c:v>
                </c:pt>
              </c:strCache>
            </c:strRef>
          </c:tx>
          <c:spPr>
            <a:ln w="38100" cap="rnd">
              <a:solidFill>
                <a:schemeClr val="accent3"/>
              </a:solidFill>
              <a:round/>
            </a:ln>
            <a:effectLst/>
          </c:spPr>
          <c:marker>
            <c:symbol val="none"/>
          </c:marker>
          <c:cat>
            <c:strRef>
              <c:f>'ID over time'!$B$2:$B$7</c:f>
              <c:strCache>
                <c:ptCount val="6"/>
                <c:pt idx="0">
                  <c:v>ELA Grades 3-5</c:v>
                </c:pt>
                <c:pt idx="1">
                  <c:v>Math Grades 3-5</c:v>
                </c:pt>
                <c:pt idx="2">
                  <c:v>ELA Grades 6-8</c:v>
                </c:pt>
                <c:pt idx="3">
                  <c:v>Math Grades 6-8</c:v>
                </c:pt>
                <c:pt idx="4">
                  <c:v>ELA Grades 9-12</c:v>
                </c:pt>
                <c:pt idx="5">
                  <c:v>Math Grades 9-12</c:v>
                </c:pt>
              </c:strCache>
            </c:strRef>
          </c:cat>
          <c:val>
            <c:numRef>
              <c:f>'ID over time'!$E$2:$E$7</c:f>
              <c:numCache>
                <c:formatCode>General</c:formatCode>
                <c:ptCount val="6"/>
                <c:pt idx="0">
                  <c:v>93.78</c:v>
                </c:pt>
                <c:pt idx="1">
                  <c:v>93.29</c:v>
                </c:pt>
                <c:pt idx="2">
                  <c:v>93.69</c:v>
                </c:pt>
                <c:pt idx="3">
                  <c:v>96.37</c:v>
                </c:pt>
                <c:pt idx="4">
                  <c:v>84.03</c:v>
                </c:pt>
                <c:pt idx="5">
                  <c:v>96.92</c:v>
                </c:pt>
              </c:numCache>
            </c:numRef>
          </c:val>
          <c:smooth val="0"/>
          <c:extLst>
            <c:ext xmlns:c16="http://schemas.microsoft.com/office/drawing/2014/chart" uri="{C3380CC4-5D6E-409C-BE32-E72D297353CC}">
              <c16:uniqueId val="{00000002-5324-4915-AA5D-55D716AE3A45}"/>
            </c:ext>
          </c:extLst>
        </c:ser>
        <c:dLbls>
          <c:showLegendKey val="0"/>
          <c:showVal val="0"/>
          <c:showCatName val="0"/>
          <c:showSerName val="0"/>
          <c:showPercent val="0"/>
          <c:showBubbleSize val="0"/>
        </c:dLbls>
        <c:smooth val="0"/>
        <c:axId val="524994544"/>
        <c:axId val="525002384"/>
      </c:lineChart>
      <c:catAx>
        <c:axId val="52499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5002384"/>
        <c:crosses val="autoZero"/>
        <c:auto val="1"/>
        <c:lblAlgn val="ctr"/>
        <c:lblOffset val="100"/>
        <c:noMultiLvlLbl val="0"/>
      </c:catAx>
      <c:valAx>
        <c:axId val="5250023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Percentage of Population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499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r>
              <a:rPr lang="en-US" sz="1600">
                <a:latin typeface="Georgia" panose="02040502050405020303" pitchFamily="18" charset="0"/>
              </a:rPr>
              <a:t>Comparison of LRE Placement in General Education 80% or More and Percentage Scoring Ontrack or Advanced (Grade 3-5 ELA)</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6.4333624963546221E-2"/>
          <c:y val="0.17464594127806565"/>
          <c:w val="0.91387988266172615"/>
          <c:h val="0.61260968152655138"/>
        </c:manualLayout>
      </c:layout>
      <c:barChart>
        <c:barDir val="col"/>
        <c:grouping val="clustered"/>
        <c:varyColors val="0"/>
        <c:ser>
          <c:idx val="0"/>
          <c:order val="0"/>
          <c:tx>
            <c:strRef>
              <c:f>'DIS 3-5 ELA'!$D$1</c:f>
              <c:strCache>
                <c:ptCount val="1"/>
                <c:pt idx="0">
                  <c:v>totalstudents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ELA'!$D$2:$D$13</c:f>
            </c:numRef>
          </c:val>
          <c:extLst>
            <c:ext xmlns:c16="http://schemas.microsoft.com/office/drawing/2014/chart" uri="{C3380CC4-5D6E-409C-BE32-E72D297353CC}">
              <c16:uniqueId val="{00000000-439C-4005-B6AD-47743538E2A4}"/>
            </c:ext>
          </c:extLst>
        </c:ser>
        <c:ser>
          <c:idx val="1"/>
          <c:order val="1"/>
          <c:tx>
            <c:strRef>
              <c:f>'DIS 3-5 ELA'!$E$1</c:f>
              <c:strCache>
                <c:ptCount val="1"/>
                <c:pt idx="0">
                  <c:v>A_80orMore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ELA'!$E$2:$E$13</c:f>
            </c:numRef>
          </c:val>
          <c:extLst>
            <c:ext xmlns:c16="http://schemas.microsoft.com/office/drawing/2014/chart" uri="{C3380CC4-5D6E-409C-BE32-E72D297353CC}">
              <c16:uniqueId val="{00000001-439C-4005-B6AD-47743538E2A4}"/>
            </c:ext>
          </c:extLst>
        </c:ser>
        <c:ser>
          <c:idx val="2"/>
          <c:order val="2"/>
          <c:tx>
            <c:strRef>
              <c:f>'DIS 3-5 ELA'!$F$1</c:f>
              <c:strCache>
                <c:ptCount val="1"/>
                <c:pt idx="0">
                  <c:v>Percentage of students with LRE of 80%+ in general education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ELA'!$F$2:$F$13</c:f>
              <c:numCache>
                <c:formatCode>General</c:formatCode>
                <c:ptCount val="12"/>
                <c:pt idx="0">
                  <c:v>70.44</c:v>
                </c:pt>
                <c:pt idx="1">
                  <c:v>62.160000000000004</c:v>
                </c:pt>
                <c:pt idx="2">
                  <c:v>60.94</c:v>
                </c:pt>
                <c:pt idx="3">
                  <c:v>75.100000000000009</c:v>
                </c:pt>
                <c:pt idx="4">
                  <c:v>30.14</c:v>
                </c:pt>
                <c:pt idx="5">
                  <c:v>54.1</c:v>
                </c:pt>
                <c:pt idx="6">
                  <c:v>84.95</c:v>
                </c:pt>
                <c:pt idx="7">
                  <c:v>77.48</c:v>
                </c:pt>
                <c:pt idx="8">
                  <c:v>85.92</c:v>
                </c:pt>
                <c:pt idx="9">
                  <c:v>95.09</c:v>
                </c:pt>
                <c:pt idx="10">
                  <c:v>60.870000000000005</c:v>
                </c:pt>
                <c:pt idx="11">
                  <c:v>85.58</c:v>
                </c:pt>
              </c:numCache>
            </c:numRef>
          </c:val>
          <c:extLst>
            <c:ext xmlns:c16="http://schemas.microsoft.com/office/drawing/2014/chart" uri="{C3380CC4-5D6E-409C-BE32-E72D297353CC}">
              <c16:uniqueId val="{00000002-439C-4005-B6AD-47743538E2A4}"/>
            </c:ext>
          </c:extLst>
        </c:ser>
        <c:ser>
          <c:idx val="3"/>
          <c:order val="3"/>
          <c:tx>
            <c:strRef>
              <c:f>'DIS 3-5 ELA'!$G$1</c:f>
              <c:strCache>
                <c:ptCount val="1"/>
                <c:pt idx="0">
                  <c:v>B_40to79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ELA'!$G$2:$G$13</c:f>
            </c:numRef>
          </c:val>
          <c:extLst>
            <c:ext xmlns:c16="http://schemas.microsoft.com/office/drawing/2014/chart" uri="{C3380CC4-5D6E-409C-BE32-E72D297353CC}">
              <c16:uniqueId val="{00000003-439C-4005-B6AD-47743538E2A4}"/>
            </c:ext>
          </c:extLst>
        </c:ser>
        <c:ser>
          <c:idx val="4"/>
          <c:order val="4"/>
          <c:tx>
            <c:strRef>
              <c:f>'DIS 3-5 ELA'!$H$1</c:f>
              <c:strCache>
                <c:ptCount val="1"/>
                <c:pt idx="0">
                  <c:v>pct_B_40to79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ELA'!$H$2:$H$13</c:f>
            </c:numRef>
          </c:val>
          <c:extLst>
            <c:ext xmlns:c16="http://schemas.microsoft.com/office/drawing/2014/chart" uri="{C3380CC4-5D6E-409C-BE32-E72D297353CC}">
              <c16:uniqueId val="{00000004-439C-4005-B6AD-47743538E2A4}"/>
            </c:ext>
          </c:extLst>
        </c:ser>
        <c:ser>
          <c:idx val="5"/>
          <c:order val="5"/>
          <c:tx>
            <c:strRef>
              <c:f>'DIS 3-5 ELA'!$I$1</c:f>
              <c:strCache>
                <c:ptCount val="1"/>
                <c:pt idx="0">
                  <c:v>C_LessThan40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ELA'!$I$2:$I$13</c:f>
            </c:numRef>
          </c:val>
          <c:extLst>
            <c:ext xmlns:c16="http://schemas.microsoft.com/office/drawing/2014/chart" uri="{C3380CC4-5D6E-409C-BE32-E72D297353CC}">
              <c16:uniqueId val="{00000005-439C-4005-B6AD-47743538E2A4}"/>
            </c:ext>
          </c:extLst>
        </c:ser>
        <c:ser>
          <c:idx val="6"/>
          <c:order val="6"/>
          <c:tx>
            <c:strRef>
              <c:f>'DIS 3-5 ELA'!$J$1</c:f>
              <c:strCache>
                <c:ptCount val="1"/>
                <c:pt idx="0">
                  <c:v>pct_C_LessThan40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ELA'!$J$2:$J$13</c:f>
            </c:numRef>
          </c:val>
          <c:extLst>
            <c:ext xmlns:c16="http://schemas.microsoft.com/office/drawing/2014/chart" uri="{C3380CC4-5D6E-409C-BE32-E72D297353CC}">
              <c16:uniqueId val="{00000006-439C-4005-B6AD-47743538E2A4}"/>
            </c:ext>
          </c:extLst>
        </c:ser>
        <c:ser>
          <c:idx val="7"/>
          <c:order val="7"/>
          <c:tx>
            <c:strRef>
              <c:f>'DIS 3-5 ELA'!$K$1</c:f>
              <c:strCache>
                <c:ptCount val="1"/>
                <c:pt idx="0">
                  <c:v>OnTrack_Adv</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ELA'!$K$2:$K$13</c:f>
            </c:numRef>
          </c:val>
          <c:extLst>
            <c:ext xmlns:c16="http://schemas.microsoft.com/office/drawing/2014/chart" uri="{C3380CC4-5D6E-409C-BE32-E72D297353CC}">
              <c16:uniqueId val="{00000007-439C-4005-B6AD-47743538E2A4}"/>
            </c:ext>
          </c:extLst>
        </c:ser>
        <c:ser>
          <c:idx val="8"/>
          <c:order val="8"/>
          <c:tx>
            <c:strRef>
              <c:f>'DIS 3-5 ELA'!$L$1</c:f>
              <c:strCache>
                <c:ptCount val="1"/>
                <c:pt idx="0">
                  <c:v>pct_OnTrack_Adv</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ELA'!$L$2:$L$13</c:f>
            </c:numRef>
          </c:val>
          <c:extLst>
            <c:ext xmlns:c16="http://schemas.microsoft.com/office/drawing/2014/chart" uri="{C3380CC4-5D6E-409C-BE32-E72D297353CC}">
              <c16:uniqueId val="{00000008-439C-4005-B6AD-47743538E2A4}"/>
            </c:ext>
          </c:extLst>
        </c:ser>
        <c:ser>
          <c:idx val="9"/>
          <c:order val="9"/>
          <c:tx>
            <c:strRef>
              <c:f>'DIS 3-5 ELA'!$M$1</c:f>
              <c:strCache>
                <c:ptCount val="1"/>
                <c:pt idx="0">
                  <c:v>Approaching</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ELA'!$M$2:$M$13</c:f>
            </c:numRef>
          </c:val>
          <c:extLst>
            <c:ext xmlns:c16="http://schemas.microsoft.com/office/drawing/2014/chart" uri="{C3380CC4-5D6E-409C-BE32-E72D297353CC}">
              <c16:uniqueId val="{00000009-439C-4005-B6AD-47743538E2A4}"/>
            </c:ext>
          </c:extLst>
        </c:ser>
        <c:ser>
          <c:idx val="10"/>
          <c:order val="10"/>
          <c:tx>
            <c:strRef>
              <c:f>'DIS 3-5 ELA'!$N$1</c:f>
              <c:strCache>
                <c:ptCount val="1"/>
                <c:pt idx="0">
                  <c:v>pct_Approaching</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ELA'!$N$2:$N$13</c:f>
            </c:numRef>
          </c:val>
          <c:extLst>
            <c:ext xmlns:c16="http://schemas.microsoft.com/office/drawing/2014/chart" uri="{C3380CC4-5D6E-409C-BE32-E72D297353CC}">
              <c16:uniqueId val="{0000000A-439C-4005-B6AD-47743538E2A4}"/>
            </c:ext>
          </c:extLst>
        </c:ser>
        <c:ser>
          <c:idx val="11"/>
          <c:order val="11"/>
          <c:tx>
            <c:strRef>
              <c:f>'DIS 3-5 ELA'!$O$1</c:f>
              <c:strCache>
                <c:ptCount val="1"/>
                <c:pt idx="0">
                  <c:v>Below</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ELA'!$O$2:$O$13</c:f>
            </c:numRef>
          </c:val>
          <c:extLst>
            <c:ext xmlns:c16="http://schemas.microsoft.com/office/drawing/2014/chart" uri="{C3380CC4-5D6E-409C-BE32-E72D297353CC}">
              <c16:uniqueId val="{0000000B-439C-4005-B6AD-47743538E2A4}"/>
            </c:ext>
          </c:extLst>
        </c:ser>
        <c:ser>
          <c:idx val="12"/>
          <c:order val="12"/>
          <c:tx>
            <c:strRef>
              <c:f>'DIS 3-5 ELA'!$P$1</c:f>
              <c:strCache>
                <c:ptCount val="1"/>
                <c:pt idx="0">
                  <c:v>pct_Below</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ELA'!$P$2:$P$13</c:f>
            </c:numRef>
          </c:val>
          <c:extLst>
            <c:ext xmlns:c16="http://schemas.microsoft.com/office/drawing/2014/chart" uri="{C3380CC4-5D6E-409C-BE32-E72D297353CC}">
              <c16:uniqueId val="{0000000C-439C-4005-B6AD-47743538E2A4}"/>
            </c:ext>
          </c:extLst>
        </c:ser>
        <c:ser>
          <c:idx val="13"/>
          <c:order val="13"/>
          <c:tx>
            <c:strRef>
              <c:f>'DIS 3-5 ELA'!$Q$1</c:f>
              <c:strCache>
                <c:ptCount val="1"/>
                <c:pt idx="0">
                  <c:v>OnTrack_AdvA</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ELA'!$Q$2:$Q$13</c:f>
            </c:numRef>
          </c:val>
          <c:extLst>
            <c:ext xmlns:c16="http://schemas.microsoft.com/office/drawing/2014/chart" uri="{C3380CC4-5D6E-409C-BE32-E72D297353CC}">
              <c16:uniqueId val="{0000000D-439C-4005-B6AD-47743538E2A4}"/>
            </c:ext>
          </c:extLst>
        </c:ser>
        <c:ser>
          <c:idx val="14"/>
          <c:order val="14"/>
          <c:tx>
            <c:strRef>
              <c:f>'DIS 3-5 ELA'!$R$1</c:f>
              <c:strCache>
                <c:ptCount val="1"/>
                <c:pt idx="0">
                  <c:v>Percentage of students scoring on-track or advanced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ELA'!$R$2:$R$13</c:f>
              <c:numCache>
                <c:formatCode>General</c:formatCode>
                <c:ptCount val="12"/>
                <c:pt idx="0">
                  <c:v>17.82</c:v>
                </c:pt>
                <c:pt idx="1">
                  <c:v>4.93</c:v>
                </c:pt>
                <c:pt idx="2">
                  <c:v>16.990000000000002</c:v>
                </c:pt>
                <c:pt idx="3">
                  <c:v>16.57</c:v>
                </c:pt>
                <c:pt idx="4">
                  <c:v>1.59</c:v>
                </c:pt>
                <c:pt idx="5">
                  <c:v>6.0600000000000005</c:v>
                </c:pt>
                <c:pt idx="6">
                  <c:v>16.46</c:v>
                </c:pt>
                <c:pt idx="7">
                  <c:v>7.78</c:v>
                </c:pt>
                <c:pt idx="8">
                  <c:v>3.7</c:v>
                </c:pt>
                <c:pt idx="9">
                  <c:v>24.05</c:v>
                </c:pt>
                <c:pt idx="10">
                  <c:v>3.5700000000000003</c:v>
                </c:pt>
                <c:pt idx="11">
                  <c:v>30.34</c:v>
                </c:pt>
              </c:numCache>
            </c:numRef>
          </c:val>
          <c:extLst>
            <c:ext xmlns:c16="http://schemas.microsoft.com/office/drawing/2014/chart" uri="{C3380CC4-5D6E-409C-BE32-E72D297353CC}">
              <c16:uniqueId val="{0000000E-439C-4005-B6AD-47743538E2A4}"/>
            </c:ext>
          </c:extLst>
        </c:ser>
        <c:dLbls>
          <c:dLblPos val="outEnd"/>
          <c:showLegendKey val="0"/>
          <c:showVal val="1"/>
          <c:showCatName val="0"/>
          <c:showSerName val="0"/>
          <c:showPercent val="0"/>
          <c:showBubbleSize val="0"/>
        </c:dLbls>
        <c:gapWidth val="219"/>
        <c:overlap val="-27"/>
        <c:axId val="525006696"/>
        <c:axId val="525005128"/>
      </c:barChart>
      <c:catAx>
        <c:axId val="52500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5005128"/>
        <c:crosses val="autoZero"/>
        <c:auto val="1"/>
        <c:lblAlgn val="ctr"/>
        <c:lblOffset val="100"/>
        <c:noMultiLvlLbl val="0"/>
      </c:catAx>
      <c:valAx>
        <c:axId val="52500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5006696"/>
        <c:crosses val="autoZero"/>
        <c:crossBetween val="between"/>
      </c:valAx>
      <c:spPr>
        <a:noFill/>
        <a:ln>
          <a:noFill/>
        </a:ln>
        <a:effectLst/>
      </c:spPr>
    </c:plotArea>
    <c:legend>
      <c:legendPos val="b"/>
      <c:layout>
        <c:manualLayout>
          <c:xMode val="edge"/>
          <c:yMode val="edge"/>
          <c:x val="0.14837353067256279"/>
          <c:y val="0.95256911636045494"/>
          <c:w val="0.70325285661251191"/>
          <c:h val="3.261606882473024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r>
              <a:rPr lang="en-US" sz="1600">
                <a:latin typeface="Georgia" panose="02040502050405020303" pitchFamily="18" charset="0"/>
              </a:rPr>
              <a:t>Comparison of LRE Placement in General Education 80% or More and Percentage Scoring Ontrack or Advanced (Grade 3-5 ELA)</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6.4333624963546221E-2"/>
          <c:y val="0.17464594127806565"/>
          <c:w val="0.91387988266172615"/>
          <c:h val="0.61260968152655138"/>
        </c:manualLayout>
      </c:layout>
      <c:barChart>
        <c:barDir val="col"/>
        <c:grouping val="clustered"/>
        <c:varyColors val="0"/>
        <c:ser>
          <c:idx val="0"/>
          <c:order val="0"/>
          <c:tx>
            <c:strRef>
              <c:f>'DIS 3-5 ELA'!$D$1</c:f>
              <c:strCache>
                <c:ptCount val="1"/>
                <c:pt idx="0">
                  <c:v>totalstudents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ELA'!$D$2:$D$13</c:f>
            </c:numRef>
          </c:val>
          <c:extLst>
            <c:ext xmlns:c16="http://schemas.microsoft.com/office/drawing/2014/chart" uri="{C3380CC4-5D6E-409C-BE32-E72D297353CC}">
              <c16:uniqueId val="{00000000-439C-4005-B6AD-47743538E2A4}"/>
            </c:ext>
          </c:extLst>
        </c:ser>
        <c:ser>
          <c:idx val="1"/>
          <c:order val="1"/>
          <c:tx>
            <c:strRef>
              <c:f>'DIS 3-5 ELA'!$E$1</c:f>
              <c:strCache>
                <c:ptCount val="1"/>
                <c:pt idx="0">
                  <c:v>A_80orMore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ELA'!$E$2:$E$13</c:f>
            </c:numRef>
          </c:val>
          <c:extLst>
            <c:ext xmlns:c16="http://schemas.microsoft.com/office/drawing/2014/chart" uri="{C3380CC4-5D6E-409C-BE32-E72D297353CC}">
              <c16:uniqueId val="{00000001-439C-4005-B6AD-47743538E2A4}"/>
            </c:ext>
          </c:extLst>
        </c:ser>
        <c:ser>
          <c:idx val="2"/>
          <c:order val="2"/>
          <c:tx>
            <c:strRef>
              <c:f>'DIS 3-5 ELA'!$F$1</c:f>
              <c:strCache>
                <c:ptCount val="1"/>
                <c:pt idx="0">
                  <c:v>Percentage of students with LRE of 80%+ in general education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ELA'!$F$2:$F$13</c:f>
              <c:numCache>
                <c:formatCode>General</c:formatCode>
                <c:ptCount val="12"/>
                <c:pt idx="0">
                  <c:v>70.44</c:v>
                </c:pt>
                <c:pt idx="1">
                  <c:v>62.160000000000004</c:v>
                </c:pt>
                <c:pt idx="2">
                  <c:v>60.94</c:v>
                </c:pt>
                <c:pt idx="3">
                  <c:v>75.100000000000009</c:v>
                </c:pt>
                <c:pt idx="4">
                  <c:v>30.14</c:v>
                </c:pt>
                <c:pt idx="5">
                  <c:v>54.1</c:v>
                </c:pt>
                <c:pt idx="6">
                  <c:v>84.95</c:v>
                </c:pt>
                <c:pt idx="7">
                  <c:v>77.48</c:v>
                </c:pt>
                <c:pt idx="8">
                  <c:v>85.92</c:v>
                </c:pt>
                <c:pt idx="9">
                  <c:v>95.09</c:v>
                </c:pt>
                <c:pt idx="10">
                  <c:v>60.870000000000005</c:v>
                </c:pt>
                <c:pt idx="11">
                  <c:v>85.58</c:v>
                </c:pt>
              </c:numCache>
            </c:numRef>
          </c:val>
          <c:extLst>
            <c:ext xmlns:c16="http://schemas.microsoft.com/office/drawing/2014/chart" uri="{C3380CC4-5D6E-409C-BE32-E72D297353CC}">
              <c16:uniqueId val="{00000002-439C-4005-B6AD-47743538E2A4}"/>
            </c:ext>
          </c:extLst>
        </c:ser>
        <c:ser>
          <c:idx val="3"/>
          <c:order val="3"/>
          <c:tx>
            <c:strRef>
              <c:f>'DIS 3-5 ELA'!$G$1</c:f>
              <c:strCache>
                <c:ptCount val="1"/>
                <c:pt idx="0">
                  <c:v>B_40to79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ELA'!$G$2:$G$13</c:f>
            </c:numRef>
          </c:val>
          <c:extLst>
            <c:ext xmlns:c16="http://schemas.microsoft.com/office/drawing/2014/chart" uri="{C3380CC4-5D6E-409C-BE32-E72D297353CC}">
              <c16:uniqueId val="{00000003-439C-4005-B6AD-47743538E2A4}"/>
            </c:ext>
          </c:extLst>
        </c:ser>
        <c:ser>
          <c:idx val="4"/>
          <c:order val="4"/>
          <c:tx>
            <c:strRef>
              <c:f>'DIS 3-5 ELA'!$H$1</c:f>
              <c:strCache>
                <c:ptCount val="1"/>
                <c:pt idx="0">
                  <c:v>pct_B_40to79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ELA'!$H$2:$H$13</c:f>
            </c:numRef>
          </c:val>
          <c:extLst>
            <c:ext xmlns:c16="http://schemas.microsoft.com/office/drawing/2014/chart" uri="{C3380CC4-5D6E-409C-BE32-E72D297353CC}">
              <c16:uniqueId val="{00000004-439C-4005-B6AD-47743538E2A4}"/>
            </c:ext>
          </c:extLst>
        </c:ser>
        <c:ser>
          <c:idx val="5"/>
          <c:order val="5"/>
          <c:tx>
            <c:strRef>
              <c:f>'DIS 3-5 ELA'!$I$1</c:f>
              <c:strCache>
                <c:ptCount val="1"/>
                <c:pt idx="0">
                  <c:v>C_LessThan40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ELA'!$I$2:$I$13</c:f>
            </c:numRef>
          </c:val>
          <c:extLst>
            <c:ext xmlns:c16="http://schemas.microsoft.com/office/drawing/2014/chart" uri="{C3380CC4-5D6E-409C-BE32-E72D297353CC}">
              <c16:uniqueId val="{00000005-439C-4005-B6AD-47743538E2A4}"/>
            </c:ext>
          </c:extLst>
        </c:ser>
        <c:ser>
          <c:idx val="6"/>
          <c:order val="6"/>
          <c:tx>
            <c:strRef>
              <c:f>'DIS 3-5 ELA'!$J$1</c:f>
              <c:strCache>
                <c:ptCount val="1"/>
                <c:pt idx="0">
                  <c:v>pct_C_LessThan40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ELA'!$J$2:$J$13</c:f>
            </c:numRef>
          </c:val>
          <c:extLst>
            <c:ext xmlns:c16="http://schemas.microsoft.com/office/drawing/2014/chart" uri="{C3380CC4-5D6E-409C-BE32-E72D297353CC}">
              <c16:uniqueId val="{00000006-439C-4005-B6AD-47743538E2A4}"/>
            </c:ext>
          </c:extLst>
        </c:ser>
        <c:ser>
          <c:idx val="7"/>
          <c:order val="7"/>
          <c:tx>
            <c:strRef>
              <c:f>'DIS 3-5 ELA'!$K$1</c:f>
              <c:strCache>
                <c:ptCount val="1"/>
                <c:pt idx="0">
                  <c:v>OnTrack_Adv</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ELA'!$K$2:$K$13</c:f>
            </c:numRef>
          </c:val>
          <c:extLst>
            <c:ext xmlns:c16="http://schemas.microsoft.com/office/drawing/2014/chart" uri="{C3380CC4-5D6E-409C-BE32-E72D297353CC}">
              <c16:uniqueId val="{00000007-439C-4005-B6AD-47743538E2A4}"/>
            </c:ext>
          </c:extLst>
        </c:ser>
        <c:ser>
          <c:idx val="8"/>
          <c:order val="8"/>
          <c:tx>
            <c:strRef>
              <c:f>'DIS 3-5 ELA'!$L$1</c:f>
              <c:strCache>
                <c:ptCount val="1"/>
                <c:pt idx="0">
                  <c:v>pct_OnTrack_Adv</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ELA'!$L$2:$L$13</c:f>
            </c:numRef>
          </c:val>
          <c:extLst>
            <c:ext xmlns:c16="http://schemas.microsoft.com/office/drawing/2014/chart" uri="{C3380CC4-5D6E-409C-BE32-E72D297353CC}">
              <c16:uniqueId val="{00000008-439C-4005-B6AD-47743538E2A4}"/>
            </c:ext>
          </c:extLst>
        </c:ser>
        <c:ser>
          <c:idx val="9"/>
          <c:order val="9"/>
          <c:tx>
            <c:strRef>
              <c:f>'DIS 3-5 ELA'!$M$1</c:f>
              <c:strCache>
                <c:ptCount val="1"/>
                <c:pt idx="0">
                  <c:v>Approaching</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ELA'!$M$2:$M$13</c:f>
            </c:numRef>
          </c:val>
          <c:extLst>
            <c:ext xmlns:c16="http://schemas.microsoft.com/office/drawing/2014/chart" uri="{C3380CC4-5D6E-409C-BE32-E72D297353CC}">
              <c16:uniqueId val="{00000009-439C-4005-B6AD-47743538E2A4}"/>
            </c:ext>
          </c:extLst>
        </c:ser>
        <c:ser>
          <c:idx val="10"/>
          <c:order val="10"/>
          <c:tx>
            <c:strRef>
              <c:f>'DIS 3-5 ELA'!$N$1</c:f>
              <c:strCache>
                <c:ptCount val="1"/>
                <c:pt idx="0">
                  <c:v>pct_Approaching</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ELA'!$N$2:$N$13</c:f>
            </c:numRef>
          </c:val>
          <c:extLst>
            <c:ext xmlns:c16="http://schemas.microsoft.com/office/drawing/2014/chart" uri="{C3380CC4-5D6E-409C-BE32-E72D297353CC}">
              <c16:uniqueId val="{0000000A-439C-4005-B6AD-47743538E2A4}"/>
            </c:ext>
          </c:extLst>
        </c:ser>
        <c:ser>
          <c:idx val="11"/>
          <c:order val="11"/>
          <c:tx>
            <c:strRef>
              <c:f>'DIS 3-5 ELA'!$O$1</c:f>
              <c:strCache>
                <c:ptCount val="1"/>
                <c:pt idx="0">
                  <c:v>Below</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ELA'!$O$2:$O$13</c:f>
            </c:numRef>
          </c:val>
          <c:extLst>
            <c:ext xmlns:c16="http://schemas.microsoft.com/office/drawing/2014/chart" uri="{C3380CC4-5D6E-409C-BE32-E72D297353CC}">
              <c16:uniqueId val="{0000000B-439C-4005-B6AD-47743538E2A4}"/>
            </c:ext>
          </c:extLst>
        </c:ser>
        <c:ser>
          <c:idx val="12"/>
          <c:order val="12"/>
          <c:tx>
            <c:strRef>
              <c:f>'DIS 3-5 ELA'!$P$1</c:f>
              <c:strCache>
                <c:ptCount val="1"/>
                <c:pt idx="0">
                  <c:v>pct_Below</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ELA'!$P$2:$P$13</c:f>
            </c:numRef>
          </c:val>
          <c:extLst>
            <c:ext xmlns:c16="http://schemas.microsoft.com/office/drawing/2014/chart" uri="{C3380CC4-5D6E-409C-BE32-E72D297353CC}">
              <c16:uniqueId val="{0000000C-439C-4005-B6AD-47743538E2A4}"/>
            </c:ext>
          </c:extLst>
        </c:ser>
        <c:ser>
          <c:idx val="13"/>
          <c:order val="13"/>
          <c:tx>
            <c:strRef>
              <c:f>'DIS 3-5 ELA'!$Q$1</c:f>
              <c:strCache>
                <c:ptCount val="1"/>
                <c:pt idx="0">
                  <c:v>OnTrack_AdvA</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ELA'!$Q$2:$Q$13</c:f>
            </c:numRef>
          </c:val>
          <c:extLst>
            <c:ext xmlns:c16="http://schemas.microsoft.com/office/drawing/2014/chart" uri="{C3380CC4-5D6E-409C-BE32-E72D297353CC}">
              <c16:uniqueId val="{0000000D-439C-4005-B6AD-47743538E2A4}"/>
            </c:ext>
          </c:extLst>
        </c:ser>
        <c:ser>
          <c:idx val="14"/>
          <c:order val="14"/>
          <c:tx>
            <c:strRef>
              <c:f>'DIS 3-5 ELA'!$R$1</c:f>
              <c:strCache>
                <c:ptCount val="1"/>
                <c:pt idx="0">
                  <c:v>Percentage of students scoring on-track or advanced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 3-5 ELA'!$A$2:$C$13</c:f>
              <c:strCache>
                <c:ptCount val="12"/>
                <c:pt idx="0">
                  <c:v>Autism</c:v>
                </c:pt>
                <c:pt idx="1">
                  <c:v>Developmental delay</c:v>
                </c:pt>
                <c:pt idx="2">
                  <c:v>Emotional disturbance</c:v>
                </c:pt>
                <c:pt idx="3">
                  <c:v>Hearing impairments</c:v>
                </c:pt>
                <c:pt idx="4">
                  <c:v>Intellectual disability</c:v>
                </c:pt>
                <c:pt idx="5">
                  <c:v>Multiple disabilities</c:v>
                </c:pt>
                <c:pt idx="6">
                  <c:v>Orthopedic impairments</c:v>
                </c:pt>
                <c:pt idx="7">
                  <c:v>Other health impairments</c:v>
                </c:pt>
                <c:pt idx="8">
                  <c:v>Specific learning disabilities</c:v>
                </c:pt>
                <c:pt idx="9">
                  <c:v>Speech or language impairments</c:v>
                </c:pt>
                <c:pt idx="10">
                  <c:v>Traumatic brain injury</c:v>
                </c:pt>
                <c:pt idx="11">
                  <c:v>Visual impairments</c:v>
                </c:pt>
              </c:strCache>
            </c:strRef>
          </c:cat>
          <c:val>
            <c:numRef>
              <c:f>'DIS 3-5 ELA'!$R$2:$R$13</c:f>
              <c:numCache>
                <c:formatCode>General</c:formatCode>
                <c:ptCount val="12"/>
                <c:pt idx="0">
                  <c:v>17.82</c:v>
                </c:pt>
                <c:pt idx="1">
                  <c:v>4.93</c:v>
                </c:pt>
                <c:pt idx="2">
                  <c:v>16.990000000000002</c:v>
                </c:pt>
                <c:pt idx="3">
                  <c:v>16.57</c:v>
                </c:pt>
                <c:pt idx="4">
                  <c:v>1.59</c:v>
                </c:pt>
                <c:pt idx="5">
                  <c:v>6.0600000000000005</c:v>
                </c:pt>
                <c:pt idx="6">
                  <c:v>16.46</c:v>
                </c:pt>
                <c:pt idx="7">
                  <c:v>7.78</c:v>
                </c:pt>
                <c:pt idx="8">
                  <c:v>3.7</c:v>
                </c:pt>
                <c:pt idx="9">
                  <c:v>24.05</c:v>
                </c:pt>
                <c:pt idx="10">
                  <c:v>3.5700000000000003</c:v>
                </c:pt>
                <c:pt idx="11">
                  <c:v>30.34</c:v>
                </c:pt>
              </c:numCache>
            </c:numRef>
          </c:val>
          <c:extLst>
            <c:ext xmlns:c16="http://schemas.microsoft.com/office/drawing/2014/chart" uri="{C3380CC4-5D6E-409C-BE32-E72D297353CC}">
              <c16:uniqueId val="{0000000E-439C-4005-B6AD-47743538E2A4}"/>
            </c:ext>
          </c:extLst>
        </c:ser>
        <c:dLbls>
          <c:dLblPos val="outEnd"/>
          <c:showLegendKey val="0"/>
          <c:showVal val="1"/>
          <c:showCatName val="0"/>
          <c:showSerName val="0"/>
          <c:showPercent val="0"/>
          <c:showBubbleSize val="0"/>
        </c:dLbls>
        <c:gapWidth val="219"/>
        <c:overlap val="-27"/>
        <c:axId val="525006696"/>
        <c:axId val="525005128"/>
      </c:barChart>
      <c:catAx>
        <c:axId val="52500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5005128"/>
        <c:crosses val="autoZero"/>
        <c:auto val="1"/>
        <c:lblAlgn val="ctr"/>
        <c:lblOffset val="100"/>
        <c:noMultiLvlLbl val="0"/>
      </c:catAx>
      <c:valAx>
        <c:axId val="52500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500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120" normalizeH="0" baseline="0">
                <a:solidFill>
                  <a:schemeClr val="tx1"/>
                </a:solidFill>
                <a:latin typeface="Georgia" panose="02040502050405020303" pitchFamily="18" charset="0"/>
                <a:ea typeface="+mn-ea"/>
                <a:cs typeface="Arial" panose="020B0604020202020204" pitchFamily="34" charset="0"/>
              </a:defRPr>
            </a:pPr>
            <a:r>
              <a:rPr lang="en-US" cap="none">
                <a:solidFill>
                  <a:schemeClr val="tx1"/>
                </a:solidFill>
                <a:latin typeface="Georgia" panose="02040502050405020303" pitchFamily="18" charset="0"/>
                <a:cs typeface="Arial" panose="020B0604020202020204" pitchFamily="34" charset="0"/>
              </a:rPr>
              <a:t>2017-18 Indicator 14 Data By Primary Disability </a:t>
            </a:r>
          </a:p>
        </c:rich>
      </c:tx>
      <c:overlay val="0"/>
      <c:spPr>
        <a:noFill/>
        <a:ln>
          <a:noFill/>
        </a:ln>
        <a:effectLst/>
      </c:spPr>
      <c:txPr>
        <a:bodyPr rot="0" spcFirstLastPara="1" vertOverflow="ellipsis" vert="horz" wrap="square" anchor="ctr" anchorCtr="1"/>
        <a:lstStyle/>
        <a:p>
          <a:pPr>
            <a:defRPr sz="2128" b="1" i="0" u="none" strike="noStrike" kern="1200" cap="none" spc="120" normalizeH="0" baseline="0">
              <a:solidFill>
                <a:schemeClr val="tx1"/>
              </a:solidFill>
              <a:latin typeface="Georgia" panose="02040502050405020303" pitchFamily="18" charset="0"/>
              <a:ea typeface="+mn-ea"/>
              <a:cs typeface="Arial" panose="020B0604020202020204" pitchFamily="34" charset="0"/>
            </a:defRPr>
          </a:pPr>
          <a:endParaRPr lang="en-US"/>
        </a:p>
      </c:txPr>
    </c:title>
    <c:autoTitleDeleted val="0"/>
    <c:plotArea>
      <c:layout>
        <c:manualLayout>
          <c:layoutTarget val="inner"/>
          <c:xMode val="edge"/>
          <c:yMode val="edge"/>
          <c:x val="1.6400760532701054E-2"/>
          <c:y val="7.2578750740558584E-2"/>
          <c:w val="0.97213792141572297"/>
          <c:h val="0.6959420670665013"/>
        </c:manualLayout>
      </c:layout>
      <c:barChart>
        <c:barDir val="col"/>
        <c:grouping val="stacked"/>
        <c:varyColors val="0"/>
        <c:ser>
          <c:idx val="0"/>
          <c:order val="0"/>
          <c:tx>
            <c:strRef>
              <c:f>'2017-2018'!$A$3</c:f>
              <c:strCache>
                <c:ptCount val="1"/>
                <c:pt idx="0">
                  <c:v>Non Engaged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'2017-2018'!$B$3:$F$3</c:f>
              <c:numCache>
                <c:formatCode>0.00%</c:formatCode>
                <c:ptCount val="5"/>
                <c:pt idx="0">
                  <c:v>0.2536997885835095</c:v>
                </c:pt>
                <c:pt idx="1">
                  <c:v>0.30099999999999999</c:v>
                </c:pt>
                <c:pt idx="2">
                  <c:v>0.45</c:v>
                </c:pt>
                <c:pt idx="3">
                  <c:v>0.64935064935064934</c:v>
                </c:pt>
                <c:pt idx="4">
                  <c:v>0.15740740740740741</c:v>
                </c:pt>
              </c:numCache>
            </c:numRef>
          </c:val>
          <c:extLst>
            <c:ext xmlns:c16="http://schemas.microsoft.com/office/drawing/2014/chart" uri="{C3380CC4-5D6E-409C-BE32-E72D297353CC}">
              <c16:uniqueId val="{00000000-4A44-4279-8164-EBDA7BFBEF43}"/>
            </c:ext>
          </c:extLst>
        </c:ser>
        <c:ser>
          <c:idx val="1"/>
          <c:order val="1"/>
          <c:tx>
            <c:strRef>
              <c:f>'2017-2018'!$A$4</c:f>
              <c:strCache>
                <c:ptCount val="1"/>
                <c:pt idx="0">
                  <c:v>Other Employment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'2017-2018'!$B$4:$F$4</c:f>
              <c:numCache>
                <c:formatCode>0.00%</c:formatCode>
                <c:ptCount val="5"/>
                <c:pt idx="0">
                  <c:v>0.30972515856236787</c:v>
                </c:pt>
                <c:pt idx="1">
                  <c:v>0.25950000000000001</c:v>
                </c:pt>
                <c:pt idx="2">
                  <c:v>0.17499999999999999</c:v>
                </c:pt>
                <c:pt idx="3">
                  <c:v>0.22077922077922077</c:v>
                </c:pt>
                <c:pt idx="4">
                  <c:v>0.35925925925925928</c:v>
                </c:pt>
              </c:numCache>
            </c:numRef>
          </c:val>
          <c:extLst>
            <c:ext xmlns:c16="http://schemas.microsoft.com/office/drawing/2014/chart" uri="{C3380CC4-5D6E-409C-BE32-E72D297353CC}">
              <c16:uniqueId val="{00000001-4A44-4279-8164-EBDA7BFBEF43}"/>
            </c:ext>
          </c:extLst>
        </c:ser>
        <c:ser>
          <c:idx val="2"/>
          <c:order val="2"/>
          <c:tx>
            <c:strRef>
              <c:f>'2017-2018'!$A$5</c:f>
              <c:strCache>
                <c:ptCount val="1"/>
                <c:pt idx="0">
                  <c:v>Postsecondary Education or Training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'2017-2018'!$B$5:$F$5</c:f>
              <c:numCache>
                <c:formatCode>0.00%</c:formatCode>
                <c:ptCount val="5"/>
                <c:pt idx="0">
                  <c:v>0.10359408033826638</c:v>
                </c:pt>
                <c:pt idx="1">
                  <c:v>0.1176</c:v>
                </c:pt>
                <c:pt idx="2">
                  <c:v>7.4999999999999997E-2</c:v>
                </c:pt>
                <c:pt idx="3">
                  <c:v>5.1948051948051951E-2</c:v>
                </c:pt>
                <c:pt idx="4">
                  <c:v>0.10555555555555556</c:v>
                </c:pt>
              </c:numCache>
            </c:numRef>
          </c:val>
          <c:extLst>
            <c:ext xmlns:c16="http://schemas.microsoft.com/office/drawing/2014/chart" uri="{C3380CC4-5D6E-409C-BE32-E72D297353CC}">
              <c16:uniqueId val="{00000002-4A44-4279-8164-EBDA7BFBEF43}"/>
            </c:ext>
          </c:extLst>
        </c:ser>
        <c:ser>
          <c:idx val="3"/>
          <c:order val="3"/>
          <c:tx>
            <c:strRef>
              <c:f>'2017-2018'!$A$6</c:f>
              <c:strCache>
                <c:ptCount val="1"/>
                <c:pt idx="0">
                  <c:v>Competitively Employed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'2017-2018'!$B$6:$F$6</c:f>
              <c:numCache>
                <c:formatCode>0.00%</c:formatCode>
                <c:ptCount val="5"/>
                <c:pt idx="0">
                  <c:v>0.113107822410148</c:v>
                </c:pt>
                <c:pt idx="1">
                  <c:v>8.3000000000000004E-2</c:v>
                </c:pt>
                <c:pt idx="2">
                  <c:v>0.125</c:v>
                </c:pt>
                <c:pt idx="3">
                  <c:v>3.896103896103896E-2</c:v>
                </c:pt>
                <c:pt idx="4">
                  <c:v>0.1388888888888889</c:v>
                </c:pt>
              </c:numCache>
            </c:numRef>
          </c:val>
          <c:extLst>
            <c:ext xmlns:c16="http://schemas.microsoft.com/office/drawing/2014/chart" uri="{C3380CC4-5D6E-409C-BE32-E72D297353CC}">
              <c16:uniqueId val="{00000003-4A44-4279-8164-EBDA7BFBEF43}"/>
            </c:ext>
          </c:extLst>
        </c:ser>
        <c:ser>
          <c:idx val="4"/>
          <c:order val="4"/>
          <c:tx>
            <c:strRef>
              <c:f>'2017-2018'!$A$7</c:f>
              <c:strCache>
                <c:ptCount val="1"/>
                <c:pt idx="0">
                  <c:v>Higher Education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'2017-2018'!$B$1:$F$2</c:f>
              <c:strCache>
                <c:ptCount val="5"/>
                <c:pt idx="0">
                  <c:v>Total Statewide Respondents, n=946</c:v>
                </c:pt>
                <c:pt idx="1">
                  <c:v>All Other Disabilites, n=289</c:v>
                </c:pt>
                <c:pt idx="2">
                  <c:v>Emotional Disturbance, n=40</c:v>
                </c:pt>
                <c:pt idx="3">
                  <c:v>2017-2018 Intellectual Disability, n=77</c:v>
                </c:pt>
                <c:pt idx="4">
                  <c:v>2017-2018  Specific Learning Disability, n= 540</c:v>
                </c:pt>
              </c:strCache>
            </c:strRef>
          </c:cat>
          <c:val>
            <c:numRef>
              <c:f>'2017-2018'!$B$7:$F$7</c:f>
              <c:numCache>
                <c:formatCode>0.00%</c:formatCode>
                <c:ptCount val="5"/>
                <c:pt idx="0">
                  <c:v>0.21987315010570824</c:v>
                </c:pt>
                <c:pt idx="1">
                  <c:v>0.23880000000000001</c:v>
                </c:pt>
                <c:pt idx="2">
                  <c:v>0.17499999999999999</c:v>
                </c:pt>
                <c:pt idx="3">
                  <c:v>3.896103896103896E-2</c:v>
                </c:pt>
                <c:pt idx="4">
                  <c:v>0.2388888888888889</c:v>
                </c:pt>
              </c:numCache>
            </c:numRef>
          </c:val>
          <c:extLst>
            <c:ext xmlns:c16="http://schemas.microsoft.com/office/drawing/2014/chart" uri="{C3380CC4-5D6E-409C-BE32-E72D297353CC}">
              <c16:uniqueId val="{00000004-4A44-4279-8164-EBDA7BFBEF43}"/>
            </c:ext>
          </c:extLst>
        </c:ser>
        <c:dLbls>
          <c:dLblPos val="ctr"/>
          <c:showLegendKey val="0"/>
          <c:showVal val="1"/>
          <c:showCatName val="0"/>
          <c:showSerName val="0"/>
          <c:showPercent val="0"/>
          <c:showBubbleSize val="0"/>
        </c:dLbls>
        <c:gapWidth val="79"/>
        <c:overlap val="100"/>
        <c:axId val="478639240"/>
        <c:axId val="478633336"/>
      </c:barChart>
      <c:catAx>
        <c:axId val="478639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478633336"/>
        <c:crosses val="autoZero"/>
        <c:auto val="1"/>
        <c:lblAlgn val="ctr"/>
        <c:lblOffset val="100"/>
        <c:noMultiLvlLbl val="0"/>
      </c:catAx>
      <c:valAx>
        <c:axId val="478633336"/>
        <c:scaling>
          <c:orientation val="minMax"/>
        </c:scaling>
        <c:delete val="1"/>
        <c:axPos val="l"/>
        <c:numFmt formatCode="0.00%" sourceLinked="1"/>
        <c:majorTickMark val="none"/>
        <c:minorTickMark val="none"/>
        <c:tickLblPos val="nextTo"/>
        <c:crossAx val="478639240"/>
        <c:crosses val="autoZero"/>
        <c:crossBetween val="between"/>
      </c:valAx>
      <c:spPr>
        <a:noFill/>
        <a:ln>
          <a:noFill/>
        </a:ln>
        <a:effectLst/>
      </c:spPr>
    </c:plotArea>
    <c:legend>
      <c:legendPos val="t"/>
      <c:layout>
        <c:manualLayout>
          <c:xMode val="edge"/>
          <c:yMode val="edge"/>
          <c:x val="1.527628791126265E-4"/>
          <c:y val="0.90551865055681691"/>
          <c:w val="0.98109235303649023"/>
          <c:h val="9.448134944318306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2">
                    <a:lumMod val="50000"/>
                  </a:schemeClr>
                </a:solidFill>
                <a:latin typeface="+mn-lt"/>
                <a:ea typeface="+mn-ea"/>
                <a:cs typeface="+mn-cs"/>
              </a:defRPr>
            </a:pPr>
            <a:r>
              <a:rPr lang="en-US"/>
              <a:t>SLD Indicator 14</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accent2">
                  <a:lumMod val="50000"/>
                </a:schemeClr>
              </a:solidFill>
              <a:latin typeface="+mn-lt"/>
              <a:ea typeface="+mn-ea"/>
              <a:cs typeface="+mn-cs"/>
            </a:defRPr>
          </a:pPr>
          <a:endParaRPr lang="en-US"/>
        </a:p>
      </c:txPr>
    </c:title>
    <c:autoTitleDeleted val="0"/>
    <c:plotArea>
      <c:layout>
        <c:manualLayout>
          <c:layoutTarget val="inner"/>
          <c:xMode val="edge"/>
          <c:yMode val="edge"/>
          <c:x val="0.24595330727846199"/>
          <c:y val="0.10658110926458611"/>
          <c:w val="0.72915807814881206"/>
          <c:h val="0.80391471968828154"/>
        </c:manualLayout>
      </c:layout>
      <c:barChart>
        <c:barDir val="col"/>
        <c:grouping val="stacked"/>
        <c:varyColors val="0"/>
        <c:ser>
          <c:idx val="1"/>
          <c:order val="1"/>
          <c:tx>
            <c:strRef>
              <c:f>SLD!$A$3</c:f>
              <c:strCache>
                <c:ptCount val="1"/>
                <c:pt idx="0">
                  <c:v>Non Engaged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SLD!$B$1:$E$1</c:f>
              <c:strCache>
                <c:ptCount val="4"/>
                <c:pt idx="0">
                  <c:v>2014-15 </c:v>
                </c:pt>
                <c:pt idx="1">
                  <c:v>2015-16 </c:v>
                </c:pt>
                <c:pt idx="2">
                  <c:v>2016-17</c:v>
                </c:pt>
                <c:pt idx="3">
                  <c:v>2017-18  </c:v>
                </c:pt>
              </c:strCache>
            </c:strRef>
          </c:cat>
          <c:val>
            <c:numRef>
              <c:f>SLD!$B$3:$E$3</c:f>
              <c:numCache>
                <c:formatCode>0.00%</c:formatCode>
                <c:ptCount val="4"/>
                <c:pt idx="0">
                  <c:v>0.18179999999999999</c:v>
                </c:pt>
                <c:pt idx="1">
                  <c:v>0.2495</c:v>
                </c:pt>
                <c:pt idx="2">
                  <c:v>0.20664206642066421</c:v>
                </c:pt>
                <c:pt idx="3">
                  <c:v>0.15740740740740741</c:v>
                </c:pt>
              </c:numCache>
            </c:numRef>
          </c:val>
          <c:extLst>
            <c:ext xmlns:c16="http://schemas.microsoft.com/office/drawing/2014/chart" uri="{C3380CC4-5D6E-409C-BE32-E72D297353CC}">
              <c16:uniqueId val="{00000000-D738-4925-A044-96EACB07506F}"/>
            </c:ext>
          </c:extLst>
        </c:ser>
        <c:ser>
          <c:idx val="2"/>
          <c:order val="2"/>
          <c:tx>
            <c:strRef>
              <c:f>SLD!$A$4</c:f>
              <c:strCache>
                <c:ptCount val="1"/>
                <c:pt idx="0">
                  <c:v>Other Employment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SLD!$B$1:$E$1</c:f>
              <c:strCache>
                <c:ptCount val="4"/>
                <c:pt idx="0">
                  <c:v>2014-15 </c:v>
                </c:pt>
                <c:pt idx="1">
                  <c:v>2015-16 </c:v>
                </c:pt>
                <c:pt idx="2">
                  <c:v>2016-17</c:v>
                </c:pt>
                <c:pt idx="3">
                  <c:v>2017-18  </c:v>
                </c:pt>
              </c:strCache>
            </c:strRef>
          </c:cat>
          <c:val>
            <c:numRef>
              <c:f>SLD!$B$4:$E$4</c:f>
              <c:numCache>
                <c:formatCode>0.00%</c:formatCode>
                <c:ptCount val="4"/>
                <c:pt idx="0">
                  <c:v>5.2999999999999999E-2</c:v>
                </c:pt>
                <c:pt idx="1">
                  <c:v>5.4800000000000001E-2</c:v>
                </c:pt>
                <c:pt idx="2">
                  <c:v>7.9335793357933573E-2</c:v>
                </c:pt>
                <c:pt idx="3">
                  <c:v>0.35925925925925928</c:v>
                </c:pt>
              </c:numCache>
            </c:numRef>
          </c:val>
          <c:extLst>
            <c:ext xmlns:c16="http://schemas.microsoft.com/office/drawing/2014/chart" uri="{C3380CC4-5D6E-409C-BE32-E72D297353CC}">
              <c16:uniqueId val="{00000001-D738-4925-A044-96EACB07506F}"/>
            </c:ext>
          </c:extLst>
        </c:ser>
        <c:ser>
          <c:idx val="3"/>
          <c:order val="3"/>
          <c:tx>
            <c:strRef>
              <c:f>SLD!$A$5</c:f>
              <c:strCache>
                <c:ptCount val="1"/>
                <c:pt idx="0">
                  <c:v>Postsecondary Education or Training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SLD!$B$1:$E$1</c:f>
              <c:strCache>
                <c:ptCount val="4"/>
                <c:pt idx="0">
                  <c:v>2014-15 </c:v>
                </c:pt>
                <c:pt idx="1">
                  <c:v>2015-16 </c:v>
                </c:pt>
                <c:pt idx="2">
                  <c:v>2016-17</c:v>
                </c:pt>
                <c:pt idx="3">
                  <c:v>2017-18  </c:v>
                </c:pt>
              </c:strCache>
            </c:strRef>
          </c:cat>
          <c:val>
            <c:numRef>
              <c:f>SLD!$B$5:$E$5</c:f>
              <c:numCache>
                <c:formatCode>0.00%</c:formatCode>
                <c:ptCount val="4"/>
                <c:pt idx="0">
                  <c:v>3.5299999999999998E-2</c:v>
                </c:pt>
                <c:pt idx="1">
                  <c:v>3.6499999999999998E-2</c:v>
                </c:pt>
                <c:pt idx="2">
                  <c:v>1.6605166051660517E-2</c:v>
                </c:pt>
                <c:pt idx="3">
                  <c:v>0.10555555555555556</c:v>
                </c:pt>
              </c:numCache>
            </c:numRef>
          </c:val>
          <c:extLst>
            <c:ext xmlns:c16="http://schemas.microsoft.com/office/drawing/2014/chart" uri="{C3380CC4-5D6E-409C-BE32-E72D297353CC}">
              <c16:uniqueId val="{00000002-D738-4925-A044-96EACB07506F}"/>
            </c:ext>
          </c:extLst>
        </c:ser>
        <c:ser>
          <c:idx val="4"/>
          <c:order val="4"/>
          <c:tx>
            <c:strRef>
              <c:f>SLD!$A$6</c:f>
              <c:strCache>
                <c:ptCount val="1"/>
                <c:pt idx="0">
                  <c:v>Competitively Employed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SLD!$B$1:$E$1</c:f>
              <c:strCache>
                <c:ptCount val="4"/>
                <c:pt idx="0">
                  <c:v>2014-15 </c:v>
                </c:pt>
                <c:pt idx="1">
                  <c:v>2015-16 </c:v>
                </c:pt>
                <c:pt idx="2">
                  <c:v>2016-17</c:v>
                </c:pt>
                <c:pt idx="3">
                  <c:v>2017-18  </c:v>
                </c:pt>
              </c:strCache>
            </c:strRef>
          </c:cat>
          <c:val>
            <c:numRef>
              <c:f>SLD!$B$6:$E$6</c:f>
              <c:numCache>
                <c:formatCode>0.00%</c:formatCode>
                <c:ptCount val="4"/>
                <c:pt idx="0">
                  <c:v>0.39140000000000003</c:v>
                </c:pt>
                <c:pt idx="1">
                  <c:v>0.44019999999999998</c:v>
                </c:pt>
                <c:pt idx="2">
                  <c:v>0.44280442804428044</c:v>
                </c:pt>
                <c:pt idx="3">
                  <c:v>0.1388888888888889</c:v>
                </c:pt>
              </c:numCache>
            </c:numRef>
          </c:val>
          <c:extLst>
            <c:ext xmlns:c16="http://schemas.microsoft.com/office/drawing/2014/chart" uri="{C3380CC4-5D6E-409C-BE32-E72D297353CC}">
              <c16:uniqueId val="{00000003-D738-4925-A044-96EACB07506F}"/>
            </c:ext>
          </c:extLst>
        </c:ser>
        <c:ser>
          <c:idx val="5"/>
          <c:order val="5"/>
          <c:tx>
            <c:strRef>
              <c:f>SLD!$A$7</c:f>
              <c:strCache>
                <c:ptCount val="1"/>
                <c:pt idx="0">
                  <c:v>Higher Education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SLD!$B$1:$E$1</c:f>
              <c:strCache>
                <c:ptCount val="4"/>
                <c:pt idx="0">
                  <c:v>2014-15 </c:v>
                </c:pt>
                <c:pt idx="1">
                  <c:v>2015-16 </c:v>
                </c:pt>
                <c:pt idx="2">
                  <c:v>2016-17</c:v>
                </c:pt>
                <c:pt idx="3">
                  <c:v>2017-18  </c:v>
                </c:pt>
              </c:strCache>
            </c:strRef>
          </c:cat>
          <c:val>
            <c:numRef>
              <c:f>SLD!$B$7:$E$7</c:f>
              <c:numCache>
                <c:formatCode>0.00%</c:formatCode>
                <c:ptCount val="4"/>
                <c:pt idx="0">
                  <c:v>0.33829999999999999</c:v>
                </c:pt>
                <c:pt idx="1">
                  <c:v>0.21909999999999999</c:v>
                </c:pt>
                <c:pt idx="2">
                  <c:v>0.25461254612546125</c:v>
                </c:pt>
                <c:pt idx="3">
                  <c:v>0.2388888888888889</c:v>
                </c:pt>
              </c:numCache>
            </c:numRef>
          </c:val>
          <c:extLst>
            <c:ext xmlns:c16="http://schemas.microsoft.com/office/drawing/2014/chart" uri="{C3380CC4-5D6E-409C-BE32-E72D297353CC}">
              <c16:uniqueId val="{00000004-D738-4925-A044-96EACB07506F}"/>
            </c:ext>
          </c:extLst>
        </c:ser>
        <c:dLbls>
          <c:showLegendKey val="0"/>
          <c:showVal val="1"/>
          <c:showCatName val="0"/>
          <c:showSerName val="0"/>
          <c:showPercent val="0"/>
          <c:showBubbleSize val="0"/>
        </c:dLbls>
        <c:gapWidth val="150"/>
        <c:overlap val="100"/>
        <c:axId val="525007088"/>
        <c:axId val="525003560"/>
        <c:extLst>
          <c:ext xmlns:c15="http://schemas.microsoft.com/office/drawing/2012/chart" uri="{02D57815-91ED-43cb-92C2-25804820EDAC}">
            <c15:filteredBarSeries>
              <c15:ser>
                <c:idx val="0"/>
                <c:order val="0"/>
                <c:tx>
                  <c:strRef>
                    <c:extLst>
                      <c:ext uri="{02D57815-91ED-43cb-92C2-25804820EDAC}">
                        <c15:formulaRef>
                          <c15:sqref>SLD!$A$2</c15:sqref>
                        </c15:formulaRef>
                      </c:ext>
                    </c:extLst>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SLD!$B$1:$E$1</c15:sqref>
                        </c15:formulaRef>
                      </c:ext>
                    </c:extLst>
                    <c:strCache>
                      <c:ptCount val="4"/>
                      <c:pt idx="0">
                        <c:v>2014-15 </c:v>
                      </c:pt>
                      <c:pt idx="1">
                        <c:v>2015-16 </c:v>
                      </c:pt>
                      <c:pt idx="2">
                        <c:v>2016-17</c:v>
                      </c:pt>
                      <c:pt idx="3">
                        <c:v>2017-18  </c:v>
                      </c:pt>
                    </c:strCache>
                  </c:strRef>
                </c:cat>
                <c:val>
                  <c:numRef>
                    <c:extLst>
                      <c:ext uri="{02D57815-91ED-43cb-92C2-25804820EDAC}">
                        <c15:formulaRef>
                          <c15:sqref>SLD!$B$2:$E$2</c15:sqref>
                        </c15:formulaRef>
                      </c:ext>
                    </c:extLst>
                    <c:numCache>
                      <c:formatCode>General</c:formatCode>
                      <c:ptCount val="4"/>
                    </c:numCache>
                  </c:numRef>
                </c:val>
                <c:extLst>
                  <c:ext xmlns:c16="http://schemas.microsoft.com/office/drawing/2014/chart" uri="{C3380CC4-5D6E-409C-BE32-E72D297353CC}">
                    <c16:uniqueId val="{00000005-D738-4925-A044-96EACB07506F}"/>
                  </c:ext>
                </c:extLst>
              </c15:ser>
            </c15:filteredBarSeries>
          </c:ext>
        </c:extLst>
      </c:barChart>
      <c:catAx>
        <c:axId val="52500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crossAx val="525003560"/>
        <c:crosses val="autoZero"/>
        <c:auto val="1"/>
        <c:lblAlgn val="ctr"/>
        <c:lblOffset val="100"/>
        <c:noMultiLvlLbl val="0"/>
      </c:catAx>
      <c:valAx>
        <c:axId val="52500356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25007088"/>
        <c:crosses val="autoZero"/>
        <c:crossBetween val="between"/>
      </c:valAx>
      <c:spPr>
        <a:noFill/>
        <a:ln>
          <a:noFill/>
        </a:ln>
        <a:effectLst/>
      </c:spPr>
    </c:plotArea>
    <c:legend>
      <c:legendPos val="l"/>
      <c:layout>
        <c:manualLayout>
          <c:xMode val="edge"/>
          <c:yMode val="edge"/>
          <c:x val="0"/>
          <c:y val="0.11834106279614889"/>
          <c:w val="0.20909878619745587"/>
          <c:h val="0.682780169993017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accent2">
              <a:lumMod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2">
                    <a:lumMod val="50000"/>
                  </a:schemeClr>
                </a:solidFill>
                <a:latin typeface="+mn-lt"/>
                <a:ea typeface="+mn-ea"/>
                <a:cs typeface="+mn-cs"/>
              </a:defRPr>
            </a:pPr>
            <a:r>
              <a:rPr lang="en-US"/>
              <a:t>ID Indicator 14</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accent2">
                  <a:lumMod val="50000"/>
                </a:schemeClr>
              </a:solidFill>
              <a:latin typeface="+mn-lt"/>
              <a:ea typeface="+mn-ea"/>
              <a:cs typeface="+mn-cs"/>
            </a:defRPr>
          </a:pPr>
          <a:endParaRPr lang="en-US"/>
        </a:p>
      </c:txPr>
    </c:title>
    <c:autoTitleDeleted val="0"/>
    <c:plotArea>
      <c:layout>
        <c:manualLayout>
          <c:layoutTarget val="inner"/>
          <c:xMode val="edge"/>
          <c:yMode val="edge"/>
          <c:x val="2.7335251301359505E-2"/>
          <c:y val="0.10951517940675332"/>
          <c:w val="0.945329497397281"/>
          <c:h val="0.80478214957117944"/>
        </c:manualLayout>
      </c:layout>
      <c:barChart>
        <c:barDir val="col"/>
        <c:grouping val="stacked"/>
        <c:varyColors val="0"/>
        <c:ser>
          <c:idx val="1"/>
          <c:order val="1"/>
          <c:tx>
            <c:strRef>
              <c:f>ID!$A$3</c:f>
              <c:strCache>
                <c:ptCount val="1"/>
                <c:pt idx="0">
                  <c:v>Non Engaged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ID!$B$1:$E$1</c:f>
              <c:strCache>
                <c:ptCount val="4"/>
                <c:pt idx="0">
                  <c:v>2014-15</c:v>
                </c:pt>
                <c:pt idx="1">
                  <c:v>2015-16</c:v>
                </c:pt>
                <c:pt idx="2">
                  <c:v>2016-17</c:v>
                </c:pt>
                <c:pt idx="3">
                  <c:v>2017-18</c:v>
                </c:pt>
              </c:strCache>
            </c:strRef>
          </c:cat>
          <c:val>
            <c:numRef>
              <c:f>ID!$B$3:$E$3</c:f>
              <c:numCache>
                <c:formatCode>0.00%</c:formatCode>
                <c:ptCount val="4"/>
                <c:pt idx="0">
                  <c:v>0.69689999999999996</c:v>
                </c:pt>
                <c:pt idx="1">
                  <c:v>0.72799999999999998</c:v>
                </c:pt>
                <c:pt idx="2">
                  <c:v>0.65217391304347827</c:v>
                </c:pt>
                <c:pt idx="3">
                  <c:v>0.64935064935064934</c:v>
                </c:pt>
              </c:numCache>
            </c:numRef>
          </c:val>
          <c:extLst>
            <c:ext xmlns:c16="http://schemas.microsoft.com/office/drawing/2014/chart" uri="{C3380CC4-5D6E-409C-BE32-E72D297353CC}">
              <c16:uniqueId val="{00000000-BD52-42C2-AE77-F05348D519C6}"/>
            </c:ext>
          </c:extLst>
        </c:ser>
        <c:ser>
          <c:idx val="2"/>
          <c:order val="2"/>
          <c:tx>
            <c:strRef>
              <c:f>ID!$A$4</c:f>
              <c:strCache>
                <c:ptCount val="1"/>
                <c:pt idx="0">
                  <c:v>Other Employment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ID!$B$1:$E$1</c:f>
              <c:strCache>
                <c:ptCount val="4"/>
                <c:pt idx="0">
                  <c:v>2014-15</c:v>
                </c:pt>
                <c:pt idx="1">
                  <c:v>2015-16</c:v>
                </c:pt>
                <c:pt idx="2">
                  <c:v>2016-17</c:v>
                </c:pt>
                <c:pt idx="3">
                  <c:v>2017-18</c:v>
                </c:pt>
              </c:strCache>
            </c:strRef>
          </c:cat>
          <c:val>
            <c:numRef>
              <c:f>ID!$B$4:$E$4</c:f>
              <c:numCache>
                <c:formatCode>0.00%</c:formatCode>
                <c:ptCount val="4"/>
                <c:pt idx="0">
                  <c:v>9.0899999999999995E-2</c:v>
                </c:pt>
                <c:pt idx="1">
                  <c:v>6.4000000000000001E-2</c:v>
                </c:pt>
                <c:pt idx="2">
                  <c:v>5.434782608695652E-2</c:v>
                </c:pt>
                <c:pt idx="3">
                  <c:v>0.22077922077922077</c:v>
                </c:pt>
              </c:numCache>
            </c:numRef>
          </c:val>
          <c:extLst>
            <c:ext xmlns:c16="http://schemas.microsoft.com/office/drawing/2014/chart" uri="{C3380CC4-5D6E-409C-BE32-E72D297353CC}">
              <c16:uniqueId val="{00000001-BD52-42C2-AE77-F05348D519C6}"/>
            </c:ext>
          </c:extLst>
        </c:ser>
        <c:ser>
          <c:idx val="3"/>
          <c:order val="3"/>
          <c:tx>
            <c:strRef>
              <c:f>ID!$A$5</c:f>
              <c:strCache>
                <c:ptCount val="1"/>
                <c:pt idx="0">
                  <c:v>Postsecondary Education or Training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ID!$B$1:$E$1</c:f>
              <c:strCache>
                <c:ptCount val="4"/>
                <c:pt idx="0">
                  <c:v>2014-15</c:v>
                </c:pt>
                <c:pt idx="1">
                  <c:v>2015-16</c:v>
                </c:pt>
                <c:pt idx="2">
                  <c:v>2016-17</c:v>
                </c:pt>
                <c:pt idx="3">
                  <c:v>2017-18</c:v>
                </c:pt>
              </c:strCache>
            </c:strRef>
          </c:cat>
          <c:val>
            <c:numRef>
              <c:f>ID!$B$5:$E$5</c:f>
              <c:numCache>
                <c:formatCode>0.00%</c:formatCode>
                <c:ptCount val="4"/>
                <c:pt idx="0">
                  <c:v>3.0300000000000001E-2</c:v>
                </c:pt>
                <c:pt idx="1">
                  <c:v>5.6000000000000001E-2</c:v>
                </c:pt>
                <c:pt idx="2">
                  <c:v>6.5217391304347824E-2</c:v>
                </c:pt>
                <c:pt idx="3">
                  <c:v>5.1948051948051951E-2</c:v>
                </c:pt>
              </c:numCache>
            </c:numRef>
          </c:val>
          <c:extLst>
            <c:ext xmlns:c16="http://schemas.microsoft.com/office/drawing/2014/chart" uri="{C3380CC4-5D6E-409C-BE32-E72D297353CC}">
              <c16:uniqueId val="{00000002-BD52-42C2-AE77-F05348D519C6}"/>
            </c:ext>
          </c:extLst>
        </c:ser>
        <c:ser>
          <c:idx val="4"/>
          <c:order val="4"/>
          <c:tx>
            <c:strRef>
              <c:f>ID!$A$6</c:f>
              <c:strCache>
                <c:ptCount val="1"/>
                <c:pt idx="0">
                  <c:v>Competitively Employed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ID!$B$1:$E$1</c:f>
              <c:strCache>
                <c:ptCount val="4"/>
                <c:pt idx="0">
                  <c:v>2014-15</c:v>
                </c:pt>
                <c:pt idx="1">
                  <c:v>2015-16</c:v>
                </c:pt>
                <c:pt idx="2">
                  <c:v>2016-17</c:v>
                </c:pt>
                <c:pt idx="3">
                  <c:v>2017-18</c:v>
                </c:pt>
              </c:strCache>
            </c:strRef>
          </c:cat>
          <c:val>
            <c:numRef>
              <c:f>ID!$B$6:$E$6</c:f>
              <c:numCache>
                <c:formatCode>0.00%</c:formatCode>
                <c:ptCount val="4"/>
                <c:pt idx="0">
                  <c:v>0.1212</c:v>
                </c:pt>
                <c:pt idx="1">
                  <c:v>0.128</c:v>
                </c:pt>
                <c:pt idx="2">
                  <c:v>0.17391304347826086</c:v>
                </c:pt>
                <c:pt idx="3">
                  <c:v>3.896103896103896E-2</c:v>
                </c:pt>
              </c:numCache>
            </c:numRef>
          </c:val>
          <c:extLst>
            <c:ext xmlns:c16="http://schemas.microsoft.com/office/drawing/2014/chart" uri="{C3380CC4-5D6E-409C-BE32-E72D297353CC}">
              <c16:uniqueId val="{00000003-BD52-42C2-AE77-F05348D519C6}"/>
            </c:ext>
          </c:extLst>
        </c:ser>
        <c:ser>
          <c:idx val="5"/>
          <c:order val="5"/>
          <c:tx>
            <c:strRef>
              <c:f>ID!$A$7</c:f>
              <c:strCache>
                <c:ptCount val="1"/>
                <c:pt idx="0">
                  <c:v>Higher Education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ID!$B$1:$E$1</c:f>
              <c:strCache>
                <c:ptCount val="4"/>
                <c:pt idx="0">
                  <c:v>2014-15</c:v>
                </c:pt>
                <c:pt idx="1">
                  <c:v>2015-16</c:v>
                </c:pt>
                <c:pt idx="2">
                  <c:v>2016-17</c:v>
                </c:pt>
                <c:pt idx="3">
                  <c:v>2017-18</c:v>
                </c:pt>
              </c:strCache>
            </c:strRef>
          </c:cat>
          <c:val>
            <c:numRef>
              <c:f>ID!$B$7:$E$7</c:f>
              <c:numCache>
                <c:formatCode>0.00%</c:formatCode>
                <c:ptCount val="4"/>
                <c:pt idx="0">
                  <c:v>6.0600000000000001E-2</c:v>
                </c:pt>
                <c:pt idx="1">
                  <c:v>2.4E-2</c:v>
                </c:pt>
                <c:pt idx="2">
                  <c:v>5.434782608695652E-2</c:v>
                </c:pt>
                <c:pt idx="3">
                  <c:v>3.896103896103896E-2</c:v>
                </c:pt>
              </c:numCache>
            </c:numRef>
          </c:val>
          <c:extLst>
            <c:ext xmlns:c16="http://schemas.microsoft.com/office/drawing/2014/chart" uri="{C3380CC4-5D6E-409C-BE32-E72D297353CC}">
              <c16:uniqueId val="{00000004-BD52-42C2-AE77-F05348D519C6}"/>
            </c:ext>
          </c:extLst>
        </c:ser>
        <c:dLbls>
          <c:showLegendKey val="0"/>
          <c:showVal val="1"/>
          <c:showCatName val="0"/>
          <c:showSerName val="0"/>
          <c:showPercent val="0"/>
          <c:showBubbleSize val="0"/>
        </c:dLbls>
        <c:gapWidth val="150"/>
        <c:overlap val="100"/>
        <c:axId val="524992192"/>
        <c:axId val="524999640"/>
        <c:extLst>
          <c:ext xmlns:c15="http://schemas.microsoft.com/office/drawing/2012/chart" uri="{02D57815-91ED-43cb-92C2-25804820EDAC}">
            <c15:filteredBarSeries>
              <c15:ser>
                <c:idx val="0"/>
                <c:order val="0"/>
                <c:tx>
                  <c:strRef>
                    <c:extLst>
                      <c:ext uri="{02D57815-91ED-43cb-92C2-25804820EDAC}">
                        <c15:formulaRef>
                          <c15:sqref>ID!$A$2</c15:sqref>
                        </c15:formulaRef>
                      </c:ext>
                    </c:extLst>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ID!$B$1:$E$1</c15:sqref>
                        </c15:formulaRef>
                      </c:ext>
                    </c:extLst>
                    <c:strCache>
                      <c:ptCount val="4"/>
                      <c:pt idx="0">
                        <c:v>2014-15</c:v>
                      </c:pt>
                      <c:pt idx="1">
                        <c:v>2015-16</c:v>
                      </c:pt>
                      <c:pt idx="2">
                        <c:v>2016-17</c:v>
                      </c:pt>
                      <c:pt idx="3">
                        <c:v>2017-18</c:v>
                      </c:pt>
                    </c:strCache>
                  </c:strRef>
                </c:cat>
                <c:val>
                  <c:numRef>
                    <c:extLst>
                      <c:ext uri="{02D57815-91ED-43cb-92C2-25804820EDAC}">
                        <c15:formulaRef>
                          <c15:sqref>ID!$B$2:$E$2</c15:sqref>
                        </c15:formulaRef>
                      </c:ext>
                    </c:extLst>
                    <c:numCache>
                      <c:formatCode>General</c:formatCode>
                      <c:ptCount val="4"/>
                    </c:numCache>
                  </c:numRef>
                </c:val>
                <c:extLst>
                  <c:ext xmlns:c16="http://schemas.microsoft.com/office/drawing/2014/chart" uri="{C3380CC4-5D6E-409C-BE32-E72D297353CC}">
                    <c16:uniqueId val="{00000005-BD52-42C2-AE77-F05348D519C6}"/>
                  </c:ext>
                </c:extLst>
              </c15:ser>
            </c15:filteredBarSeries>
          </c:ext>
        </c:extLst>
      </c:barChart>
      <c:catAx>
        <c:axId val="524992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crossAx val="524999640"/>
        <c:crosses val="autoZero"/>
        <c:auto val="1"/>
        <c:lblAlgn val="ctr"/>
        <c:lblOffset val="100"/>
        <c:noMultiLvlLbl val="0"/>
      </c:catAx>
      <c:valAx>
        <c:axId val="52499964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24992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2">
              <a:lumMod val="5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baseline="0">
                <a:solidFill>
                  <a:schemeClr val="tx2"/>
                </a:solidFill>
                <a:latin typeface="Arial" panose="020B0604020202020204" pitchFamily="34" charset="0"/>
                <a:ea typeface="+mn-ea"/>
                <a:cs typeface="Arial" panose="020B0604020202020204" pitchFamily="34" charset="0"/>
              </a:defRPr>
            </a:pPr>
            <a:r>
              <a:rPr lang="en-US"/>
              <a:t>Percentage of Students w/ Complex Needs Receiving 80% or more of Instruction in a SPED Setting</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77794952307393"/>
          <c:y val="0.23129575047249246"/>
          <c:w val="0.82373393589408872"/>
          <c:h val="0.63836143852957461"/>
        </c:manualLayout>
      </c:layout>
      <c:barChart>
        <c:barDir val="bar"/>
        <c:grouping val="clustered"/>
        <c:varyColors val="0"/>
        <c:ser>
          <c:idx val="1"/>
          <c:order val="1"/>
          <c:tx>
            <c:strRef>
              <c:f>'80% + SPED Setting'!$D$1</c:f>
              <c:strCache>
                <c:ptCount val="1"/>
                <c:pt idx="0">
                  <c:v>Percentage of Students w/ Complex Needs Receiving 80% or more of Instruction in a SPED Setting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1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0-4011-8F4D-D341ADBC57E7}"/>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'80% + SPED Setting'!$A$2:$B$20</c:f>
              <c:strCache>
                <c:ptCount val="19"/>
                <c:pt idx="18">
                  <c:v>All TAS Schools Combined</c:v>
                </c:pt>
              </c:strCache>
            </c:strRef>
          </c:cat>
          <c:val>
            <c:numRef>
              <c:f>'80% + SPED Setting'!$D$2:$D$20</c:f>
              <c:numCache>
                <c:formatCode>0%</c:formatCode>
                <c:ptCount val="19"/>
                <c:pt idx="0">
                  <c:v>1</c:v>
                </c:pt>
                <c:pt idx="1">
                  <c:v>1</c:v>
                </c:pt>
                <c:pt idx="2">
                  <c:v>0.93</c:v>
                </c:pt>
                <c:pt idx="3">
                  <c:v>0.92</c:v>
                </c:pt>
                <c:pt idx="4">
                  <c:v>0.92</c:v>
                </c:pt>
                <c:pt idx="5">
                  <c:v>0.92</c:v>
                </c:pt>
                <c:pt idx="6">
                  <c:v>0.76</c:v>
                </c:pt>
                <c:pt idx="7" formatCode="0.00%">
                  <c:v>0.75600000000000001</c:v>
                </c:pt>
                <c:pt idx="8">
                  <c:v>0.74</c:v>
                </c:pt>
                <c:pt idx="9">
                  <c:v>0.71</c:v>
                </c:pt>
                <c:pt idx="10" formatCode="0.00%">
                  <c:v>0.69</c:v>
                </c:pt>
                <c:pt idx="11">
                  <c:v>0.56000000000000005</c:v>
                </c:pt>
                <c:pt idx="12">
                  <c:v>0.5</c:v>
                </c:pt>
                <c:pt idx="13">
                  <c:v>0.46</c:v>
                </c:pt>
                <c:pt idx="14">
                  <c:v>0.33</c:v>
                </c:pt>
                <c:pt idx="15">
                  <c:v>0.13300000000000001</c:v>
                </c:pt>
                <c:pt idx="16">
                  <c:v>0</c:v>
                </c:pt>
                <c:pt idx="17">
                  <c:v>0</c:v>
                </c:pt>
                <c:pt idx="18" formatCode="0.00%">
                  <c:v>0.62938888888888889</c:v>
                </c:pt>
              </c:numCache>
            </c:numRef>
          </c:val>
          <c:extLst>
            <c:ext xmlns:c16="http://schemas.microsoft.com/office/drawing/2014/chart" uri="{C3380CC4-5D6E-409C-BE32-E72D297353CC}">
              <c16:uniqueId val="{00000000-E6F0-4011-8F4D-D341ADBC57E7}"/>
            </c:ext>
          </c:extLst>
        </c:ser>
        <c:dLbls>
          <c:showLegendKey val="0"/>
          <c:showVal val="0"/>
          <c:showCatName val="0"/>
          <c:showSerName val="0"/>
          <c:showPercent val="0"/>
          <c:showBubbleSize val="0"/>
        </c:dLbls>
        <c:gapWidth val="100"/>
        <c:axId val="472088032"/>
        <c:axId val="472087376"/>
        <c:extLst>
          <c:ext xmlns:c15="http://schemas.microsoft.com/office/drawing/2012/chart" uri="{02D57815-91ED-43cb-92C2-25804820EDAC}">
            <c15:filteredBarSeries>
              <c15:ser>
                <c:idx val="0"/>
                <c:order val="0"/>
                <c:tx>
                  <c:strRef>
                    <c:extLst>
                      <c:ext uri="{02D57815-91ED-43cb-92C2-25804820EDAC}">
                        <c15:formulaRef>
                          <c15:sqref>'80% + SPED Setting'!$C$1</c15:sqref>
                        </c15:formulaRef>
                      </c:ext>
                    </c:extLst>
                    <c:strCache>
                      <c:ptCount val="1"/>
                      <c:pt idx="0">
                        <c:v>Number of Students 
w/ Complex Needs Receiving 80% or more of Instruction in a SPED Setting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extLst>
                      <c:ext uri="{02D57815-91ED-43cb-92C2-25804820EDAC}">
                        <c15:formulaRef>
                          <c15:sqref>'80% + SPED Setting'!$A$2:$B$20</c15:sqref>
                        </c15:formulaRef>
                      </c:ext>
                    </c:extLst>
                    <c:strCache>
                      <c:ptCount val="19"/>
                      <c:pt idx="18">
                        <c:v>All TAS Schools Combined</c:v>
                      </c:pt>
                    </c:strCache>
                  </c:strRef>
                </c:cat>
                <c:val>
                  <c:numRef>
                    <c:extLst>
                      <c:ext uri="{02D57815-91ED-43cb-92C2-25804820EDAC}">
                        <c15:formulaRef>
                          <c15:sqref>'80% + SPED Setting'!$C$2:$C$20</c15:sqref>
                        </c15:formulaRef>
                      </c:ext>
                    </c:extLst>
                    <c:numCache>
                      <c:formatCode>General</c:formatCode>
                      <c:ptCount val="19"/>
                      <c:pt idx="0">
                        <c:v>47</c:v>
                      </c:pt>
                      <c:pt idx="1">
                        <c:v>28</c:v>
                      </c:pt>
                      <c:pt idx="2">
                        <c:v>13</c:v>
                      </c:pt>
                      <c:pt idx="3">
                        <c:v>12</c:v>
                      </c:pt>
                      <c:pt idx="4">
                        <c:v>11</c:v>
                      </c:pt>
                      <c:pt idx="5">
                        <c:v>11</c:v>
                      </c:pt>
                      <c:pt idx="6">
                        <c:v>10</c:v>
                      </c:pt>
                      <c:pt idx="7">
                        <c:v>31</c:v>
                      </c:pt>
                      <c:pt idx="8">
                        <c:v>20</c:v>
                      </c:pt>
                      <c:pt idx="9">
                        <c:v>15</c:v>
                      </c:pt>
                      <c:pt idx="10">
                        <c:v>18</c:v>
                      </c:pt>
                      <c:pt idx="11">
                        <c:v>22</c:v>
                      </c:pt>
                      <c:pt idx="12">
                        <c:v>7</c:v>
                      </c:pt>
                      <c:pt idx="13">
                        <c:v>19</c:v>
                      </c:pt>
                      <c:pt idx="14">
                        <c:v>7</c:v>
                      </c:pt>
                      <c:pt idx="15">
                        <c:v>2</c:v>
                      </c:pt>
                      <c:pt idx="16">
                        <c:v>0</c:v>
                      </c:pt>
                      <c:pt idx="17">
                        <c:v>0</c:v>
                      </c:pt>
                      <c:pt idx="18">
                        <c:v>273</c:v>
                      </c:pt>
                    </c:numCache>
                  </c:numRef>
                </c:val>
                <c:extLst>
                  <c:ext xmlns:c16="http://schemas.microsoft.com/office/drawing/2014/chart" uri="{C3380CC4-5D6E-409C-BE32-E72D297353CC}">
                    <c16:uniqueId val="{00000001-E6F0-4011-8F4D-D341ADBC57E7}"/>
                  </c:ext>
                </c:extLst>
              </c15:ser>
            </c15:filteredBarSeries>
          </c:ext>
        </c:extLst>
      </c:barChart>
      <c:catAx>
        <c:axId val="4720880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72087376"/>
        <c:crosses val="autoZero"/>
        <c:auto val="1"/>
        <c:lblAlgn val="ctr"/>
        <c:lblOffset val="100"/>
        <c:noMultiLvlLbl val="0"/>
      </c:catAx>
      <c:valAx>
        <c:axId val="472087376"/>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7208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120" normalizeH="0" baseline="0">
                <a:solidFill>
                  <a:schemeClr val="accent2"/>
                </a:solidFill>
                <a:latin typeface="Georgia" panose="02040502050405020303" pitchFamily="18" charset="0"/>
                <a:ea typeface="+mn-ea"/>
                <a:cs typeface="Arial" panose="020B0604020202020204" pitchFamily="34" charset="0"/>
              </a:defRPr>
            </a:pPr>
            <a:r>
              <a:rPr lang="en-US" sz="2400" cap="none">
                <a:latin typeface="Georgia" panose="02040502050405020303" pitchFamily="18" charset="0"/>
                <a:cs typeface="Arial" panose="020B0604020202020204" pitchFamily="34" charset="0"/>
              </a:rPr>
              <a:t>Percentage of Students w/ Complex Needs Enrolled in CTE Courses</a:t>
            </a:r>
          </a:p>
        </c:rich>
      </c:tx>
      <c:overlay val="0"/>
      <c:spPr>
        <a:noFill/>
        <a:ln>
          <a:noFill/>
        </a:ln>
        <a:effectLst/>
      </c:spPr>
      <c:txPr>
        <a:bodyPr rot="0" spcFirstLastPara="1" vertOverflow="ellipsis" vert="horz" wrap="square" anchor="ctr" anchorCtr="1"/>
        <a:lstStyle/>
        <a:p>
          <a:pPr>
            <a:defRPr sz="2400" b="1" i="0" u="none" strike="noStrike" kern="1200" cap="none" spc="120" normalizeH="0" baseline="0">
              <a:solidFill>
                <a:schemeClr val="accent2"/>
              </a:solidFill>
              <a:latin typeface="Georgia" panose="02040502050405020303" pitchFamily="18" charset="0"/>
              <a:ea typeface="+mn-ea"/>
              <a:cs typeface="Arial" panose="020B0604020202020204" pitchFamily="34" charset="0"/>
            </a:defRPr>
          </a:pPr>
          <a:endParaRPr lang="en-US"/>
        </a:p>
      </c:txPr>
    </c:title>
    <c:autoTitleDeleted val="0"/>
    <c:plotArea>
      <c:layout/>
      <c:barChart>
        <c:barDir val="col"/>
        <c:grouping val="clustered"/>
        <c:varyColors val="0"/>
        <c:ser>
          <c:idx val="1"/>
          <c:order val="1"/>
          <c:tx>
            <c:strRef>
              <c:f>'CTE Enrollment'!$D$1</c:f>
              <c:strCache>
                <c:ptCount val="1"/>
                <c:pt idx="0">
                  <c:v>Percentage of Students w/ Complex Needs Enrolled in CTE Courses</c:v>
                </c:pt>
              </c:strCache>
            </c:strRef>
          </c:tx>
          <c:spPr>
            <a:solidFill>
              <a:schemeClr val="accent2"/>
            </a:solidFill>
            <a:ln>
              <a:noFill/>
            </a:ln>
            <a:effectLst/>
          </c:spPr>
          <c:invertIfNegative val="0"/>
          <c:dLbls>
            <c:dLbl>
              <c:idx val="2"/>
              <c:layout>
                <c:manualLayout>
                  <c:x val="1.4239670016389936E-3"/>
                  <c:y val="-3.8239075517657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36-4448-B53C-5C3F87B6F342}"/>
                </c:ext>
              </c:extLst>
            </c:dLbl>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'CTE Enrollment'!$A$2:$A$19</c:f>
              <c:strCache>
                <c:ptCount val="18"/>
                <c:pt idx="0">
                  <c:v>School 1</c:v>
                </c:pt>
                <c:pt idx="1">
                  <c:v>School 2</c:v>
                </c:pt>
                <c:pt idx="2">
                  <c:v>School 3</c:v>
                </c:pt>
                <c:pt idx="3">
                  <c:v>School 4</c:v>
                </c:pt>
                <c:pt idx="4">
                  <c:v>School 5</c:v>
                </c:pt>
                <c:pt idx="5">
                  <c:v>School 6</c:v>
                </c:pt>
                <c:pt idx="6">
                  <c:v>School 7</c:v>
                </c:pt>
                <c:pt idx="7">
                  <c:v>School 8</c:v>
                </c:pt>
                <c:pt idx="8">
                  <c:v>School 9</c:v>
                </c:pt>
                <c:pt idx="9">
                  <c:v>School 10</c:v>
                </c:pt>
                <c:pt idx="10">
                  <c:v>School 11</c:v>
                </c:pt>
                <c:pt idx="11">
                  <c:v>School 12</c:v>
                </c:pt>
                <c:pt idx="12">
                  <c:v>School 13</c:v>
                </c:pt>
                <c:pt idx="13">
                  <c:v>School 14</c:v>
                </c:pt>
                <c:pt idx="14">
                  <c:v>School 15</c:v>
                </c:pt>
                <c:pt idx="15">
                  <c:v>School 16</c:v>
                </c:pt>
                <c:pt idx="16">
                  <c:v>School 17</c:v>
                </c:pt>
                <c:pt idx="17">
                  <c:v>School 18</c:v>
                </c:pt>
              </c:strCache>
            </c:strRef>
          </c:cat>
          <c:val>
            <c:numRef>
              <c:f>'CTE Enrollment'!$D$2:$D$20</c:f>
              <c:numCache>
                <c:formatCode>0%</c:formatCode>
                <c:ptCount val="18"/>
                <c:pt idx="0">
                  <c:v>0.71</c:v>
                </c:pt>
                <c:pt idx="1">
                  <c:v>0.19</c:v>
                </c:pt>
                <c:pt idx="2" formatCode="0.00%">
                  <c:v>0.19500000000000001</c:v>
                </c:pt>
                <c:pt idx="3" formatCode="0.00%">
                  <c:v>0.04</c:v>
                </c:pt>
                <c:pt idx="4">
                  <c:v>0.13</c:v>
                </c:pt>
                <c:pt idx="5">
                  <c:v>0</c:v>
                </c:pt>
                <c:pt idx="6">
                  <c:v>0.44</c:v>
                </c:pt>
                <c:pt idx="7">
                  <c:v>0.14000000000000001</c:v>
                </c:pt>
                <c:pt idx="8">
                  <c:v>0.87</c:v>
                </c:pt>
                <c:pt idx="9">
                  <c:v>0.49</c:v>
                </c:pt>
                <c:pt idx="10">
                  <c:v>0</c:v>
                </c:pt>
                <c:pt idx="11">
                  <c:v>0.56999999999999995</c:v>
                </c:pt>
                <c:pt idx="12">
                  <c:v>0.08</c:v>
                </c:pt>
                <c:pt idx="13">
                  <c:v>0.5</c:v>
                </c:pt>
                <c:pt idx="14">
                  <c:v>0.14000000000000001</c:v>
                </c:pt>
                <c:pt idx="15">
                  <c:v>0.33</c:v>
                </c:pt>
                <c:pt idx="16">
                  <c:v>0.93</c:v>
                </c:pt>
                <c:pt idx="17">
                  <c:v>0.31</c:v>
                </c:pt>
              </c:numCache>
            </c:numRef>
          </c:val>
          <c:extLst>
            <c:ext xmlns:c16="http://schemas.microsoft.com/office/drawing/2014/chart" uri="{C3380CC4-5D6E-409C-BE32-E72D297353CC}">
              <c16:uniqueId val="{00000000-8936-4448-B53C-5C3F87B6F342}"/>
            </c:ext>
          </c:extLst>
        </c:ser>
        <c:dLbls>
          <c:dLblPos val="outEnd"/>
          <c:showLegendKey val="0"/>
          <c:showVal val="1"/>
          <c:showCatName val="0"/>
          <c:showSerName val="0"/>
          <c:showPercent val="0"/>
          <c:showBubbleSize val="0"/>
        </c:dLbls>
        <c:gapWidth val="444"/>
        <c:overlap val="-90"/>
        <c:axId val="416935016"/>
        <c:axId val="309062968"/>
        <c:extLst>
          <c:ext xmlns:c15="http://schemas.microsoft.com/office/drawing/2012/chart" uri="{02D57815-91ED-43cb-92C2-25804820EDAC}">
            <c15:filteredBarSeries>
              <c15:ser>
                <c:idx val="0"/>
                <c:order val="0"/>
                <c:tx>
                  <c:strRef>
                    <c:extLst>
                      <c:ext uri="{02D57815-91ED-43cb-92C2-25804820EDAC}">
                        <c15:formulaRef>
                          <c15:sqref>'CTE Enrollment'!$C$1</c15:sqref>
                        </c15:formulaRef>
                      </c:ext>
                    </c:extLst>
                    <c:strCache>
                      <c:ptCount val="1"/>
                      <c:pt idx="0">
                        <c:v>Number of Students 
w/ Complex Needs Enrolled in CTE Courses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'CTE Enrollment'!$A$2:$A$19</c15:sqref>
                        </c15:formulaRef>
                      </c:ext>
                    </c:extLst>
                    <c:strCache>
                      <c:ptCount val="18"/>
                      <c:pt idx="0">
                        <c:v>School 1</c:v>
                      </c:pt>
                      <c:pt idx="1">
                        <c:v>School 2</c:v>
                      </c:pt>
                      <c:pt idx="2">
                        <c:v>School 3</c:v>
                      </c:pt>
                      <c:pt idx="3">
                        <c:v>School 4</c:v>
                      </c:pt>
                      <c:pt idx="4">
                        <c:v>School 5</c:v>
                      </c:pt>
                      <c:pt idx="5">
                        <c:v>School 6</c:v>
                      </c:pt>
                      <c:pt idx="6">
                        <c:v>School 7</c:v>
                      </c:pt>
                      <c:pt idx="7">
                        <c:v>School 8</c:v>
                      </c:pt>
                      <c:pt idx="8">
                        <c:v>School 9</c:v>
                      </c:pt>
                      <c:pt idx="9">
                        <c:v>School 10</c:v>
                      </c:pt>
                      <c:pt idx="10">
                        <c:v>School 11</c:v>
                      </c:pt>
                      <c:pt idx="11">
                        <c:v>School 12</c:v>
                      </c:pt>
                      <c:pt idx="12">
                        <c:v>School 13</c:v>
                      </c:pt>
                      <c:pt idx="13">
                        <c:v>School 14</c:v>
                      </c:pt>
                      <c:pt idx="14">
                        <c:v>School 15</c:v>
                      </c:pt>
                      <c:pt idx="15">
                        <c:v>School 16</c:v>
                      </c:pt>
                      <c:pt idx="16">
                        <c:v>School 17</c:v>
                      </c:pt>
                      <c:pt idx="17">
                        <c:v>School 18</c:v>
                      </c:pt>
                    </c:strCache>
                  </c:strRef>
                </c:cat>
                <c:val>
                  <c:numRef>
                    <c:extLst>
                      <c:ext uri="{02D57815-91ED-43cb-92C2-25804820EDAC}">
                        <c15:formulaRef>
                          <c15:sqref>'CTE Enrollment'!$C$2:$C$20</c15:sqref>
                        </c15:formulaRef>
                      </c:ext>
                    </c:extLst>
                    <c:numCache>
                      <c:formatCode>General</c:formatCode>
                      <c:ptCount val="18"/>
                      <c:pt idx="0">
                        <c:v>5</c:v>
                      </c:pt>
                      <c:pt idx="1">
                        <c:v>4</c:v>
                      </c:pt>
                      <c:pt idx="2">
                        <c:v>8</c:v>
                      </c:pt>
                      <c:pt idx="3">
                        <c:v>2</c:v>
                      </c:pt>
                      <c:pt idx="4">
                        <c:v>6</c:v>
                      </c:pt>
                      <c:pt idx="5">
                        <c:v>0</c:v>
                      </c:pt>
                      <c:pt idx="6">
                        <c:v>4</c:v>
                      </c:pt>
                      <c:pt idx="7">
                        <c:v>2</c:v>
                      </c:pt>
                      <c:pt idx="8">
                        <c:v>34</c:v>
                      </c:pt>
                      <c:pt idx="9">
                        <c:v>20</c:v>
                      </c:pt>
                      <c:pt idx="10">
                        <c:v>0</c:v>
                      </c:pt>
                      <c:pt idx="11">
                        <c:v>8</c:v>
                      </c:pt>
                      <c:pt idx="12">
                        <c:v>1</c:v>
                      </c:pt>
                      <c:pt idx="13">
                        <c:v>15</c:v>
                      </c:pt>
                      <c:pt idx="14">
                        <c:v>3</c:v>
                      </c:pt>
                      <c:pt idx="15">
                        <c:v>5</c:v>
                      </c:pt>
                      <c:pt idx="16">
                        <c:v>25</c:v>
                      </c:pt>
                      <c:pt idx="17">
                        <c:v>4</c:v>
                      </c:pt>
                    </c:numCache>
                  </c:numRef>
                </c:val>
                <c:extLst>
                  <c:ext xmlns:c16="http://schemas.microsoft.com/office/drawing/2014/chart" uri="{C3380CC4-5D6E-409C-BE32-E72D297353CC}">
                    <c16:uniqueId val="{00000001-8936-4448-B53C-5C3F87B6F342}"/>
                  </c:ext>
                </c:extLst>
              </c15:ser>
            </c15:filteredBarSeries>
          </c:ext>
        </c:extLst>
      </c:barChart>
      <c:catAx>
        <c:axId val="416935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accent2"/>
                </a:solidFill>
                <a:latin typeface="Arial" panose="020B0604020202020204" pitchFamily="34" charset="0"/>
                <a:ea typeface="+mn-ea"/>
                <a:cs typeface="Arial" panose="020B0604020202020204" pitchFamily="34" charset="0"/>
              </a:defRPr>
            </a:pPr>
            <a:endParaRPr lang="en-US"/>
          </a:p>
        </c:txPr>
        <c:crossAx val="309062968"/>
        <c:crosses val="autoZero"/>
        <c:auto val="1"/>
        <c:lblAlgn val="ctr"/>
        <c:lblOffset val="100"/>
        <c:noMultiLvlLbl val="0"/>
      </c:catAx>
      <c:valAx>
        <c:axId val="309062968"/>
        <c:scaling>
          <c:orientation val="minMax"/>
        </c:scaling>
        <c:delete val="1"/>
        <c:axPos val="l"/>
        <c:numFmt formatCode="0%" sourceLinked="1"/>
        <c:majorTickMark val="none"/>
        <c:minorTickMark val="none"/>
        <c:tickLblPos val="nextTo"/>
        <c:crossAx val="41693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9-14T09:59:52.667" idx="1">
    <p:pos x="2980" y="451"/>
    <p:text>New slide based on eval feedback</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FE111-1A08-4C1C-A08B-4A62EB0FB7CD}" type="doc">
      <dgm:prSet loTypeId="urn:microsoft.com/office/officeart/2005/8/layout/vList4" loCatId="list" qsTypeId="urn:microsoft.com/office/officeart/2005/8/quickstyle/simple4" qsCatId="simple" csTypeId="urn:microsoft.com/office/officeart/2005/8/colors/accent2_2" csCatId="accent2" phldr="1"/>
      <dgm:spPr/>
    </dgm:pt>
    <dgm:pt modelId="{7F94A134-26C5-4574-A6F9-2E3D408D0CE1}">
      <dgm:prSet phldrT="[Text]"/>
      <dgm:spPr/>
      <dgm:t>
        <a:bodyPr/>
        <a:lstStyle/>
        <a:p>
          <a:pPr rtl="0"/>
          <a:r>
            <a:rPr lang="en-US" dirty="0">
              <a:latin typeface="Arial"/>
              <a:cs typeface="Arial"/>
            </a:rPr>
            <a:t>Special education teacher for 21+ years </a:t>
          </a:r>
        </a:p>
        <a:p>
          <a:r>
            <a:rPr lang="en-US" dirty="0">
              <a:latin typeface="Arial"/>
              <a:cs typeface="Arial"/>
            </a:rPr>
            <a:t>18+ years in low incidence programs</a:t>
          </a:r>
        </a:p>
      </dgm:t>
    </dgm:pt>
    <dgm:pt modelId="{6CA4455D-E22E-49AC-906D-C8CA6D7AE6B6}" type="parTrans" cxnId="{AA892179-DFA3-4000-9536-8D5D0D1B6902}">
      <dgm:prSet/>
      <dgm:spPr/>
      <dgm:t>
        <a:bodyPr/>
        <a:lstStyle/>
        <a:p>
          <a:endParaRPr lang="en-US"/>
        </a:p>
      </dgm:t>
    </dgm:pt>
    <dgm:pt modelId="{F73FD0C8-D084-4E30-B3AA-DDD2D4A685E0}" type="sibTrans" cxnId="{AA892179-DFA3-4000-9536-8D5D0D1B6902}">
      <dgm:prSet/>
      <dgm:spPr/>
      <dgm:t>
        <a:bodyPr/>
        <a:lstStyle/>
        <a:p>
          <a:endParaRPr lang="en-US"/>
        </a:p>
      </dgm:t>
    </dgm:pt>
    <dgm:pt modelId="{5D7EB47A-295B-4184-8E9C-5A3313DDEF84}">
      <dgm:prSet phldrT="[Text]"/>
      <dgm:spPr/>
      <dgm:t>
        <a:bodyPr/>
        <a:lstStyle/>
        <a:p>
          <a:r>
            <a:rPr lang="en-US">
              <a:latin typeface="Arial"/>
              <a:cs typeface="Arial"/>
            </a:rPr>
            <a:t>Low Incidence and Autism Coordinator</a:t>
          </a:r>
        </a:p>
      </dgm:t>
    </dgm:pt>
    <dgm:pt modelId="{61337111-C354-44C1-8EB7-0C10073FC468}" type="parTrans" cxnId="{CA7C8BC1-99DE-4A27-961B-8AEEFE39445C}">
      <dgm:prSet/>
      <dgm:spPr/>
      <dgm:t>
        <a:bodyPr/>
        <a:lstStyle/>
        <a:p>
          <a:endParaRPr lang="en-US"/>
        </a:p>
      </dgm:t>
    </dgm:pt>
    <dgm:pt modelId="{DD6F2DD5-143A-4300-B80C-F7365C9A4A69}" type="sibTrans" cxnId="{CA7C8BC1-99DE-4A27-961B-8AEEFE39445C}">
      <dgm:prSet/>
      <dgm:spPr/>
      <dgm:t>
        <a:bodyPr/>
        <a:lstStyle/>
        <a:p>
          <a:endParaRPr lang="en-US"/>
        </a:p>
      </dgm:t>
    </dgm:pt>
    <dgm:pt modelId="{7D8E8574-690F-4022-9FEC-397EB0B2C20A}">
      <dgm:prSet phldrT="[Text]"/>
      <dgm:spPr/>
      <dgm:t>
        <a:bodyPr/>
        <a:lstStyle/>
        <a:p>
          <a:r>
            <a:rPr lang="en-US">
              <a:latin typeface="Arial"/>
              <a:cs typeface="Arial"/>
            </a:rPr>
            <a:t>Work ranges along a continuum from federal level to student level</a:t>
          </a:r>
        </a:p>
        <a:p>
          <a:r>
            <a:rPr lang="en-US">
              <a:latin typeface="Arial"/>
              <a:cs typeface="Arial"/>
            </a:rPr>
            <a:t>Facilitator, trainer, and policy-maker</a:t>
          </a:r>
        </a:p>
      </dgm:t>
    </dgm:pt>
    <dgm:pt modelId="{B17D5CEC-54BF-4015-B270-4F4607081664}" type="parTrans" cxnId="{24B356B0-CCEF-4896-8D29-CDFB6A375FB7}">
      <dgm:prSet/>
      <dgm:spPr/>
      <dgm:t>
        <a:bodyPr/>
        <a:lstStyle/>
        <a:p>
          <a:endParaRPr lang="en-US"/>
        </a:p>
      </dgm:t>
    </dgm:pt>
    <dgm:pt modelId="{DE75E46B-5451-41AF-9FEC-8248C532507C}" type="sibTrans" cxnId="{24B356B0-CCEF-4896-8D29-CDFB6A375FB7}">
      <dgm:prSet/>
      <dgm:spPr/>
      <dgm:t>
        <a:bodyPr/>
        <a:lstStyle/>
        <a:p>
          <a:endParaRPr lang="en-US"/>
        </a:p>
      </dgm:t>
    </dgm:pt>
    <dgm:pt modelId="{1C86BA93-ADA7-4D56-9490-0F750B832D56}" type="pres">
      <dgm:prSet presAssocID="{790FE111-1A08-4C1C-A08B-4A62EB0FB7CD}" presName="linear" presStyleCnt="0">
        <dgm:presLayoutVars>
          <dgm:dir/>
          <dgm:resizeHandles val="exact"/>
        </dgm:presLayoutVars>
      </dgm:prSet>
      <dgm:spPr/>
    </dgm:pt>
    <dgm:pt modelId="{1E644879-49E0-4090-83C8-1778E2932F02}" type="pres">
      <dgm:prSet presAssocID="{7F94A134-26C5-4574-A6F9-2E3D408D0CE1}" presName="comp" presStyleCnt="0"/>
      <dgm:spPr/>
    </dgm:pt>
    <dgm:pt modelId="{63FA4D2E-B718-4E3A-8612-ACB0B66F31C0}" type="pres">
      <dgm:prSet presAssocID="{7F94A134-26C5-4574-A6F9-2E3D408D0CE1}" presName="box" presStyleLbl="node1" presStyleIdx="0" presStyleCnt="3"/>
      <dgm:spPr/>
    </dgm:pt>
    <dgm:pt modelId="{8A87A08E-5CD1-4E97-91DE-F7A1B1DB0DB8}" type="pres">
      <dgm:prSet presAssocID="{7F94A134-26C5-4574-A6F9-2E3D408D0CE1}" presName="img"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24616B7-38C8-4523-87C4-F15753411D54}" type="pres">
      <dgm:prSet presAssocID="{7F94A134-26C5-4574-A6F9-2E3D408D0CE1}" presName="text" presStyleLbl="node1" presStyleIdx="0" presStyleCnt="3">
        <dgm:presLayoutVars>
          <dgm:bulletEnabled val="1"/>
        </dgm:presLayoutVars>
      </dgm:prSet>
      <dgm:spPr/>
    </dgm:pt>
    <dgm:pt modelId="{C298DBB2-B9F1-4587-B974-51F72F0D37A5}" type="pres">
      <dgm:prSet presAssocID="{F73FD0C8-D084-4E30-B3AA-DDD2D4A685E0}" presName="spacer" presStyleCnt="0"/>
      <dgm:spPr/>
    </dgm:pt>
    <dgm:pt modelId="{01047F39-8144-4711-81C0-F653F1D4F19D}" type="pres">
      <dgm:prSet presAssocID="{5D7EB47A-295B-4184-8E9C-5A3313DDEF84}" presName="comp" presStyleCnt="0"/>
      <dgm:spPr/>
    </dgm:pt>
    <dgm:pt modelId="{163975D5-7429-4473-B42F-337B73952C67}" type="pres">
      <dgm:prSet presAssocID="{5D7EB47A-295B-4184-8E9C-5A3313DDEF84}" presName="box" presStyleLbl="node1" presStyleIdx="1" presStyleCnt="3"/>
      <dgm:spPr/>
    </dgm:pt>
    <dgm:pt modelId="{0D00B844-D1C8-4E72-90A6-5883B2E79C8E}" type="pres">
      <dgm:prSet presAssocID="{5D7EB47A-295B-4184-8E9C-5A3313DDEF84}" presName="img" presStyleLbl="fgImgPlace1" presStyleIdx="1" presStyleCnt="3"/>
      <dgm:spPr>
        <a:blipFill rotWithShape="1">
          <a:blip xmlns:r="http://schemas.openxmlformats.org/officeDocument/2006/relationships" r:embed="rId2"/>
          <a:srcRect/>
          <a:stretch>
            <a:fillRect l="-82000" r="-82000"/>
          </a:stretch>
        </a:blipFill>
      </dgm:spPr>
    </dgm:pt>
    <dgm:pt modelId="{E5C97A25-8A5E-4FF8-8253-7EA7A8BE4661}" type="pres">
      <dgm:prSet presAssocID="{5D7EB47A-295B-4184-8E9C-5A3313DDEF84}" presName="text" presStyleLbl="node1" presStyleIdx="1" presStyleCnt="3">
        <dgm:presLayoutVars>
          <dgm:bulletEnabled val="1"/>
        </dgm:presLayoutVars>
      </dgm:prSet>
      <dgm:spPr/>
    </dgm:pt>
    <dgm:pt modelId="{3185097F-B889-4524-BF69-B20D95A4AF9C}" type="pres">
      <dgm:prSet presAssocID="{DD6F2DD5-143A-4300-B80C-F7365C9A4A69}" presName="spacer" presStyleCnt="0"/>
      <dgm:spPr/>
    </dgm:pt>
    <dgm:pt modelId="{A84A33CE-992F-43BF-A545-4DDA0CF7F4F1}" type="pres">
      <dgm:prSet presAssocID="{7D8E8574-690F-4022-9FEC-397EB0B2C20A}" presName="comp" presStyleCnt="0"/>
      <dgm:spPr/>
    </dgm:pt>
    <dgm:pt modelId="{57FD9768-BDB5-4223-8682-A584A704FC69}" type="pres">
      <dgm:prSet presAssocID="{7D8E8574-690F-4022-9FEC-397EB0B2C20A}" presName="box" presStyleLbl="node1" presStyleIdx="2" presStyleCnt="3"/>
      <dgm:spPr/>
    </dgm:pt>
    <dgm:pt modelId="{D287B981-661B-472F-AA3D-EBC507C656C5}" type="pres">
      <dgm:prSet presAssocID="{7D8E8574-690F-4022-9FEC-397EB0B2C20A}" presName="img"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18000" r="-18000"/>
          </a:stretch>
        </a:blipFill>
      </dgm:spPr>
    </dgm:pt>
    <dgm:pt modelId="{565164C8-2001-43E6-8AF6-5A3A0F23CFB7}" type="pres">
      <dgm:prSet presAssocID="{7D8E8574-690F-4022-9FEC-397EB0B2C20A}" presName="text" presStyleLbl="node1" presStyleIdx="2" presStyleCnt="3">
        <dgm:presLayoutVars>
          <dgm:bulletEnabled val="1"/>
        </dgm:presLayoutVars>
      </dgm:prSet>
      <dgm:spPr/>
    </dgm:pt>
  </dgm:ptLst>
  <dgm:cxnLst>
    <dgm:cxn modelId="{9C865418-4299-48E3-8BB9-4A334662C74E}" type="presOf" srcId="{5D7EB47A-295B-4184-8E9C-5A3313DDEF84}" destId="{E5C97A25-8A5E-4FF8-8253-7EA7A8BE4661}" srcOrd="1" destOrd="0" presId="urn:microsoft.com/office/officeart/2005/8/layout/vList4"/>
    <dgm:cxn modelId="{E9B04524-7F5C-419A-A276-39D47CC4B187}" type="presOf" srcId="{7F94A134-26C5-4574-A6F9-2E3D408D0CE1}" destId="{63FA4D2E-B718-4E3A-8612-ACB0B66F31C0}" srcOrd="0" destOrd="0" presId="urn:microsoft.com/office/officeart/2005/8/layout/vList4"/>
    <dgm:cxn modelId="{91932E74-B4D6-460E-8D38-400AAC833D39}" type="presOf" srcId="{5D7EB47A-295B-4184-8E9C-5A3313DDEF84}" destId="{163975D5-7429-4473-B42F-337B73952C67}" srcOrd="0" destOrd="0" presId="urn:microsoft.com/office/officeart/2005/8/layout/vList4"/>
    <dgm:cxn modelId="{AA892179-DFA3-4000-9536-8D5D0D1B6902}" srcId="{790FE111-1A08-4C1C-A08B-4A62EB0FB7CD}" destId="{7F94A134-26C5-4574-A6F9-2E3D408D0CE1}" srcOrd="0" destOrd="0" parTransId="{6CA4455D-E22E-49AC-906D-C8CA6D7AE6B6}" sibTransId="{F73FD0C8-D084-4E30-B3AA-DDD2D4A685E0}"/>
    <dgm:cxn modelId="{78AC8A86-88AE-4717-9132-25BF067ED578}" type="presOf" srcId="{790FE111-1A08-4C1C-A08B-4A62EB0FB7CD}" destId="{1C86BA93-ADA7-4D56-9490-0F750B832D56}" srcOrd="0" destOrd="0" presId="urn:microsoft.com/office/officeart/2005/8/layout/vList4"/>
    <dgm:cxn modelId="{24B356B0-CCEF-4896-8D29-CDFB6A375FB7}" srcId="{790FE111-1A08-4C1C-A08B-4A62EB0FB7CD}" destId="{7D8E8574-690F-4022-9FEC-397EB0B2C20A}" srcOrd="2" destOrd="0" parTransId="{B17D5CEC-54BF-4015-B270-4F4607081664}" sibTransId="{DE75E46B-5451-41AF-9FEC-8248C532507C}"/>
    <dgm:cxn modelId="{CA7C8BC1-99DE-4A27-961B-8AEEFE39445C}" srcId="{790FE111-1A08-4C1C-A08B-4A62EB0FB7CD}" destId="{5D7EB47A-295B-4184-8E9C-5A3313DDEF84}" srcOrd="1" destOrd="0" parTransId="{61337111-C354-44C1-8EB7-0C10073FC468}" sibTransId="{DD6F2DD5-143A-4300-B80C-F7365C9A4A69}"/>
    <dgm:cxn modelId="{40A1B2C3-BF0F-403E-AB84-37CE426C1515}" type="presOf" srcId="{7F94A134-26C5-4574-A6F9-2E3D408D0CE1}" destId="{624616B7-38C8-4523-87C4-F15753411D54}" srcOrd="1" destOrd="0" presId="urn:microsoft.com/office/officeart/2005/8/layout/vList4"/>
    <dgm:cxn modelId="{ED16E3F7-2887-4C42-A264-82556E458E8E}" type="presOf" srcId="{7D8E8574-690F-4022-9FEC-397EB0B2C20A}" destId="{565164C8-2001-43E6-8AF6-5A3A0F23CFB7}" srcOrd="1" destOrd="0" presId="urn:microsoft.com/office/officeart/2005/8/layout/vList4"/>
    <dgm:cxn modelId="{9AEFBFF9-D21D-4F52-96F4-495BD9E2774F}" type="presOf" srcId="{7D8E8574-690F-4022-9FEC-397EB0B2C20A}" destId="{57FD9768-BDB5-4223-8682-A584A704FC69}" srcOrd="0" destOrd="0" presId="urn:microsoft.com/office/officeart/2005/8/layout/vList4"/>
    <dgm:cxn modelId="{5CD9A2A7-2E8C-446E-BF14-EE951BE84305}" type="presParOf" srcId="{1C86BA93-ADA7-4D56-9490-0F750B832D56}" destId="{1E644879-49E0-4090-83C8-1778E2932F02}" srcOrd="0" destOrd="0" presId="urn:microsoft.com/office/officeart/2005/8/layout/vList4"/>
    <dgm:cxn modelId="{5E533C57-C8F2-40C3-8CF0-8556B4D394F1}" type="presParOf" srcId="{1E644879-49E0-4090-83C8-1778E2932F02}" destId="{63FA4D2E-B718-4E3A-8612-ACB0B66F31C0}" srcOrd="0" destOrd="0" presId="urn:microsoft.com/office/officeart/2005/8/layout/vList4"/>
    <dgm:cxn modelId="{B514E480-8434-4C95-BAB7-E1EAA488921A}" type="presParOf" srcId="{1E644879-49E0-4090-83C8-1778E2932F02}" destId="{8A87A08E-5CD1-4E97-91DE-F7A1B1DB0DB8}" srcOrd="1" destOrd="0" presId="urn:microsoft.com/office/officeart/2005/8/layout/vList4"/>
    <dgm:cxn modelId="{AE98CEEB-529D-4301-9B43-77187DB06B4D}" type="presParOf" srcId="{1E644879-49E0-4090-83C8-1778E2932F02}" destId="{624616B7-38C8-4523-87C4-F15753411D54}" srcOrd="2" destOrd="0" presId="urn:microsoft.com/office/officeart/2005/8/layout/vList4"/>
    <dgm:cxn modelId="{279C8C6F-CF05-4291-9FFB-F6056A67EFF1}" type="presParOf" srcId="{1C86BA93-ADA7-4D56-9490-0F750B832D56}" destId="{C298DBB2-B9F1-4587-B974-51F72F0D37A5}" srcOrd="1" destOrd="0" presId="urn:microsoft.com/office/officeart/2005/8/layout/vList4"/>
    <dgm:cxn modelId="{A7419227-1893-432A-9168-B8B0C8DAA23B}" type="presParOf" srcId="{1C86BA93-ADA7-4D56-9490-0F750B832D56}" destId="{01047F39-8144-4711-81C0-F653F1D4F19D}" srcOrd="2" destOrd="0" presId="urn:microsoft.com/office/officeart/2005/8/layout/vList4"/>
    <dgm:cxn modelId="{699D6E15-450D-43DB-8B44-299F34882C8F}" type="presParOf" srcId="{01047F39-8144-4711-81C0-F653F1D4F19D}" destId="{163975D5-7429-4473-B42F-337B73952C67}" srcOrd="0" destOrd="0" presId="urn:microsoft.com/office/officeart/2005/8/layout/vList4"/>
    <dgm:cxn modelId="{77FD2789-B5BF-488B-B3BC-A303F512E0AA}" type="presParOf" srcId="{01047F39-8144-4711-81C0-F653F1D4F19D}" destId="{0D00B844-D1C8-4E72-90A6-5883B2E79C8E}" srcOrd="1" destOrd="0" presId="urn:microsoft.com/office/officeart/2005/8/layout/vList4"/>
    <dgm:cxn modelId="{1DEF2ADF-0A54-4A8E-B325-AC9C12559F50}" type="presParOf" srcId="{01047F39-8144-4711-81C0-F653F1D4F19D}" destId="{E5C97A25-8A5E-4FF8-8253-7EA7A8BE4661}" srcOrd="2" destOrd="0" presId="urn:microsoft.com/office/officeart/2005/8/layout/vList4"/>
    <dgm:cxn modelId="{C2D0393E-5C59-4FFB-9B49-1C0B394A89EC}" type="presParOf" srcId="{1C86BA93-ADA7-4D56-9490-0F750B832D56}" destId="{3185097F-B889-4524-BF69-B20D95A4AF9C}" srcOrd="3" destOrd="0" presId="urn:microsoft.com/office/officeart/2005/8/layout/vList4"/>
    <dgm:cxn modelId="{8BA701AF-E893-4118-BD91-8DF3ED90EC28}" type="presParOf" srcId="{1C86BA93-ADA7-4D56-9490-0F750B832D56}" destId="{A84A33CE-992F-43BF-A545-4DDA0CF7F4F1}" srcOrd="4" destOrd="0" presId="urn:microsoft.com/office/officeart/2005/8/layout/vList4"/>
    <dgm:cxn modelId="{8B040901-C9B9-4689-A13C-90E3795CE7D3}" type="presParOf" srcId="{A84A33CE-992F-43BF-A545-4DDA0CF7F4F1}" destId="{57FD9768-BDB5-4223-8682-A584A704FC69}" srcOrd="0" destOrd="0" presId="urn:microsoft.com/office/officeart/2005/8/layout/vList4"/>
    <dgm:cxn modelId="{BB338F7F-B109-4AB2-975D-906695B6B75D}" type="presParOf" srcId="{A84A33CE-992F-43BF-A545-4DDA0CF7F4F1}" destId="{D287B981-661B-472F-AA3D-EBC507C656C5}" srcOrd="1" destOrd="0" presId="urn:microsoft.com/office/officeart/2005/8/layout/vList4"/>
    <dgm:cxn modelId="{775E9CAB-DE0C-4FC1-8F28-903B532A2706}" type="presParOf" srcId="{A84A33CE-992F-43BF-A545-4DDA0CF7F4F1}" destId="{565164C8-2001-43E6-8AF6-5A3A0F23CFB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A4D2E-B718-4E3A-8612-ACB0B66F31C0}">
      <dsp:nvSpPr>
        <dsp:cNvPr id="0" name=""/>
        <dsp:cNvSpPr/>
      </dsp:nvSpPr>
      <dsp:spPr>
        <a:xfrm>
          <a:off x="0" y="0"/>
          <a:ext cx="7892577" cy="13911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Arial"/>
              <a:cs typeface="Arial"/>
            </a:rPr>
            <a:t>Special education teacher for 21+ years </a:t>
          </a:r>
        </a:p>
        <a:p>
          <a:pPr marL="0" lvl="0" indent="0" algn="l" defTabSz="1155700">
            <a:lnSpc>
              <a:spcPct val="90000"/>
            </a:lnSpc>
            <a:spcBef>
              <a:spcPct val="0"/>
            </a:spcBef>
            <a:spcAft>
              <a:spcPct val="35000"/>
            </a:spcAft>
            <a:buNone/>
          </a:pPr>
          <a:r>
            <a:rPr lang="en-US" sz="2600" kern="1200" dirty="0">
              <a:latin typeface="Arial"/>
              <a:cs typeface="Arial"/>
            </a:rPr>
            <a:t>18+ years in low incidence programs</a:t>
          </a:r>
        </a:p>
      </dsp:txBody>
      <dsp:txXfrm>
        <a:off x="1717629" y="0"/>
        <a:ext cx="6174947" cy="1391139"/>
      </dsp:txXfrm>
    </dsp:sp>
    <dsp:sp modelId="{8A87A08E-5CD1-4E97-91DE-F7A1B1DB0DB8}">
      <dsp:nvSpPr>
        <dsp:cNvPr id="0" name=""/>
        <dsp:cNvSpPr/>
      </dsp:nvSpPr>
      <dsp:spPr>
        <a:xfrm>
          <a:off x="139113" y="139113"/>
          <a:ext cx="1578515" cy="111291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163975D5-7429-4473-B42F-337B73952C67}">
      <dsp:nvSpPr>
        <dsp:cNvPr id="0" name=""/>
        <dsp:cNvSpPr/>
      </dsp:nvSpPr>
      <dsp:spPr>
        <a:xfrm>
          <a:off x="0" y="1530252"/>
          <a:ext cx="7892577" cy="13911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cs typeface="Arial"/>
            </a:rPr>
            <a:t>Low Incidence and Autism Coordinator</a:t>
          </a:r>
        </a:p>
      </dsp:txBody>
      <dsp:txXfrm>
        <a:off x="1717629" y="1530252"/>
        <a:ext cx="6174947" cy="1391139"/>
      </dsp:txXfrm>
    </dsp:sp>
    <dsp:sp modelId="{0D00B844-D1C8-4E72-90A6-5883B2E79C8E}">
      <dsp:nvSpPr>
        <dsp:cNvPr id="0" name=""/>
        <dsp:cNvSpPr/>
      </dsp:nvSpPr>
      <dsp:spPr>
        <a:xfrm>
          <a:off x="139113" y="1669366"/>
          <a:ext cx="1578515" cy="1112911"/>
        </a:xfrm>
        <a:prstGeom prst="roundRect">
          <a:avLst>
            <a:gd name="adj" fmla="val 10000"/>
          </a:avLst>
        </a:prstGeom>
        <a:blipFill rotWithShape="1">
          <a:blip xmlns:r="http://schemas.openxmlformats.org/officeDocument/2006/relationships" r:embed="rId2"/>
          <a:srcRect/>
          <a:stretch>
            <a:fillRect l="-82000" r="-82000"/>
          </a:stretch>
        </a:blipFill>
        <a:ln>
          <a:noFill/>
        </a:ln>
        <a:effectLst/>
      </dsp:spPr>
      <dsp:style>
        <a:lnRef idx="0">
          <a:scrgbClr r="0" g="0" b="0"/>
        </a:lnRef>
        <a:fillRef idx="1">
          <a:scrgbClr r="0" g="0" b="0"/>
        </a:fillRef>
        <a:effectRef idx="2">
          <a:scrgbClr r="0" g="0" b="0"/>
        </a:effectRef>
        <a:fontRef idx="minor"/>
      </dsp:style>
    </dsp:sp>
    <dsp:sp modelId="{57FD9768-BDB5-4223-8682-A584A704FC69}">
      <dsp:nvSpPr>
        <dsp:cNvPr id="0" name=""/>
        <dsp:cNvSpPr/>
      </dsp:nvSpPr>
      <dsp:spPr>
        <a:xfrm>
          <a:off x="0" y="3060505"/>
          <a:ext cx="7892577" cy="139113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cs typeface="Arial"/>
            </a:rPr>
            <a:t>Work ranges along a continuum from federal level to student level</a:t>
          </a:r>
        </a:p>
        <a:p>
          <a:pPr marL="0" lvl="0" indent="0" algn="l" defTabSz="1155700">
            <a:lnSpc>
              <a:spcPct val="90000"/>
            </a:lnSpc>
            <a:spcBef>
              <a:spcPct val="0"/>
            </a:spcBef>
            <a:spcAft>
              <a:spcPct val="35000"/>
            </a:spcAft>
            <a:buNone/>
          </a:pPr>
          <a:r>
            <a:rPr lang="en-US" sz="2600" kern="1200">
              <a:latin typeface="Arial"/>
              <a:cs typeface="Arial"/>
            </a:rPr>
            <a:t>Facilitator, trainer, and policy-maker</a:t>
          </a:r>
        </a:p>
      </dsp:txBody>
      <dsp:txXfrm>
        <a:off x="1717629" y="3060505"/>
        <a:ext cx="6174947" cy="1391139"/>
      </dsp:txXfrm>
    </dsp:sp>
    <dsp:sp modelId="{D287B981-661B-472F-AA3D-EBC507C656C5}">
      <dsp:nvSpPr>
        <dsp:cNvPr id="0" name=""/>
        <dsp:cNvSpPr/>
      </dsp:nvSpPr>
      <dsp:spPr>
        <a:xfrm>
          <a:off x="139113" y="3199619"/>
          <a:ext cx="1578515" cy="1112911"/>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cdr:x>
      <cdr:y>0.09909</cdr:y>
    </cdr:from>
    <cdr:to>
      <cdr:x>0.80959</cdr:x>
      <cdr:y>0.90091</cdr:y>
    </cdr:to>
    <cdr:sp macro="" textlink="">
      <cdr:nvSpPr>
        <cdr:cNvPr id="2" name="Rectangle 1">
          <a:extLst xmlns:a="http://schemas.openxmlformats.org/drawingml/2006/main">
            <a:ext uri="{FF2B5EF4-FFF2-40B4-BE49-F238E27FC236}">
              <a16:creationId xmlns:a16="http://schemas.microsoft.com/office/drawing/2014/main" id="{761EAA82-BC61-4470-A09A-31CB117C6845}"/>
            </a:ext>
          </a:extLst>
        </cdr:cNvPr>
        <cdr:cNvSpPr/>
      </cdr:nvSpPr>
      <cdr:spPr>
        <a:xfrm xmlns:a="http://schemas.openxmlformats.org/drawingml/2006/main">
          <a:off x="5625679" y="524070"/>
          <a:ext cx="2093844" cy="4240695"/>
        </a:xfrm>
        <a:prstGeom xmlns:a="http://schemas.openxmlformats.org/drawingml/2006/main" prst="rect">
          <a:avLst/>
        </a:prstGeom>
        <a:noFill xmlns:a="http://schemas.openxmlformats.org/drawingml/2006/main"/>
        <a:ln xmlns:a="http://schemas.openxmlformats.org/drawingml/2006/main" w="762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0.36914</cdr:x>
      <cdr:y>0.13545</cdr:y>
    </cdr:from>
    <cdr:to>
      <cdr:x>0.52395</cdr:x>
      <cdr:y>0.89524</cdr:y>
    </cdr:to>
    <cdr:sp macro="" textlink="">
      <cdr:nvSpPr>
        <cdr:cNvPr id="2" name="Flowchart: Process 1">
          <a:extLst xmlns:a="http://schemas.openxmlformats.org/drawingml/2006/main">
            <a:ext uri="{FF2B5EF4-FFF2-40B4-BE49-F238E27FC236}">
              <a16:creationId xmlns:a16="http://schemas.microsoft.com/office/drawing/2014/main" id="{9A122FF8-EA49-44A6-956F-B5C63A132703}"/>
            </a:ext>
          </a:extLst>
        </cdr:cNvPr>
        <cdr:cNvSpPr/>
      </cdr:nvSpPr>
      <cdr:spPr>
        <a:xfrm xmlns:a="http://schemas.openxmlformats.org/drawingml/2006/main">
          <a:off x="4499429" y="928914"/>
          <a:ext cx="1886856" cy="5210629"/>
        </a:xfrm>
        <a:prstGeom xmlns:a="http://schemas.openxmlformats.org/drawingml/2006/main" prst="flowChartProcess">
          <a:avLst/>
        </a:prstGeom>
        <a:noFill xmlns:a="http://schemas.openxmlformats.org/drawingml/2006/main"/>
        <a:ln xmlns:a="http://schemas.openxmlformats.org/drawingml/2006/main" w="762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0.06728</cdr:x>
      <cdr:y>0.13862</cdr:y>
    </cdr:from>
    <cdr:to>
      <cdr:x>0.22208</cdr:x>
      <cdr:y>0.89841</cdr:y>
    </cdr:to>
    <cdr:sp macro="" textlink="">
      <cdr:nvSpPr>
        <cdr:cNvPr id="3" name="Flowchart: Process 2">
          <a:extLst xmlns:a="http://schemas.openxmlformats.org/drawingml/2006/main">
            <a:ext uri="{FF2B5EF4-FFF2-40B4-BE49-F238E27FC236}">
              <a16:creationId xmlns:a16="http://schemas.microsoft.com/office/drawing/2014/main" id="{195973DF-D2F0-4DA7-B011-5094B96BAF73}"/>
            </a:ext>
          </a:extLst>
        </cdr:cNvPr>
        <cdr:cNvSpPr/>
      </cdr:nvSpPr>
      <cdr:spPr>
        <a:xfrm xmlns:a="http://schemas.openxmlformats.org/drawingml/2006/main">
          <a:off x="820058" y="950685"/>
          <a:ext cx="1886856" cy="5210629"/>
        </a:xfrm>
        <a:prstGeom xmlns:a="http://schemas.openxmlformats.org/drawingml/2006/main" prst="flowChartProcess">
          <a:avLst/>
        </a:prstGeom>
        <a:noFill xmlns:a="http://schemas.openxmlformats.org/drawingml/2006/main"/>
        <a:ln xmlns:a="http://schemas.openxmlformats.org/drawingml/2006/main" w="762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10/22/21</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10/22/21</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Lato Light"/>
        <a:ea typeface="+mn-ea"/>
        <a:cs typeface="+mn-cs"/>
      </a:defRPr>
    </a:lvl1pPr>
    <a:lvl2pPr marL="457109" algn="l" defTabSz="457109" rtl="0" eaLnBrk="1" latinLnBrk="0" hangingPunct="1">
      <a:defRPr sz="1200" kern="1200">
        <a:solidFill>
          <a:schemeClr val="tx1"/>
        </a:solidFill>
        <a:latin typeface="Lato Light"/>
        <a:ea typeface="+mn-ea"/>
        <a:cs typeface="+mn-cs"/>
      </a:defRPr>
    </a:lvl2pPr>
    <a:lvl3pPr marL="914217" algn="l" defTabSz="457109" rtl="0" eaLnBrk="1" latinLnBrk="0" hangingPunct="1">
      <a:defRPr sz="1200" kern="1200">
        <a:solidFill>
          <a:schemeClr val="tx1"/>
        </a:solidFill>
        <a:latin typeface="Lato Light"/>
        <a:ea typeface="+mn-ea"/>
        <a:cs typeface="+mn-cs"/>
      </a:defRPr>
    </a:lvl3pPr>
    <a:lvl4pPr marL="1371326" algn="l" defTabSz="457109" rtl="0" eaLnBrk="1" latinLnBrk="0" hangingPunct="1">
      <a:defRPr sz="1200" kern="1200">
        <a:solidFill>
          <a:schemeClr val="tx1"/>
        </a:solidFill>
        <a:latin typeface="Lato Light"/>
        <a:ea typeface="+mn-ea"/>
        <a:cs typeface="+mn-cs"/>
      </a:defRPr>
    </a:lvl4pPr>
    <a:lvl5pPr marL="1828434" algn="l" defTabSz="457109" rtl="0" eaLnBrk="1" latinLnBrk="0" hangingPunct="1">
      <a:defRPr sz="1200" kern="1200">
        <a:solidFill>
          <a:schemeClr val="tx1"/>
        </a:solidFill>
        <a:latin typeface="Lato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2047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metrics will be provided in a paper version for school teams to write up and analyze. Each school will also be given their number.</a:t>
            </a:r>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39424047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42" name="Picture 41" descr="A group of children smiling&#10;&#10;Description automatically generated with medium confidence">
            <a:extLst>
              <a:ext uri="{FF2B5EF4-FFF2-40B4-BE49-F238E27FC236}">
                <a16:creationId xmlns:a16="http://schemas.microsoft.com/office/drawing/2014/main" id="{5134C908-111E-ED41-A254-2B0E113D05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12256"/>
          <a:stretch/>
        </p:blipFill>
        <p:spPr>
          <a:xfrm>
            <a:off x="9242932" y="4621698"/>
            <a:ext cx="2945893" cy="2236302"/>
          </a:xfrm>
          <a:prstGeom prst="rect">
            <a:avLst/>
          </a:prstGeom>
        </p:spPr>
      </p:pic>
      <p:pic>
        <p:nvPicPr>
          <p:cNvPr id="36" name="Picture 35" descr="Two people laughing&#10;&#10;Description automatically generated with medium confidence">
            <a:extLst>
              <a:ext uri="{FF2B5EF4-FFF2-40B4-BE49-F238E27FC236}">
                <a16:creationId xmlns:a16="http://schemas.microsoft.com/office/drawing/2014/main" id="{0E2689A9-EB63-3549-A3E7-DF3197959BBE}"/>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r="5368"/>
          <a:stretch/>
        </p:blipFill>
        <p:spPr>
          <a:xfrm>
            <a:off x="7527264" y="0"/>
            <a:ext cx="4661561" cy="3284008"/>
          </a:xfrm>
          <a:prstGeom prst="rect">
            <a:avLst/>
          </a:prstGeom>
        </p:spPr>
      </p:pic>
      <p:pic>
        <p:nvPicPr>
          <p:cNvPr id="40" name="Picture 39" descr="A picture containing person&#10;&#10;Description automatically generated">
            <a:extLst>
              <a:ext uri="{FF2B5EF4-FFF2-40B4-BE49-F238E27FC236}">
                <a16:creationId xmlns:a16="http://schemas.microsoft.com/office/drawing/2014/main" id="{8335E2FD-5CC4-2144-844A-75A9A5920E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753359" y="3270161"/>
            <a:ext cx="2435466" cy="1365337"/>
          </a:xfrm>
          <a:prstGeom prst="rect">
            <a:avLst/>
          </a:prstGeom>
        </p:spPr>
      </p:pic>
      <p:pic>
        <p:nvPicPr>
          <p:cNvPr id="38" name="Picture 37" descr="A group of children and a dog&#10;&#10;Description automatically generated with low confidence">
            <a:extLst>
              <a:ext uri="{FF2B5EF4-FFF2-40B4-BE49-F238E27FC236}">
                <a16:creationId xmlns:a16="http://schemas.microsoft.com/office/drawing/2014/main" id="{E32F4115-0CDA-074B-90B3-E3B837E12A8D}"/>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047746" y="0"/>
            <a:ext cx="2324764" cy="1504603"/>
          </a:xfrm>
          <a:prstGeom prst="rect">
            <a:avLst/>
          </a:prstGeom>
        </p:spPr>
      </p:pic>
      <p:pic>
        <p:nvPicPr>
          <p:cNvPr id="32" name="Picture 31" descr="Hand reading braille">
            <a:extLst>
              <a:ext uri="{FF2B5EF4-FFF2-40B4-BE49-F238E27FC236}">
                <a16:creationId xmlns:a16="http://schemas.microsoft.com/office/drawing/2014/main" id="{C82F2C2F-FDBE-9943-AEF1-4728D74F6EA7}"/>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49" r="-756"/>
          <a:stretch/>
        </p:blipFill>
        <p:spPr>
          <a:xfrm>
            <a:off x="2639580" y="-2271"/>
            <a:ext cx="2070715" cy="1365337"/>
          </a:xfrm>
          <a:prstGeom prst="rect">
            <a:avLst/>
          </a:prstGeom>
        </p:spPr>
      </p:pic>
      <p:pic>
        <p:nvPicPr>
          <p:cNvPr id="12" name="Picture 11" descr="Couple holding hands">
            <a:extLst>
              <a:ext uri="{FF2B5EF4-FFF2-40B4-BE49-F238E27FC236}">
                <a16:creationId xmlns:a16="http://schemas.microsoft.com/office/drawing/2014/main" id="{C1E99B6C-93A3-5746-9D19-5CB56D24D310}"/>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l="18550"/>
          <a:stretch/>
        </p:blipFill>
        <p:spPr>
          <a:xfrm>
            <a:off x="1134386" y="2437923"/>
            <a:ext cx="1724990" cy="1369990"/>
          </a:xfrm>
          <a:prstGeom prst="rect">
            <a:avLst/>
          </a:prstGeom>
        </p:spPr>
      </p:pic>
      <p:sp>
        <p:nvSpPr>
          <p:cNvPr id="19" name="Rectangle 18">
            <a:extLst>
              <a:ext uri="{FF2B5EF4-FFF2-40B4-BE49-F238E27FC236}">
                <a16:creationId xmlns:a16="http://schemas.microsoft.com/office/drawing/2014/main" id="{04E41017-B874-8541-B990-224C17E88856}"/>
              </a:ext>
            </a:extLst>
          </p:cNvPr>
          <p:cNvSpPr/>
          <p:nvPr userDrawn="1"/>
        </p:nvSpPr>
        <p:spPr>
          <a:xfrm>
            <a:off x="9518469" y="3270161"/>
            <a:ext cx="1365337" cy="1365337"/>
          </a:xfrm>
          <a:prstGeom prst="rect">
            <a:avLst/>
          </a:prstGeom>
          <a:solidFill>
            <a:srgbClr val="74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947067-7311-3240-8634-8C37770D7EDE}"/>
              </a:ext>
            </a:extLst>
          </p:cNvPr>
          <p:cNvSpPr/>
          <p:nvPr userDrawn="1"/>
        </p:nvSpPr>
        <p:spPr>
          <a:xfrm>
            <a:off x="4682409" y="0"/>
            <a:ext cx="1365337" cy="1365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n holding wheel">
            <a:extLst>
              <a:ext uri="{FF2B5EF4-FFF2-40B4-BE49-F238E27FC236}">
                <a16:creationId xmlns:a16="http://schemas.microsoft.com/office/drawing/2014/main" id="{DA260C4B-299D-E54C-BF06-3167A635C559}"/>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3807912"/>
            <a:ext cx="4575132" cy="3050088"/>
          </a:xfrm>
          <a:prstGeom prst="rect">
            <a:avLst/>
          </a:prstGeom>
        </p:spPr>
      </p:pic>
      <p:sp>
        <p:nvSpPr>
          <p:cNvPr id="30" name="Rectangle 29">
            <a:extLst>
              <a:ext uri="{FF2B5EF4-FFF2-40B4-BE49-F238E27FC236}">
                <a16:creationId xmlns:a16="http://schemas.microsoft.com/office/drawing/2014/main" id="{1DF830CF-7A85-B54C-BF7C-00B44547E951}"/>
              </a:ext>
            </a:extLst>
          </p:cNvPr>
          <p:cNvSpPr/>
          <p:nvPr userDrawn="1"/>
        </p:nvSpPr>
        <p:spPr>
          <a:xfrm>
            <a:off x="0" y="2443285"/>
            <a:ext cx="1365337" cy="1365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Child playing in a park">
            <a:extLst>
              <a:ext uri="{FF2B5EF4-FFF2-40B4-BE49-F238E27FC236}">
                <a16:creationId xmlns:a16="http://schemas.microsoft.com/office/drawing/2014/main" id="{91483A5C-7813-E24C-B77A-4D84295C7CD8}"/>
              </a:ext>
            </a:extLst>
          </p:cNvPr>
          <p:cNvPicPr>
            <a:picLocks noChangeAspect="1"/>
          </p:cNvPicPr>
          <p:nvPr userDrawn="1"/>
        </p:nvPicPr>
        <p:blipFill rotWithShape="1">
          <a:blip r:embed="rId9" cstate="email">
            <a:extLst>
              <a:ext uri="{28A0092B-C50C-407E-A947-70E740481C1C}">
                <a14:useLocalDpi xmlns:a14="http://schemas.microsoft.com/office/drawing/2010/main" val="0"/>
              </a:ext>
            </a:extLst>
          </a:blip>
          <a:srcRect l="27235"/>
          <a:stretch/>
        </p:blipFill>
        <p:spPr>
          <a:xfrm>
            <a:off x="0" y="0"/>
            <a:ext cx="2668066" cy="2444451"/>
          </a:xfrm>
          <a:prstGeom prst="rect">
            <a:avLst/>
          </a:prstGeom>
        </p:spPr>
      </p:pic>
      <p:sp>
        <p:nvSpPr>
          <p:cNvPr id="2" name="Rectangle 1">
            <a:extLst>
              <a:ext uri="{FF2B5EF4-FFF2-40B4-BE49-F238E27FC236}">
                <a16:creationId xmlns:a16="http://schemas.microsoft.com/office/drawing/2014/main" id="{0DBDDB6F-2D34-0748-A637-E274325A8B13}"/>
              </a:ext>
            </a:extLst>
          </p:cNvPr>
          <p:cNvSpPr/>
          <p:nvPr userDrawn="1"/>
        </p:nvSpPr>
        <p:spPr>
          <a:xfrm>
            <a:off x="2674904" y="1365336"/>
            <a:ext cx="6839016" cy="5721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AC11419-AA4B-CC4B-8EF3-848458B5AD4A}"/>
              </a:ext>
            </a:extLst>
          </p:cNvPr>
          <p:cNvSpPr>
            <a:spLocks noGrp="1"/>
          </p:cNvSpPr>
          <p:nvPr>
            <p:ph type="subTitle" idx="1" hasCustomPrompt="1"/>
          </p:nvPr>
        </p:nvSpPr>
        <p:spPr>
          <a:xfrm>
            <a:off x="2674217" y="4725663"/>
            <a:ext cx="6840391" cy="473464"/>
          </a:xfrm>
        </p:spPr>
        <p:txBody>
          <a:bodyPr anchor="ctr">
            <a:noAutofit/>
          </a:bodyPr>
          <a:lstStyle>
            <a:lvl1pPr marL="0" indent="0" algn="ctr">
              <a:buNone/>
              <a:defRPr sz="2400" b="1" baseline="0">
                <a:solidFill>
                  <a:schemeClr val="tx2"/>
                </a:solidFill>
                <a:latin typeface="+mn-lt"/>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dirty="0"/>
              <a:t>Presenter Name | Job Title</a:t>
            </a:r>
          </a:p>
        </p:txBody>
      </p:sp>
      <p:sp>
        <p:nvSpPr>
          <p:cNvPr id="11" name="Text Placeholder 6">
            <a:extLst>
              <a:ext uri="{FF2B5EF4-FFF2-40B4-BE49-F238E27FC236}">
                <a16:creationId xmlns:a16="http://schemas.microsoft.com/office/drawing/2014/main" id="{E8918EEB-11AB-F046-9C2F-D0FEFFF13FB5}"/>
              </a:ext>
            </a:extLst>
          </p:cNvPr>
          <p:cNvSpPr>
            <a:spLocks noGrp="1"/>
          </p:cNvSpPr>
          <p:nvPr>
            <p:ph type="body" sz="quarter" idx="10" hasCustomPrompt="1"/>
          </p:nvPr>
        </p:nvSpPr>
        <p:spPr>
          <a:xfrm>
            <a:off x="2674666" y="5201398"/>
            <a:ext cx="6839492" cy="500062"/>
          </a:xfrm>
        </p:spPr>
        <p:txBody>
          <a:bodyPr vert="horz" lIns="91440" tIns="45720" rIns="91440" bIns="45720" rtlCol="0" anchor="ctr">
            <a:noAutofit/>
          </a:bodyPr>
          <a:lstStyle>
            <a:lvl1pPr marL="0" marR="0" indent="0" algn="ct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lang="en-US" b="0" baseline="0" dirty="0">
                <a:solidFill>
                  <a:schemeClr val="tx2"/>
                </a:solidFill>
                <a:latin typeface="+mn-lt"/>
              </a:defRPr>
            </a:lvl1pPr>
          </a:lstStyle>
          <a:p>
            <a:pPr marL="0" marR="0" lvl="0" indent="0" algn="ct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1800" dirty="0"/>
              <a:t>Team/Office/Division Name | Date</a:t>
            </a:r>
          </a:p>
        </p:txBody>
      </p:sp>
      <p:pic>
        <p:nvPicPr>
          <p:cNvPr id="26" name="Picture 25">
            <a:extLst>
              <a:ext uri="{FF2B5EF4-FFF2-40B4-BE49-F238E27FC236}">
                <a16:creationId xmlns:a16="http://schemas.microsoft.com/office/drawing/2014/main" id="{1216BAB0-A78E-1042-AC51-5898B186D8FF}"/>
              </a:ext>
            </a:extLst>
          </p:cNvPr>
          <p:cNvPicPr>
            <a:picLocks noChangeAspect="1"/>
          </p:cNvPicPr>
          <p:nvPr userDrawn="1"/>
        </p:nvPicPr>
        <p:blipFill rotWithShape="1">
          <a:blip r:embed="rId10"/>
          <a:srcRect b="15740"/>
          <a:stretch/>
        </p:blipFill>
        <p:spPr>
          <a:xfrm>
            <a:off x="3967162" y="1930195"/>
            <a:ext cx="4254500" cy="2300723"/>
          </a:xfrm>
          <a:prstGeom prst="rect">
            <a:avLst/>
          </a:prstGeom>
        </p:spPr>
      </p:pic>
      <p:pic>
        <p:nvPicPr>
          <p:cNvPr id="28" name="Picture 27">
            <a:extLst>
              <a:ext uri="{FF2B5EF4-FFF2-40B4-BE49-F238E27FC236}">
                <a16:creationId xmlns:a16="http://schemas.microsoft.com/office/drawing/2014/main" id="{CAAE1D00-E5F6-1343-837E-174AFE0861A7}"/>
              </a:ext>
            </a:extLst>
          </p:cNvPr>
          <p:cNvPicPr>
            <a:picLocks noChangeAspect="1"/>
          </p:cNvPicPr>
          <p:nvPr userDrawn="1"/>
        </p:nvPicPr>
        <p:blipFill rotWithShape="1">
          <a:blip r:embed="rId11" cstate="email">
            <a:extLst>
              <a:ext uri="{28A0092B-C50C-407E-A947-70E740481C1C}">
                <a14:useLocalDpi xmlns:a14="http://schemas.microsoft.com/office/drawing/2010/main" val="0"/>
              </a:ext>
            </a:extLst>
          </a:blip>
          <a:srcRect b="27499"/>
          <a:stretch/>
        </p:blipFill>
        <p:spPr>
          <a:xfrm>
            <a:off x="2689689" y="5913531"/>
            <a:ext cx="1721372" cy="736616"/>
          </a:xfrm>
          <a:prstGeom prst="rect">
            <a:avLst/>
          </a:prstGeom>
        </p:spPr>
      </p:pic>
      <p:pic>
        <p:nvPicPr>
          <p:cNvPr id="31" name="Picture 30">
            <a:extLst>
              <a:ext uri="{FF2B5EF4-FFF2-40B4-BE49-F238E27FC236}">
                <a16:creationId xmlns:a16="http://schemas.microsoft.com/office/drawing/2014/main" id="{2C928EAC-43A4-9D4A-AF50-2A575F1FE8B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847113" y="6037707"/>
            <a:ext cx="1395819" cy="552235"/>
          </a:xfrm>
          <a:prstGeom prst="rect">
            <a:avLst/>
          </a:prstGeom>
        </p:spPr>
      </p:pic>
    </p:spTree>
    <p:extLst>
      <p:ext uri="{BB962C8B-B14F-4D97-AF65-F5344CB8AC3E}">
        <p14:creationId xmlns:p14="http://schemas.microsoft.com/office/powerpoint/2010/main" val="214046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4429"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t="6816" b="6816"/>
          <a:stretch>
            <a:fillRect/>
          </a:stretch>
        </p:blipFill>
        <p:spPr>
          <a:xfrm>
            <a:off x="6094416" y="0"/>
            <a:ext cx="6094413"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8407" b="8407"/>
          <a:stretch>
            <a:fillRect/>
          </a:stretch>
        </p:blipFill>
        <p:spPr>
          <a:xfrm>
            <a:off x="1" y="3493008"/>
            <a:ext cx="6094414"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7678" b="7678"/>
          <a:stretch>
            <a:fillRect/>
          </a:stretch>
        </p:blipFill>
        <p:spPr>
          <a:xfrm>
            <a:off x="6094415" y="3493008"/>
            <a:ext cx="6094413" cy="3364992"/>
          </a:xfrm>
          <a:prstGeom prst="rect">
            <a:avLst/>
          </a:prstGeom>
        </p:spPr>
      </p:pic>
      <p:sp>
        <p:nvSpPr>
          <p:cNvPr id="66" name="Rectangle 65"/>
          <p:cNvSpPr/>
          <p:nvPr userDrawn="1"/>
        </p:nvSpPr>
        <p:spPr>
          <a:xfrm>
            <a:off x="6094413" y="-17713"/>
            <a:ext cx="6094414"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rgbClr val="E87722"/>
              </a:solidFill>
            </a:endParaRPr>
          </a:p>
        </p:txBody>
      </p:sp>
      <p:sp>
        <p:nvSpPr>
          <p:cNvPr id="67" name="Rectangle 66"/>
          <p:cNvSpPr/>
          <p:nvPr userDrawn="1"/>
        </p:nvSpPr>
        <p:spPr>
          <a:xfrm>
            <a:off x="-10957" y="3488290"/>
            <a:ext cx="610536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rgbClr val="E87722"/>
              </a:solidFill>
            </a:endParaRPr>
          </a:p>
        </p:txBody>
      </p:sp>
      <p:sp>
        <p:nvSpPr>
          <p:cNvPr id="68" name="Rectangle 67"/>
          <p:cNvSpPr/>
          <p:nvPr userDrawn="1"/>
        </p:nvSpPr>
        <p:spPr>
          <a:xfrm>
            <a:off x="6094416" y="3493008"/>
            <a:ext cx="6094413"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solidFill>
                <a:srgbClr val="E87722"/>
              </a:solidFill>
            </a:endParaRPr>
          </a:p>
        </p:txBody>
      </p:sp>
      <p:cxnSp>
        <p:nvCxnSpPr>
          <p:cNvPr id="72" name="Straight Connector 71"/>
          <p:cNvCxnSpPr/>
          <p:nvPr userDrawn="1"/>
        </p:nvCxnSpPr>
        <p:spPr>
          <a:xfrm>
            <a:off x="17958847" y="2330411"/>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1E9AAE9-CFF7-AD4F-B735-79AA23B9961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67705" y="6065843"/>
            <a:ext cx="1590642" cy="629429"/>
          </a:xfrm>
          <a:prstGeom prst="rect">
            <a:avLst/>
          </a:prstGeom>
        </p:spPr>
      </p:pic>
      <p:pic>
        <p:nvPicPr>
          <p:cNvPr id="23" name="Picture 22">
            <a:extLst>
              <a:ext uri="{FF2B5EF4-FFF2-40B4-BE49-F238E27FC236}">
                <a16:creationId xmlns:a16="http://schemas.microsoft.com/office/drawing/2014/main" id="{01A7A322-C1B4-A04B-BB50-6C9CA91305D8}"/>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235834" y="564785"/>
            <a:ext cx="3622729" cy="2249595"/>
          </a:xfrm>
          <a:prstGeom prst="rect">
            <a:avLst/>
          </a:prstGeom>
        </p:spPr>
      </p:pic>
      <p:cxnSp>
        <p:nvCxnSpPr>
          <p:cNvPr id="24" name="Straight Connector 23">
            <a:extLst>
              <a:ext uri="{FF2B5EF4-FFF2-40B4-BE49-F238E27FC236}">
                <a16:creationId xmlns:a16="http://schemas.microsoft.com/office/drawing/2014/main" id="{F102BE4B-3B2C-4742-AE2C-197E60467448}"/>
              </a:ext>
            </a:extLst>
          </p:cNvPr>
          <p:cNvCxnSpPr>
            <a:cxnSpLocks/>
          </p:cNvCxnSpPr>
          <p:nvPr userDrawn="1"/>
        </p:nvCxnSpPr>
        <p:spPr>
          <a:xfrm>
            <a:off x="2450867" y="4613726"/>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EA27DBE-8AF9-5D43-B7DC-5BE33EE5B7F5}"/>
              </a:ext>
            </a:extLst>
          </p:cNvPr>
          <p:cNvSpPr>
            <a:spLocks/>
          </p:cNvSpPr>
          <p:nvPr userDrawn="1"/>
        </p:nvSpPr>
        <p:spPr bwMode="auto">
          <a:xfrm>
            <a:off x="828081" y="3711780"/>
            <a:ext cx="3836433"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70857">
              <a:lnSpc>
                <a:spcPts val="7398"/>
              </a:lnSpc>
            </a:pPr>
            <a:r>
              <a:rPr lang="en-US" sz="2200"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26" name="TextBox 25">
            <a:extLst>
              <a:ext uri="{FF2B5EF4-FFF2-40B4-BE49-F238E27FC236}">
                <a16:creationId xmlns:a16="http://schemas.microsoft.com/office/drawing/2014/main" id="{84724FF5-361D-6845-9FAC-9023ABE08F54}"/>
              </a:ext>
            </a:extLst>
          </p:cNvPr>
          <p:cNvSpPr txBox="1"/>
          <p:nvPr userDrawn="1"/>
        </p:nvSpPr>
        <p:spPr>
          <a:xfrm>
            <a:off x="502032" y="4824041"/>
            <a:ext cx="4488529"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BE EQUIPPED TO SERVE THE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ACADEMIC AND NON-ACADEMIC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NEEDS OF ALL STUDENTS</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47C71667-3AEC-C44A-BE72-6CBA1AD0B33C}"/>
              </a:ext>
            </a:extLst>
          </p:cNvPr>
          <p:cNvSpPr>
            <a:spLocks/>
          </p:cNvSpPr>
          <p:nvPr userDrawn="1"/>
        </p:nvSpPr>
        <p:spPr bwMode="auto">
          <a:xfrm>
            <a:off x="8099284" y="336091"/>
            <a:ext cx="2084673"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pPr>
            <a:r>
              <a:rPr lang="en-US" sz="2200"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28" name="TextBox 27">
            <a:extLst>
              <a:ext uri="{FF2B5EF4-FFF2-40B4-BE49-F238E27FC236}">
                <a16:creationId xmlns:a16="http://schemas.microsoft.com/office/drawing/2014/main" id="{8E0508B1-37A1-5149-A181-351DE524C4C9}"/>
              </a:ext>
            </a:extLst>
          </p:cNvPr>
          <p:cNvSpPr txBox="1"/>
          <p:nvPr userDrawn="1"/>
        </p:nvSpPr>
        <p:spPr>
          <a:xfrm>
            <a:off x="6815073" y="1516707"/>
            <a:ext cx="4653094" cy="830997"/>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NO MATTER WHERE THEY LIVE</a:t>
            </a:r>
          </a:p>
        </p:txBody>
      </p:sp>
      <p:cxnSp>
        <p:nvCxnSpPr>
          <p:cNvPr id="29" name="Straight Connector 28">
            <a:extLst>
              <a:ext uri="{FF2B5EF4-FFF2-40B4-BE49-F238E27FC236}">
                <a16:creationId xmlns:a16="http://schemas.microsoft.com/office/drawing/2014/main" id="{AF4B6B65-F656-5744-9563-91385A9B67FC}"/>
              </a:ext>
            </a:extLst>
          </p:cNvPr>
          <p:cNvCxnSpPr>
            <a:cxnSpLocks/>
          </p:cNvCxnSpPr>
          <p:nvPr userDrawn="1"/>
        </p:nvCxnSpPr>
        <p:spPr>
          <a:xfrm>
            <a:off x="8846191" y="1244430"/>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B183890-8E4B-A740-B27D-37D537CB22B8}"/>
              </a:ext>
            </a:extLst>
          </p:cNvPr>
          <p:cNvSpPr>
            <a:spLocks/>
          </p:cNvSpPr>
          <p:nvPr userDrawn="1"/>
        </p:nvSpPr>
        <p:spPr bwMode="auto">
          <a:xfrm>
            <a:off x="8081876" y="3715082"/>
            <a:ext cx="2119491"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pPr>
            <a:r>
              <a:rPr lang="en-US" sz="2200"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31" name="TextBox 30">
            <a:extLst>
              <a:ext uri="{FF2B5EF4-FFF2-40B4-BE49-F238E27FC236}">
                <a16:creationId xmlns:a16="http://schemas.microsoft.com/office/drawing/2014/main" id="{968D0E0F-4333-4147-8A55-4673EE116967}"/>
              </a:ext>
            </a:extLst>
          </p:cNvPr>
          <p:cNvSpPr txBox="1"/>
          <p:nvPr userDrawn="1"/>
        </p:nvSpPr>
        <p:spPr>
          <a:xfrm>
            <a:off x="6862196" y="4824041"/>
            <a:ext cx="4558851"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EDUCATION PROFESSION AND BE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TOP STATE TO BECOME AND REMAIN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 TEACHER AND LEADER</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87B148FB-6A20-A642-B08C-B402C2454F2B}"/>
              </a:ext>
            </a:extLst>
          </p:cNvPr>
          <p:cNvCxnSpPr>
            <a:cxnSpLocks/>
          </p:cNvCxnSpPr>
          <p:nvPr userDrawn="1"/>
        </p:nvCxnSpPr>
        <p:spPr>
          <a:xfrm>
            <a:off x="8846191" y="4613726"/>
            <a:ext cx="5908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6C3579-1D94-AC4F-8542-B7E001C3B123}"/>
              </a:ext>
            </a:extLst>
          </p:cNvPr>
          <p:cNvSpPr txBox="1"/>
          <p:nvPr userDrawn="1"/>
        </p:nvSpPr>
        <p:spPr>
          <a:xfrm>
            <a:off x="2119816" y="2175133"/>
            <a:ext cx="2869175" cy="246221"/>
          </a:xfrm>
          <a:prstGeom prst="rect">
            <a:avLst/>
          </a:prstGeom>
          <a:noFill/>
        </p:spPr>
        <p:txBody>
          <a:bodyPr wrap="square" rtlCol="0">
            <a:spAutoFit/>
          </a:bodyPr>
          <a:lstStyle/>
          <a:p>
            <a:r>
              <a:rPr lang="en-US" sz="1000">
                <a:solidFill>
                  <a:schemeClr val="bg1"/>
                </a:solidFill>
              </a:rPr>
              <a:t>We will set all students on a path to success. </a:t>
            </a:r>
          </a:p>
        </p:txBody>
      </p:sp>
    </p:spTree>
    <p:extLst>
      <p:ext uri="{BB962C8B-B14F-4D97-AF65-F5344CB8AC3E}">
        <p14:creationId xmlns:p14="http://schemas.microsoft.com/office/powerpoint/2010/main" val="41717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E4A64-8785-9B48-9D10-97EAD681B299}"/>
              </a:ext>
            </a:extLst>
          </p:cNvPr>
          <p:cNvSpPr/>
          <p:nvPr userDrawn="1"/>
        </p:nvSpPr>
        <p:spPr>
          <a:xfrm>
            <a:off x="0" y="5715000"/>
            <a:ext cx="2048006"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C1087D-3AE0-B246-8D57-8575158466E5}"/>
              </a:ext>
            </a:extLst>
          </p:cNvPr>
          <p:cNvSpPr/>
          <p:nvPr userDrawn="1"/>
        </p:nvSpPr>
        <p:spPr>
          <a:xfrm>
            <a:off x="0" y="0"/>
            <a:ext cx="1155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2285868" y="395164"/>
            <a:ext cx="938793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2285869" y="1698481"/>
            <a:ext cx="9387935" cy="449911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8B0D413-C72D-A845-8E43-D276C9EE99D0}"/>
              </a:ext>
            </a:extLst>
          </p:cNvPr>
          <p:cNvSpPr/>
          <p:nvPr userDrawn="1"/>
        </p:nvSpPr>
        <p:spPr>
          <a:xfrm>
            <a:off x="318790" y="-190500"/>
            <a:ext cx="1365337" cy="7213599"/>
          </a:xfrm>
          <a:prstGeom prst="rect">
            <a:avLst/>
          </a:prstGeom>
          <a:solidFill>
            <a:srgbClr val="74787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DEDD1B-207E-F947-991A-D2211346800C}"/>
              </a:ext>
            </a:extLst>
          </p:cNvPr>
          <p:cNvSpPr/>
          <p:nvPr userDrawn="1"/>
        </p:nvSpPr>
        <p:spPr>
          <a:xfrm>
            <a:off x="127000" y="568367"/>
            <a:ext cx="1365337" cy="1365337"/>
          </a:xfrm>
          <a:prstGeom prst="rect">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26244E-EC7F-B340-A205-D3E4AADB465F}"/>
              </a:ext>
            </a:extLst>
          </p:cNvPr>
          <p:cNvSpPr/>
          <p:nvPr userDrawn="1"/>
        </p:nvSpPr>
        <p:spPr>
          <a:xfrm>
            <a:off x="606469" y="318232"/>
            <a:ext cx="1365337" cy="1365337"/>
          </a:xfrm>
          <a:prstGeom prst="rect">
            <a:avLst/>
          </a:prstGeom>
          <a:solidFill>
            <a:schemeClr val="accent2"/>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8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5" name="Picture 4" descr="Two people laughing&#10;&#10;Description automatically generated with medium confidence">
            <a:extLst>
              <a:ext uri="{FF2B5EF4-FFF2-40B4-BE49-F238E27FC236}">
                <a16:creationId xmlns:a16="http://schemas.microsoft.com/office/drawing/2014/main" id="{FDE94096-6708-9745-8D76-C8CA250A5D6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38043" r="21746"/>
          <a:stretch/>
        </p:blipFill>
        <p:spPr>
          <a:xfrm>
            <a:off x="8052243" y="0"/>
            <a:ext cx="4136581" cy="6858000"/>
          </a:xfrm>
          <a:prstGeom prst="rect">
            <a:avLst/>
          </a:prstGeom>
        </p:spPr>
      </p:pic>
      <p:sp>
        <p:nvSpPr>
          <p:cNvPr id="2" name="Title 1"/>
          <p:cNvSpPr>
            <a:spLocks noGrp="1"/>
          </p:cNvSpPr>
          <p:nvPr>
            <p:ph type="title" hasCustomPrompt="1"/>
          </p:nvPr>
        </p:nvSpPr>
        <p:spPr>
          <a:xfrm>
            <a:off x="723769" y="2440812"/>
            <a:ext cx="7086731" cy="1759104"/>
          </a:xfrm>
        </p:spPr>
        <p:txBody>
          <a:bodyPr anchor="b">
            <a:normAutofit/>
          </a:bodyPr>
          <a:lstStyle>
            <a:lvl1pPr algn="r">
              <a:defRPr sz="4399">
                <a:solidFill>
                  <a:schemeClr val="accent2"/>
                </a:solidFill>
                <a:latin typeface="Georgia" panose="02040502050405020303" pitchFamily="18" charset="0"/>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23769" y="4253254"/>
            <a:ext cx="7086731" cy="1423646"/>
          </a:xfrm>
        </p:spPr>
        <p:txBody>
          <a:bodyPr>
            <a:normAutofit/>
          </a:bodyPr>
          <a:lstStyle>
            <a:lvl1pPr marL="0" indent="0" algn="r">
              <a:buNone/>
              <a:defRPr sz="320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Rectangle 5">
            <a:extLst>
              <a:ext uri="{FF2B5EF4-FFF2-40B4-BE49-F238E27FC236}">
                <a16:creationId xmlns:a16="http://schemas.microsoft.com/office/drawing/2014/main" id="{EEFB7885-3C7D-3547-BADA-1967BFA41171}"/>
              </a:ext>
            </a:extLst>
          </p:cNvPr>
          <p:cNvSpPr/>
          <p:nvPr userDrawn="1"/>
        </p:nvSpPr>
        <p:spPr>
          <a:xfrm>
            <a:off x="8052243" y="0"/>
            <a:ext cx="413658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6950CE8D-FF89-A34D-BB52-C01C157EBAD2}"/>
              </a:ext>
            </a:extLst>
          </p:cNvPr>
          <p:cNvPicPr>
            <a:picLocks noChangeAspect="1"/>
          </p:cNvPicPr>
          <p:nvPr userDrawn="1"/>
        </p:nvPicPr>
        <p:blipFill rotWithShape="1">
          <a:blip r:embed="rId3">
            <a:alphaModFix amt="35000"/>
          </a:blip>
          <a:srcRect l="17973" t="-1" r="17132" b="72501"/>
          <a:stretch/>
        </p:blipFill>
        <p:spPr>
          <a:xfrm>
            <a:off x="8930937" y="236504"/>
            <a:ext cx="3070563" cy="835060"/>
          </a:xfrm>
          <a:prstGeom prst="rect">
            <a:avLst/>
          </a:prstGeom>
        </p:spPr>
      </p:pic>
    </p:spTree>
    <p:extLst>
      <p:ext uri="{BB962C8B-B14F-4D97-AF65-F5344CB8AC3E}">
        <p14:creationId xmlns:p14="http://schemas.microsoft.com/office/powerpoint/2010/main" val="278428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1E161-4D61-ED42-BBC0-DD0C55EBF48F}"/>
              </a:ext>
            </a:extLst>
          </p:cNvPr>
          <p:cNvSpPr/>
          <p:nvPr userDrawn="1"/>
        </p:nvSpPr>
        <p:spPr>
          <a:xfrm>
            <a:off x="9182101" y="0"/>
            <a:ext cx="30067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sp>
        <p:nvSpPr>
          <p:cNvPr id="7" name="Text Placeholder 4">
            <a:extLst>
              <a:ext uri="{FF2B5EF4-FFF2-40B4-BE49-F238E27FC236}">
                <a16:creationId xmlns:a16="http://schemas.microsoft.com/office/drawing/2014/main" id="{4F8F17A6-18AF-124F-8B50-193FD3DAF1E9}"/>
              </a:ext>
            </a:extLst>
          </p:cNvPr>
          <p:cNvSpPr>
            <a:spLocks noGrp="1"/>
          </p:cNvSpPr>
          <p:nvPr>
            <p:ph type="body" sz="quarter" idx="10"/>
          </p:nvPr>
        </p:nvSpPr>
        <p:spPr>
          <a:xfrm>
            <a:off x="507868" y="1531917"/>
            <a:ext cx="8445632" cy="43088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42C84270-C0DF-E94A-9302-678BF07B926E}"/>
              </a:ext>
            </a:extLst>
          </p:cNvPr>
          <p:cNvSpPr>
            <a:spLocks noGrp="1"/>
          </p:cNvSpPr>
          <p:nvPr>
            <p:ph type="title"/>
          </p:nvPr>
        </p:nvSpPr>
        <p:spPr>
          <a:xfrm>
            <a:off x="507868" y="228600"/>
            <a:ext cx="8445633"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dirty="0"/>
              <a:t>Click to edit Master title style</a:t>
            </a:r>
          </a:p>
        </p:txBody>
      </p:sp>
      <p:pic>
        <p:nvPicPr>
          <p:cNvPr id="5" name="Picture 4">
            <a:extLst>
              <a:ext uri="{FF2B5EF4-FFF2-40B4-BE49-F238E27FC236}">
                <a16:creationId xmlns:a16="http://schemas.microsoft.com/office/drawing/2014/main" id="{09B2F6C0-2F70-8D44-B52E-3F3009A2EF54}"/>
              </a:ext>
            </a:extLst>
          </p:cNvPr>
          <p:cNvPicPr>
            <a:picLocks noChangeAspect="1"/>
          </p:cNvPicPr>
          <p:nvPr userDrawn="1"/>
        </p:nvPicPr>
        <p:blipFill rotWithShape="1">
          <a:blip r:embed="rId2"/>
          <a:srcRect b="15740"/>
          <a:stretch/>
        </p:blipFill>
        <p:spPr>
          <a:xfrm>
            <a:off x="9413251" y="259080"/>
            <a:ext cx="2526971" cy="1366520"/>
          </a:xfrm>
          <a:prstGeom prst="rect">
            <a:avLst/>
          </a:prstGeom>
        </p:spPr>
      </p:pic>
      <p:sp>
        <p:nvSpPr>
          <p:cNvPr id="9" name="Rectangle 8">
            <a:extLst>
              <a:ext uri="{FF2B5EF4-FFF2-40B4-BE49-F238E27FC236}">
                <a16:creationId xmlns:a16="http://schemas.microsoft.com/office/drawing/2014/main" id="{ED212C27-51FE-BC45-9772-29A0EBDB472B}"/>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1843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49F479-6C74-DD43-9159-EDBBBF818650}"/>
              </a:ext>
            </a:extLst>
          </p:cNvPr>
          <p:cNvSpPr/>
          <p:nvPr userDrawn="1"/>
        </p:nvSpPr>
        <p:spPr>
          <a:xfrm>
            <a:off x="9082258" y="6400800"/>
            <a:ext cx="310656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507868" y="1531917"/>
            <a:ext cx="11204832" cy="41195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578BD6E-B3A0-2047-AB18-2B01CCE7745C}"/>
              </a:ext>
            </a:extLst>
          </p:cNvPr>
          <p:cNvSpPr/>
          <p:nvPr userDrawn="1"/>
        </p:nvSpPr>
        <p:spPr>
          <a:xfrm>
            <a:off x="0" y="5935733"/>
            <a:ext cx="12188825" cy="922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350"/>
          </a:p>
        </p:txBody>
      </p:sp>
      <p:pic>
        <p:nvPicPr>
          <p:cNvPr id="7" name="Picture 6">
            <a:extLst>
              <a:ext uri="{FF2B5EF4-FFF2-40B4-BE49-F238E27FC236}">
                <a16:creationId xmlns:a16="http://schemas.microsoft.com/office/drawing/2014/main" id="{8DBF9CE7-9570-3C40-A90B-EF17C5CE942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7706" y="6065841"/>
            <a:ext cx="1586983" cy="627866"/>
          </a:xfrm>
          <a:prstGeom prst="rect">
            <a:avLst/>
          </a:prstGeom>
        </p:spPr>
      </p:pic>
      <p:sp>
        <p:nvSpPr>
          <p:cNvPr id="10" name="Rectangle 9">
            <a:extLst>
              <a:ext uri="{FF2B5EF4-FFF2-40B4-BE49-F238E27FC236}">
                <a16:creationId xmlns:a16="http://schemas.microsoft.com/office/drawing/2014/main" id="{0BCA10A5-B34F-3741-A848-7FA7FA55F3BF}"/>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F0A6144F-5249-6745-A5E2-D5CEEECF7E7A}"/>
              </a:ext>
            </a:extLst>
          </p:cNvPr>
          <p:cNvPicPr>
            <a:picLocks noChangeAspect="1"/>
          </p:cNvPicPr>
          <p:nvPr userDrawn="1"/>
        </p:nvPicPr>
        <p:blipFill rotWithShape="1">
          <a:blip r:embed="rId3"/>
          <a:srcRect l="17973" t="-1" r="17132" b="72501"/>
          <a:stretch/>
        </p:blipFill>
        <p:spPr>
          <a:xfrm>
            <a:off x="10705267" y="6049577"/>
            <a:ext cx="1143888" cy="311088"/>
          </a:xfrm>
          <a:prstGeom prst="rect">
            <a:avLst/>
          </a:prstGeom>
        </p:spPr>
      </p:pic>
    </p:spTree>
    <p:extLst>
      <p:ext uri="{BB962C8B-B14F-4D97-AF65-F5344CB8AC3E}">
        <p14:creationId xmlns:p14="http://schemas.microsoft.com/office/powerpoint/2010/main" val="326092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9" name="Picture 8" descr="A group of children and a dog&#10;&#10;Description automatically generated with low confidence">
            <a:extLst>
              <a:ext uri="{FF2B5EF4-FFF2-40B4-BE49-F238E27FC236}">
                <a16:creationId xmlns:a16="http://schemas.microsoft.com/office/drawing/2014/main" id="{76649DF2-35E1-2649-BE88-0CC4D959F27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13056" b="11"/>
          <a:stretch/>
        </p:blipFill>
        <p:spPr>
          <a:xfrm>
            <a:off x="4" y="896"/>
            <a:ext cx="12188816" cy="6856209"/>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0"/>
            <a:ext cx="12188826"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3FE6D888-BD8F-C84C-AD1E-88FE1E38C19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7706" y="6065841"/>
            <a:ext cx="1586983" cy="627866"/>
          </a:xfrm>
          <a:prstGeom prst="rect">
            <a:avLst/>
          </a:prstGeom>
        </p:spPr>
      </p:pic>
      <p:sp>
        <p:nvSpPr>
          <p:cNvPr id="13" name="Rectangle 12">
            <a:extLst>
              <a:ext uri="{FF2B5EF4-FFF2-40B4-BE49-F238E27FC236}">
                <a16:creationId xmlns:a16="http://schemas.microsoft.com/office/drawing/2014/main" id="{D35B63A8-46A9-944B-AEF2-383A046B941E}"/>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275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uple holding hands">
            <a:extLst>
              <a:ext uri="{FF2B5EF4-FFF2-40B4-BE49-F238E27FC236}">
                <a16:creationId xmlns:a16="http://schemas.microsoft.com/office/drawing/2014/main" id="{184A19B9-5730-EA42-8357-EDEDF9EB5E7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563" b="6563"/>
          <a:stretch/>
        </p:blipFill>
        <p:spPr>
          <a:xfrm>
            <a:off x="3" y="896"/>
            <a:ext cx="12188816" cy="6856209"/>
          </a:xfrm>
          <a:prstGeom prst="rect">
            <a:avLst/>
          </a:prstGeom>
        </p:spPr>
      </p:pic>
      <p:sp>
        <p:nvSpPr>
          <p:cNvPr id="4" name="Rectangle 3">
            <a:extLst>
              <a:ext uri="{FF2B5EF4-FFF2-40B4-BE49-F238E27FC236}">
                <a16:creationId xmlns:a16="http://schemas.microsoft.com/office/drawing/2014/main" id="{12E804E9-B269-CF48-BF0F-90EEB048A41B}"/>
              </a:ext>
            </a:extLst>
          </p:cNvPr>
          <p:cNvSpPr/>
          <p:nvPr userDrawn="1"/>
        </p:nvSpPr>
        <p:spPr>
          <a:xfrm>
            <a:off x="-1" y="0"/>
            <a:ext cx="12188826"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032807CB-BEAF-C547-8E5E-A438DC24ADC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7706" y="6065841"/>
            <a:ext cx="1586983" cy="627866"/>
          </a:xfrm>
          <a:prstGeom prst="rect">
            <a:avLst/>
          </a:prstGeom>
        </p:spPr>
      </p:pic>
      <p:pic>
        <p:nvPicPr>
          <p:cNvPr id="2" name="Picture 1">
            <a:extLst>
              <a:ext uri="{FF2B5EF4-FFF2-40B4-BE49-F238E27FC236}">
                <a16:creationId xmlns:a16="http://schemas.microsoft.com/office/drawing/2014/main" id="{09A985D2-911C-A84F-9F6A-3D4426A5F227}"/>
              </a:ext>
            </a:extLst>
          </p:cNvPr>
          <p:cNvPicPr>
            <a:picLocks noChangeAspect="1"/>
          </p:cNvPicPr>
          <p:nvPr userDrawn="1"/>
        </p:nvPicPr>
        <p:blipFill rotWithShape="1">
          <a:blip r:embed="rId4"/>
          <a:srcRect b="15740"/>
          <a:stretch/>
        </p:blipFill>
        <p:spPr>
          <a:xfrm>
            <a:off x="2323402" y="1277934"/>
            <a:ext cx="7542020" cy="4078529"/>
          </a:xfrm>
          <a:prstGeom prst="rect">
            <a:avLst/>
          </a:prstGeom>
        </p:spPr>
      </p:pic>
      <p:sp>
        <p:nvSpPr>
          <p:cNvPr id="6" name="Rectangle 5">
            <a:extLst>
              <a:ext uri="{FF2B5EF4-FFF2-40B4-BE49-F238E27FC236}">
                <a16:creationId xmlns:a16="http://schemas.microsoft.com/office/drawing/2014/main" id="{4531279C-36C9-DA49-BA61-4913FF4C4AC3}"/>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96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558E6-2CC7-AC4B-A717-85D2E24F4DB5}"/>
              </a:ext>
            </a:extLst>
          </p:cNvPr>
          <p:cNvSpPr/>
          <p:nvPr userDrawn="1"/>
        </p:nvSpPr>
        <p:spPr>
          <a:xfrm>
            <a:off x="0" y="5740400"/>
            <a:ext cx="12188825"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1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dirty="0"/>
              <a:t>Click to edit title style</a:t>
            </a:r>
          </a:p>
        </p:txBody>
      </p:sp>
      <p:pic>
        <p:nvPicPr>
          <p:cNvPr id="5" name="Picture 4">
            <a:extLst>
              <a:ext uri="{FF2B5EF4-FFF2-40B4-BE49-F238E27FC236}">
                <a16:creationId xmlns:a16="http://schemas.microsoft.com/office/drawing/2014/main" id="{2A94C78C-4F6E-C84A-9EB5-1C075E2309F2}"/>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67706" y="6065841"/>
            <a:ext cx="1586983" cy="627866"/>
          </a:xfrm>
          <a:prstGeom prst="rect">
            <a:avLst/>
          </a:prstGeom>
        </p:spPr>
      </p:pic>
      <p:sp>
        <p:nvSpPr>
          <p:cNvPr id="6" name="Rectangle 5">
            <a:extLst>
              <a:ext uri="{FF2B5EF4-FFF2-40B4-BE49-F238E27FC236}">
                <a16:creationId xmlns:a16="http://schemas.microsoft.com/office/drawing/2014/main" id="{BBDFB7DA-84FC-AD4D-9684-D0C052A5C846}"/>
              </a:ext>
            </a:extLst>
          </p:cNvPr>
          <p:cNvSpPr/>
          <p:nvPr userDrawn="1"/>
        </p:nvSpPr>
        <p:spPr>
          <a:xfrm>
            <a:off x="6483816" y="6427416"/>
            <a:ext cx="5585421"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284446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21" r:id="rId3"/>
    <p:sldLayoutId id="2147483918" r:id="rId4"/>
    <p:sldLayoutId id="2147483919" r:id="rId5"/>
    <p:sldLayoutId id="2147483920" r:id="rId6"/>
    <p:sldLayoutId id="2147483947" r:id="rId7"/>
    <p:sldLayoutId id="2147483945" r:id="rId8"/>
    <p:sldLayoutId id="2147483946" r:id="rId9"/>
  </p:sldLayoutIdLst>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mj-ea"/>
          <a:cs typeface="+mj-cs"/>
        </a:defRPr>
      </a:lvl1pPr>
    </p:titleStyle>
    <p:body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sv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svg"/><Relationship Id="rId24" Type="http://schemas.openxmlformats.org/officeDocument/2006/relationships/image" Target="../media/image64.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28" Type="http://schemas.openxmlformats.org/officeDocument/2006/relationships/image" Target="../media/image68.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i/status/1417891842826326021" TargetMode="External"/><Relationship Id="rId2" Type="http://schemas.openxmlformats.org/officeDocument/2006/relationships/hyperlink" Target="https://clee.utk.edu/2021/09/10/reflections-on-communication/" TargetMode="External"/><Relationship Id="rId1" Type="http://schemas.openxmlformats.org/officeDocument/2006/relationships/slideLayout" Target="../slideLayouts/slideLayout9.xml"/><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hyperlink" Target="mailto:Alison.Gauld@tn.gov"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1697E43-36E5-D041-A1BC-D95F6DCDD7CD}"/>
              </a:ext>
            </a:extLst>
          </p:cNvPr>
          <p:cNvSpPr>
            <a:spLocks noGrp="1"/>
          </p:cNvSpPr>
          <p:nvPr>
            <p:ph type="subTitle" idx="1"/>
          </p:nvPr>
        </p:nvSpPr>
        <p:spPr/>
        <p:txBody>
          <a:bodyPr/>
          <a:lstStyle/>
          <a:p>
            <a:r>
              <a:rPr lang="en-US" dirty="0"/>
              <a:t>Welcome and Day 1</a:t>
            </a:r>
          </a:p>
        </p:txBody>
      </p:sp>
      <p:sp>
        <p:nvSpPr>
          <p:cNvPr id="8" name="Text Placeholder 7">
            <a:extLst>
              <a:ext uri="{FF2B5EF4-FFF2-40B4-BE49-F238E27FC236}">
                <a16:creationId xmlns:a16="http://schemas.microsoft.com/office/drawing/2014/main" id="{0519508F-2739-464D-AE48-764B06D1CCE9}"/>
              </a:ext>
            </a:extLst>
          </p:cNvPr>
          <p:cNvSpPr>
            <a:spLocks noGrp="1"/>
          </p:cNvSpPr>
          <p:nvPr>
            <p:ph type="body" sz="quarter" idx="10"/>
          </p:nvPr>
        </p:nvSpPr>
        <p:spPr/>
        <p:txBody>
          <a:bodyPr/>
          <a:lstStyle/>
          <a:p>
            <a:r>
              <a:rPr lang="en-US" dirty="0"/>
              <a:t>July 19, 2021</a:t>
            </a:r>
          </a:p>
        </p:txBody>
      </p:sp>
    </p:spTree>
    <p:extLst>
      <p:ext uri="{BB962C8B-B14F-4D97-AF65-F5344CB8AC3E}">
        <p14:creationId xmlns:p14="http://schemas.microsoft.com/office/powerpoint/2010/main" val="26017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C6-3A06-4CAD-8A1E-D8B7424D7D00}"/>
              </a:ext>
            </a:extLst>
          </p:cNvPr>
          <p:cNvSpPr>
            <a:spLocks noGrp="1"/>
          </p:cNvSpPr>
          <p:nvPr>
            <p:ph type="title"/>
          </p:nvPr>
        </p:nvSpPr>
        <p:spPr/>
        <p:txBody>
          <a:bodyPr/>
          <a:lstStyle/>
          <a:p>
            <a:r>
              <a:rPr lang="en-US" dirty="0"/>
              <a:t>School Team Membership</a:t>
            </a:r>
          </a:p>
        </p:txBody>
      </p:sp>
      <p:sp>
        <p:nvSpPr>
          <p:cNvPr id="3" name="Text Placeholder 2">
            <a:extLst>
              <a:ext uri="{FF2B5EF4-FFF2-40B4-BE49-F238E27FC236}">
                <a16:creationId xmlns:a16="http://schemas.microsoft.com/office/drawing/2014/main" id="{A7F60A91-9951-49B3-AD45-5EF69667C852}"/>
              </a:ext>
            </a:extLst>
          </p:cNvPr>
          <p:cNvSpPr>
            <a:spLocks noGrp="1"/>
          </p:cNvSpPr>
          <p:nvPr>
            <p:ph type="body" sz="quarter" idx="10"/>
          </p:nvPr>
        </p:nvSpPr>
        <p:spPr/>
        <p:txBody>
          <a:bodyPr/>
          <a:lstStyle/>
          <a:p>
            <a:pPr marL="0" indent="0">
              <a:spcAft>
                <a:spcPts val="450"/>
              </a:spcAft>
              <a:buNone/>
            </a:pPr>
            <a:r>
              <a:rPr lang="en-US" dirty="0"/>
              <a:t>School teams must include:</a:t>
            </a:r>
          </a:p>
          <a:p>
            <a:pPr lvl="1">
              <a:spcBef>
                <a:spcPts val="0"/>
              </a:spcBef>
            </a:pPr>
            <a:r>
              <a:rPr lang="en-US" dirty="0">
                <a:solidFill>
                  <a:schemeClr val="accent2">
                    <a:lumMod val="50000"/>
                  </a:schemeClr>
                </a:solidFill>
              </a:rPr>
              <a:t>high school administrator</a:t>
            </a:r>
          </a:p>
          <a:p>
            <a:pPr lvl="1">
              <a:spcBef>
                <a:spcPts val="0"/>
              </a:spcBef>
            </a:pPr>
            <a:r>
              <a:rPr lang="en-US" dirty="0">
                <a:solidFill>
                  <a:schemeClr val="accent2">
                    <a:lumMod val="50000"/>
                  </a:schemeClr>
                </a:solidFill>
              </a:rPr>
              <a:t>general education teacher</a:t>
            </a:r>
          </a:p>
          <a:p>
            <a:pPr lvl="1">
              <a:spcBef>
                <a:spcPts val="0"/>
              </a:spcBef>
            </a:pPr>
            <a:r>
              <a:rPr lang="en-US" dirty="0">
                <a:solidFill>
                  <a:schemeClr val="accent2">
                    <a:lumMod val="50000"/>
                  </a:schemeClr>
                </a:solidFill>
              </a:rPr>
              <a:t>special education teacher </a:t>
            </a:r>
          </a:p>
          <a:p>
            <a:pPr lvl="1">
              <a:spcBef>
                <a:spcPts val="0"/>
              </a:spcBef>
            </a:pPr>
            <a:r>
              <a:rPr lang="en-US" dirty="0">
                <a:solidFill>
                  <a:schemeClr val="accent2">
                    <a:lumMod val="50000"/>
                  </a:schemeClr>
                </a:solidFill>
              </a:rPr>
              <a:t>district special education director</a:t>
            </a:r>
          </a:p>
          <a:p>
            <a:pPr lvl="1">
              <a:spcBef>
                <a:spcPts val="0"/>
              </a:spcBef>
            </a:pPr>
            <a:endParaRPr lang="en-US" dirty="0">
              <a:solidFill>
                <a:schemeClr val="accent2">
                  <a:lumMod val="50000"/>
                </a:schemeClr>
              </a:solidFill>
            </a:endParaRPr>
          </a:p>
          <a:p>
            <a:pPr>
              <a:spcAft>
                <a:spcPts val="450"/>
              </a:spcAft>
            </a:pPr>
            <a:r>
              <a:rPr lang="en-US" dirty="0"/>
              <a:t>Participation is a </a:t>
            </a:r>
            <a:r>
              <a:rPr lang="en-US" b="1" dirty="0"/>
              <a:t>three-year commitment</a:t>
            </a:r>
            <a:r>
              <a:rPr lang="en-US" dirty="0"/>
              <a:t>.</a:t>
            </a:r>
          </a:p>
          <a:p>
            <a:pPr lvl="1">
              <a:spcAft>
                <a:spcPts val="450"/>
              </a:spcAft>
            </a:pPr>
            <a:endParaRPr lang="en-US" dirty="0">
              <a:solidFill>
                <a:schemeClr val="accent2">
                  <a:lumMod val="50000"/>
                </a:schemeClr>
              </a:solidFill>
            </a:endParaRPr>
          </a:p>
          <a:p>
            <a:endParaRPr lang="en-US" dirty="0"/>
          </a:p>
        </p:txBody>
      </p:sp>
      <p:pic>
        <p:nvPicPr>
          <p:cNvPr id="4" name="Graphic 3" descr="Group with solid fill">
            <a:extLst>
              <a:ext uri="{FF2B5EF4-FFF2-40B4-BE49-F238E27FC236}">
                <a16:creationId xmlns:a16="http://schemas.microsoft.com/office/drawing/2014/main" id="{72164D1C-B718-4E55-A623-5D7873815A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6377" y="542121"/>
            <a:ext cx="914400" cy="914400"/>
          </a:xfrm>
          <a:prstGeom prst="rect">
            <a:avLst/>
          </a:prstGeom>
        </p:spPr>
      </p:pic>
    </p:spTree>
    <p:extLst>
      <p:ext uri="{BB962C8B-B14F-4D97-AF65-F5344CB8AC3E}">
        <p14:creationId xmlns:p14="http://schemas.microsoft.com/office/powerpoint/2010/main" val="260141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274D-3444-454F-9628-642E881EF723}"/>
              </a:ext>
            </a:extLst>
          </p:cNvPr>
          <p:cNvSpPr>
            <a:spLocks noGrp="1"/>
          </p:cNvSpPr>
          <p:nvPr>
            <p:ph type="title"/>
          </p:nvPr>
        </p:nvSpPr>
        <p:spPr>
          <a:xfrm>
            <a:off x="2285868" y="202850"/>
            <a:ext cx="9387935" cy="1208314"/>
          </a:xfrm>
        </p:spPr>
        <p:txBody>
          <a:bodyPr/>
          <a:lstStyle/>
          <a:p>
            <a:r>
              <a:rPr lang="en-US"/>
              <a:t>What Do We Know?</a:t>
            </a:r>
          </a:p>
        </p:txBody>
      </p:sp>
      <p:graphicFrame>
        <p:nvGraphicFramePr>
          <p:cNvPr id="5" name="Chart 4">
            <a:extLst>
              <a:ext uri="{FF2B5EF4-FFF2-40B4-BE49-F238E27FC236}">
                <a16:creationId xmlns:a16="http://schemas.microsoft.com/office/drawing/2014/main" id="{0B7F8AFE-673C-462E-857D-78AC452D20F3}"/>
              </a:ext>
            </a:extLst>
          </p:cNvPr>
          <p:cNvGraphicFramePr/>
          <p:nvPr/>
        </p:nvGraphicFramePr>
        <p:xfrm>
          <a:off x="2285869" y="1407886"/>
          <a:ext cx="9387934" cy="5021943"/>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c 6" descr="Bar chart">
            <a:extLst>
              <a:ext uri="{FF2B5EF4-FFF2-40B4-BE49-F238E27FC236}">
                <a16:creationId xmlns:a16="http://schemas.microsoft.com/office/drawing/2014/main" id="{99877733-2026-4472-87BC-826EAAE33C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926" y="605971"/>
            <a:ext cx="914400" cy="914400"/>
          </a:xfrm>
          <a:prstGeom prst="rect">
            <a:avLst/>
          </a:prstGeom>
        </p:spPr>
      </p:pic>
    </p:spTree>
    <p:extLst>
      <p:ext uri="{BB962C8B-B14F-4D97-AF65-F5344CB8AC3E}">
        <p14:creationId xmlns:p14="http://schemas.microsoft.com/office/powerpoint/2010/main" val="185805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BAB3C69-073D-44C9-9A19-E17D221CAB5A}"/>
              </a:ext>
            </a:extLst>
          </p:cNvPr>
          <p:cNvGraphicFramePr/>
          <p:nvPr/>
        </p:nvGraphicFramePr>
        <p:xfrm>
          <a:off x="0" y="0"/>
          <a:ext cx="12188825"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354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BAB3C69-073D-44C9-9A19-E17D221CAB5A}"/>
              </a:ext>
            </a:extLst>
          </p:cNvPr>
          <p:cNvGraphicFramePr/>
          <p:nvPr/>
        </p:nvGraphicFramePr>
        <p:xfrm>
          <a:off x="0" y="0"/>
          <a:ext cx="12188825"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0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6FB904F-DF05-4E64-97B5-6C7E0A8A8D28}"/>
              </a:ext>
            </a:extLst>
          </p:cNvPr>
          <p:cNvGraphicFramePr>
            <a:graphicFrameLocks/>
          </p:cNvGraphicFramePr>
          <p:nvPr/>
        </p:nvGraphicFramePr>
        <p:xfrm>
          <a:off x="0" y="0"/>
          <a:ext cx="12188825"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5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764F672-E2C5-48BF-8225-16A3D25F26E6}"/>
              </a:ext>
            </a:extLst>
          </p:cNvPr>
          <p:cNvGraphicFramePr/>
          <p:nvPr/>
        </p:nvGraphicFramePr>
        <p:xfrm>
          <a:off x="253218" y="849308"/>
          <a:ext cx="6454839" cy="5679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1470E59-39E2-44AB-BCA9-058E6CE63D04}"/>
              </a:ext>
            </a:extLst>
          </p:cNvPr>
          <p:cNvGraphicFramePr/>
          <p:nvPr/>
        </p:nvGraphicFramePr>
        <p:xfrm>
          <a:off x="6824990" y="849308"/>
          <a:ext cx="5110617" cy="56799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E52828E-AF4C-4590-A3A4-44DDA2D17000}"/>
              </a:ext>
            </a:extLst>
          </p:cNvPr>
          <p:cNvSpPr txBox="1"/>
          <p:nvPr/>
        </p:nvSpPr>
        <p:spPr>
          <a:xfrm>
            <a:off x="406400" y="309489"/>
            <a:ext cx="11335657" cy="830997"/>
          </a:xfrm>
          <a:prstGeom prst="rect">
            <a:avLst/>
          </a:prstGeom>
          <a:noFill/>
        </p:spPr>
        <p:txBody>
          <a:bodyPr wrap="square" rtlCol="0">
            <a:spAutoFit/>
          </a:bodyPr>
          <a:lstStyle/>
          <a:p>
            <a:pPr algn="ctr"/>
            <a:r>
              <a:rPr lang="en-US" sz="2400" b="1">
                <a:latin typeface="Georgia" panose="02040502050405020303" pitchFamily="18" charset="0"/>
              </a:rPr>
              <a:t>Longitudinal Indicator 14 Data–Specific Learning Disability (SLD) and ID</a:t>
            </a:r>
          </a:p>
        </p:txBody>
      </p:sp>
    </p:spTree>
    <p:extLst>
      <p:ext uri="{BB962C8B-B14F-4D97-AF65-F5344CB8AC3E}">
        <p14:creationId xmlns:p14="http://schemas.microsoft.com/office/powerpoint/2010/main" val="126562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C76E-6121-45F9-B285-F0535D8F6574}"/>
              </a:ext>
            </a:extLst>
          </p:cNvPr>
          <p:cNvSpPr>
            <a:spLocks noGrp="1"/>
          </p:cNvSpPr>
          <p:nvPr>
            <p:ph type="title" idx="4294967295"/>
          </p:nvPr>
        </p:nvSpPr>
        <p:spPr>
          <a:xfrm>
            <a:off x="984250" y="228600"/>
            <a:ext cx="11204575" cy="1208088"/>
          </a:xfrm>
        </p:spPr>
        <p:txBody>
          <a:bodyPr/>
          <a:lstStyle/>
          <a:p>
            <a:r>
              <a:rPr lang="en-US"/>
              <a:t>Project Overview</a:t>
            </a:r>
          </a:p>
        </p:txBody>
      </p:sp>
      <p:sp>
        <p:nvSpPr>
          <p:cNvPr id="5" name="Flowchart: Process 4">
            <a:extLst>
              <a:ext uri="{FF2B5EF4-FFF2-40B4-BE49-F238E27FC236}">
                <a16:creationId xmlns:a16="http://schemas.microsoft.com/office/drawing/2014/main" id="{F1438465-8EFB-45B2-9F6E-F8A798E010DF}"/>
              </a:ext>
            </a:extLst>
          </p:cNvPr>
          <p:cNvSpPr/>
          <p:nvPr/>
        </p:nvSpPr>
        <p:spPr>
          <a:xfrm>
            <a:off x="1444487" y="1294289"/>
            <a:ext cx="9371105" cy="87464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Teaching All Students Initiative</a:t>
            </a:r>
          </a:p>
        </p:txBody>
      </p:sp>
      <p:sp>
        <p:nvSpPr>
          <p:cNvPr id="6" name="Flowchart: Process 5">
            <a:extLst>
              <a:ext uri="{FF2B5EF4-FFF2-40B4-BE49-F238E27FC236}">
                <a16:creationId xmlns:a16="http://schemas.microsoft.com/office/drawing/2014/main" id="{A50A31E5-156C-451B-8EE3-3FC9EE5EABFF}"/>
              </a:ext>
            </a:extLst>
          </p:cNvPr>
          <p:cNvSpPr/>
          <p:nvPr/>
        </p:nvSpPr>
        <p:spPr>
          <a:xfrm>
            <a:off x="2106488" y="2452765"/>
            <a:ext cx="2531165" cy="874643"/>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Training</a:t>
            </a:r>
          </a:p>
        </p:txBody>
      </p:sp>
      <p:sp>
        <p:nvSpPr>
          <p:cNvPr id="12" name="Flowchart: Process 11">
            <a:extLst>
              <a:ext uri="{FF2B5EF4-FFF2-40B4-BE49-F238E27FC236}">
                <a16:creationId xmlns:a16="http://schemas.microsoft.com/office/drawing/2014/main" id="{2B74ED88-071D-4191-A7AE-18DE694E0CFC}"/>
              </a:ext>
            </a:extLst>
          </p:cNvPr>
          <p:cNvSpPr/>
          <p:nvPr/>
        </p:nvSpPr>
        <p:spPr>
          <a:xfrm>
            <a:off x="1253226" y="3644348"/>
            <a:ext cx="1947173" cy="860188"/>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Synchronous School Team</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(3 summer sessions)  </a:t>
            </a:r>
          </a:p>
        </p:txBody>
      </p:sp>
      <p:sp>
        <p:nvSpPr>
          <p:cNvPr id="13" name="Flowchart: Process 12">
            <a:extLst>
              <a:ext uri="{FF2B5EF4-FFF2-40B4-BE49-F238E27FC236}">
                <a16:creationId xmlns:a16="http://schemas.microsoft.com/office/drawing/2014/main" id="{15A2B382-4A30-4704-B4AD-B56282536717}"/>
              </a:ext>
            </a:extLst>
          </p:cNvPr>
          <p:cNvSpPr/>
          <p:nvPr/>
        </p:nvSpPr>
        <p:spPr>
          <a:xfrm>
            <a:off x="9053791" y="3603513"/>
            <a:ext cx="1881808" cy="87464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Student Specific Communication System Coaching</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least 2 per year)</a:t>
            </a:r>
          </a:p>
        </p:txBody>
      </p:sp>
      <p:sp>
        <p:nvSpPr>
          <p:cNvPr id="14" name="Flowchart: Process 13">
            <a:extLst>
              <a:ext uri="{FF2B5EF4-FFF2-40B4-BE49-F238E27FC236}">
                <a16:creationId xmlns:a16="http://schemas.microsoft.com/office/drawing/2014/main" id="{32352F30-8435-4B60-9468-BF9A181BFB6D}"/>
              </a:ext>
            </a:extLst>
          </p:cNvPr>
          <p:cNvSpPr/>
          <p:nvPr/>
        </p:nvSpPr>
        <p:spPr>
          <a:xfrm>
            <a:off x="6649419" y="3603513"/>
            <a:ext cx="1881808" cy="87464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On-site School Team Implementation Fidelity Checks</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(at least 2 per year)</a:t>
            </a:r>
          </a:p>
        </p:txBody>
      </p:sp>
      <p:sp>
        <p:nvSpPr>
          <p:cNvPr id="15" name="Flowchart: Process 14">
            <a:extLst>
              <a:ext uri="{FF2B5EF4-FFF2-40B4-BE49-F238E27FC236}">
                <a16:creationId xmlns:a16="http://schemas.microsoft.com/office/drawing/2014/main" id="{6B3C86B6-5BE8-49B7-B1DA-36EF023B12E8}"/>
              </a:ext>
            </a:extLst>
          </p:cNvPr>
          <p:cNvSpPr/>
          <p:nvPr/>
        </p:nvSpPr>
        <p:spPr>
          <a:xfrm>
            <a:off x="3657599" y="3635315"/>
            <a:ext cx="1947172" cy="87464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Synchronous Intensive Teacher</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(3 summer sessions) </a:t>
            </a:r>
          </a:p>
        </p:txBody>
      </p:sp>
      <p:sp>
        <p:nvSpPr>
          <p:cNvPr id="16" name="Rectangle 15">
            <a:extLst>
              <a:ext uri="{FF2B5EF4-FFF2-40B4-BE49-F238E27FC236}">
                <a16:creationId xmlns:a16="http://schemas.microsoft.com/office/drawing/2014/main" id="{0EA3FE3F-9035-4729-85C6-FAB7F9FED344}"/>
              </a:ext>
            </a:extLst>
          </p:cNvPr>
          <p:cNvSpPr/>
          <p:nvPr/>
        </p:nvSpPr>
        <p:spPr>
          <a:xfrm>
            <a:off x="659433" y="5956807"/>
            <a:ext cx="10869957" cy="7796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Sustainability and State-wide Implementation</a:t>
            </a:r>
          </a:p>
        </p:txBody>
      </p:sp>
      <p:sp>
        <p:nvSpPr>
          <p:cNvPr id="18" name="Flowchart: Process 17">
            <a:extLst>
              <a:ext uri="{FF2B5EF4-FFF2-40B4-BE49-F238E27FC236}">
                <a16:creationId xmlns:a16="http://schemas.microsoft.com/office/drawing/2014/main" id="{60E23531-06F4-465C-B6B0-CBA0C47F87A9}"/>
              </a:ext>
            </a:extLst>
          </p:cNvPr>
          <p:cNvSpPr/>
          <p:nvPr/>
        </p:nvSpPr>
        <p:spPr>
          <a:xfrm>
            <a:off x="899931" y="4796307"/>
            <a:ext cx="4944278" cy="8746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Asynchronous Training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(includes a mix of training for school team members, self-contained teachers, school-wide staff, and optional topic-based trainings) </a:t>
            </a:r>
          </a:p>
        </p:txBody>
      </p:sp>
      <p:sp>
        <p:nvSpPr>
          <p:cNvPr id="20" name="Flowchart: Process 19">
            <a:extLst>
              <a:ext uri="{FF2B5EF4-FFF2-40B4-BE49-F238E27FC236}">
                <a16:creationId xmlns:a16="http://schemas.microsoft.com/office/drawing/2014/main" id="{07A11D51-225A-41B1-9215-101B2F03D6A4}"/>
              </a:ext>
            </a:extLst>
          </p:cNvPr>
          <p:cNvSpPr/>
          <p:nvPr/>
        </p:nvSpPr>
        <p:spPr>
          <a:xfrm>
            <a:off x="6334539" y="4731027"/>
            <a:ext cx="4954355" cy="939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Evaluation Process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(includes training surveys, implementation data, and student outcomes)</a:t>
            </a:r>
          </a:p>
        </p:txBody>
      </p:sp>
      <p:sp>
        <p:nvSpPr>
          <p:cNvPr id="21" name="Flowchart: Process 20">
            <a:extLst>
              <a:ext uri="{FF2B5EF4-FFF2-40B4-BE49-F238E27FC236}">
                <a16:creationId xmlns:a16="http://schemas.microsoft.com/office/drawing/2014/main" id="{D7E380DF-86CB-4BA5-ADC0-1AC0988070A6}"/>
              </a:ext>
            </a:extLst>
          </p:cNvPr>
          <p:cNvSpPr/>
          <p:nvPr/>
        </p:nvSpPr>
        <p:spPr>
          <a:xfrm>
            <a:off x="7551172" y="2448901"/>
            <a:ext cx="2531165" cy="874643"/>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Coaching</a:t>
            </a:r>
          </a:p>
        </p:txBody>
      </p:sp>
    </p:spTree>
    <p:extLst>
      <p:ext uri="{BB962C8B-B14F-4D97-AF65-F5344CB8AC3E}">
        <p14:creationId xmlns:p14="http://schemas.microsoft.com/office/powerpoint/2010/main" val="12901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6B0E-D255-499D-82A0-76973B9A9E61}"/>
              </a:ext>
            </a:extLst>
          </p:cNvPr>
          <p:cNvSpPr>
            <a:spLocks noGrp="1"/>
          </p:cNvSpPr>
          <p:nvPr>
            <p:ph type="title"/>
          </p:nvPr>
        </p:nvSpPr>
        <p:spPr>
          <a:xfrm>
            <a:off x="2218415" y="103616"/>
            <a:ext cx="9387935" cy="1208314"/>
          </a:xfrm>
        </p:spPr>
        <p:txBody>
          <a:bodyPr/>
          <a:lstStyle/>
          <a:p>
            <a:r>
              <a:rPr lang="en-US" dirty="0"/>
              <a:t>Your Role</a:t>
            </a:r>
          </a:p>
        </p:txBody>
      </p:sp>
      <p:pic>
        <p:nvPicPr>
          <p:cNvPr id="4" name="Graphic 3" descr="Checklist">
            <a:extLst>
              <a:ext uri="{FF2B5EF4-FFF2-40B4-BE49-F238E27FC236}">
                <a16:creationId xmlns:a16="http://schemas.microsoft.com/office/drawing/2014/main" id="{25605987-45B0-464E-9CD6-3B13EF208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377" y="542121"/>
            <a:ext cx="914400" cy="914400"/>
          </a:xfrm>
          <a:prstGeom prst="rect">
            <a:avLst/>
          </a:prstGeom>
        </p:spPr>
      </p:pic>
      <p:sp>
        <p:nvSpPr>
          <p:cNvPr id="7" name="Freeform: Shape 6">
            <a:extLst>
              <a:ext uri="{FF2B5EF4-FFF2-40B4-BE49-F238E27FC236}">
                <a16:creationId xmlns:a16="http://schemas.microsoft.com/office/drawing/2014/main" id="{EA626AF2-92CA-4DEF-BB7E-31D3027D9CC7}"/>
              </a:ext>
            </a:extLst>
          </p:cNvPr>
          <p:cNvSpPr/>
          <p:nvPr/>
        </p:nvSpPr>
        <p:spPr>
          <a:xfrm>
            <a:off x="2218415" y="1187253"/>
            <a:ext cx="2234315" cy="5275583"/>
          </a:xfrm>
          <a:custGeom>
            <a:avLst/>
            <a:gdLst>
              <a:gd name="connsiteX0" fmla="*/ 0 w 3472011"/>
              <a:gd name="connsiteY0" fmla="*/ 0 h 2080155"/>
              <a:gd name="connsiteX1" fmla="*/ 3472011 w 3472011"/>
              <a:gd name="connsiteY1" fmla="*/ 0 h 2080155"/>
              <a:gd name="connsiteX2" fmla="*/ 3472011 w 3472011"/>
              <a:gd name="connsiteY2" fmla="*/ 2080155 h 2080155"/>
              <a:gd name="connsiteX3" fmla="*/ 0 w 3472011"/>
              <a:gd name="connsiteY3" fmla="*/ 2080155 h 2080155"/>
              <a:gd name="connsiteX4" fmla="*/ 0 w 3472011"/>
              <a:gd name="connsiteY4" fmla="*/ 0 h 2080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011" h="2080155">
                <a:moveTo>
                  <a:pt x="0" y="0"/>
                </a:moveTo>
                <a:lnTo>
                  <a:pt x="3472011" y="0"/>
                </a:lnTo>
                <a:lnTo>
                  <a:pt x="3472011" y="2080155"/>
                </a:lnTo>
                <a:lnTo>
                  <a:pt x="0" y="2080155"/>
                </a:lnTo>
                <a:lnTo>
                  <a:pt x="0" y="0"/>
                </a:lnTo>
                <a:close/>
              </a:path>
            </a:pathLst>
          </a:custGeom>
          <a:noFill/>
          <a:ln w="38100">
            <a:solidFill>
              <a:schemeClr val="accent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Open Sans"/>
                <a:ea typeface="+mn-ea"/>
                <a:cs typeface="+mn-cs"/>
              </a:rPr>
              <a:t>School Administrator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IEP team member </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School-wide systemic change</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Evaluative support</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Expert on school improvement plan</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Professional development planning</a:t>
            </a:r>
          </a:p>
        </p:txBody>
      </p:sp>
      <p:sp>
        <p:nvSpPr>
          <p:cNvPr id="8" name="Freeform: Shape 7">
            <a:extLst>
              <a:ext uri="{FF2B5EF4-FFF2-40B4-BE49-F238E27FC236}">
                <a16:creationId xmlns:a16="http://schemas.microsoft.com/office/drawing/2014/main" id="{6E0D825D-4496-4792-898F-16FD5EF3E3BB}"/>
              </a:ext>
            </a:extLst>
          </p:cNvPr>
          <p:cNvSpPr/>
          <p:nvPr/>
        </p:nvSpPr>
        <p:spPr>
          <a:xfrm>
            <a:off x="4694703" y="1187253"/>
            <a:ext cx="2234315" cy="5275583"/>
          </a:xfrm>
          <a:custGeom>
            <a:avLst/>
            <a:gdLst>
              <a:gd name="connsiteX0" fmla="*/ 0 w 3368563"/>
              <a:gd name="connsiteY0" fmla="*/ 0 h 2021137"/>
              <a:gd name="connsiteX1" fmla="*/ 3368563 w 3368563"/>
              <a:gd name="connsiteY1" fmla="*/ 0 h 2021137"/>
              <a:gd name="connsiteX2" fmla="*/ 3368563 w 3368563"/>
              <a:gd name="connsiteY2" fmla="*/ 2021137 h 2021137"/>
              <a:gd name="connsiteX3" fmla="*/ 0 w 3368563"/>
              <a:gd name="connsiteY3" fmla="*/ 2021137 h 2021137"/>
              <a:gd name="connsiteX4" fmla="*/ 0 w 3368563"/>
              <a:gd name="connsiteY4" fmla="*/ 0 h 202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563" h="2021137">
                <a:moveTo>
                  <a:pt x="0" y="0"/>
                </a:moveTo>
                <a:lnTo>
                  <a:pt x="3368563" y="0"/>
                </a:lnTo>
                <a:lnTo>
                  <a:pt x="3368563" y="2021137"/>
                </a:lnTo>
                <a:lnTo>
                  <a:pt x="0" y="2021137"/>
                </a:lnTo>
                <a:lnTo>
                  <a:pt x="0" y="0"/>
                </a:lnTo>
                <a:close/>
              </a:path>
            </a:pathLst>
          </a:custGeom>
          <a:noFill/>
          <a:ln w="38100">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Open Sans"/>
                <a:ea typeface="+mn-ea"/>
                <a:cs typeface="+mn-cs"/>
              </a:rPr>
              <a:t>Special Education Director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IEP team member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District-wide policy and systems</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Fiscal (purchases, staffing, etc.)</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Connect to LEA plan</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Professional development planning</a:t>
            </a:r>
          </a:p>
        </p:txBody>
      </p:sp>
      <p:sp>
        <p:nvSpPr>
          <p:cNvPr id="9" name="Freeform: Shape 8">
            <a:extLst>
              <a:ext uri="{FF2B5EF4-FFF2-40B4-BE49-F238E27FC236}">
                <a16:creationId xmlns:a16="http://schemas.microsoft.com/office/drawing/2014/main" id="{CC4774ED-CCD6-43FE-9196-D5E3A9659C55}"/>
              </a:ext>
            </a:extLst>
          </p:cNvPr>
          <p:cNvSpPr/>
          <p:nvPr/>
        </p:nvSpPr>
        <p:spPr>
          <a:xfrm>
            <a:off x="7159840" y="1187254"/>
            <a:ext cx="2234315" cy="5275582"/>
          </a:xfrm>
          <a:custGeom>
            <a:avLst/>
            <a:gdLst>
              <a:gd name="connsiteX0" fmla="*/ 0 w 3368563"/>
              <a:gd name="connsiteY0" fmla="*/ 0 h 2021137"/>
              <a:gd name="connsiteX1" fmla="*/ 3368563 w 3368563"/>
              <a:gd name="connsiteY1" fmla="*/ 0 h 2021137"/>
              <a:gd name="connsiteX2" fmla="*/ 3368563 w 3368563"/>
              <a:gd name="connsiteY2" fmla="*/ 2021137 h 2021137"/>
              <a:gd name="connsiteX3" fmla="*/ 0 w 3368563"/>
              <a:gd name="connsiteY3" fmla="*/ 2021137 h 2021137"/>
              <a:gd name="connsiteX4" fmla="*/ 0 w 3368563"/>
              <a:gd name="connsiteY4" fmla="*/ 0 h 202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563" h="2021137">
                <a:moveTo>
                  <a:pt x="0" y="0"/>
                </a:moveTo>
                <a:lnTo>
                  <a:pt x="3368563" y="0"/>
                </a:lnTo>
                <a:lnTo>
                  <a:pt x="3368563" y="2021137"/>
                </a:lnTo>
                <a:lnTo>
                  <a:pt x="0" y="2021137"/>
                </a:lnTo>
                <a:lnTo>
                  <a:pt x="0" y="0"/>
                </a:lnTo>
                <a:close/>
              </a:path>
            </a:pathLst>
          </a:custGeom>
          <a:noFill/>
          <a:ln w="38100">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Open Sans"/>
                <a:ea typeface="+mn-ea"/>
                <a:cs typeface="+mn-cs"/>
              </a:rPr>
              <a:t>General Education Teacher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IEP team member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Model inclusive practices</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Content expert</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Collaborative partner with special education team</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Educator</a:t>
            </a:r>
          </a:p>
        </p:txBody>
      </p:sp>
      <p:sp>
        <p:nvSpPr>
          <p:cNvPr id="10" name="Freeform: Shape 9">
            <a:extLst>
              <a:ext uri="{FF2B5EF4-FFF2-40B4-BE49-F238E27FC236}">
                <a16:creationId xmlns:a16="http://schemas.microsoft.com/office/drawing/2014/main" id="{10E4BA45-ACBA-4A7B-8B35-79C4661FDAD6}"/>
              </a:ext>
            </a:extLst>
          </p:cNvPr>
          <p:cNvSpPr/>
          <p:nvPr/>
        </p:nvSpPr>
        <p:spPr>
          <a:xfrm>
            <a:off x="9624978" y="1187254"/>
            <a:ext cx="2234316" cy="5275582"/>
          </a:xfrm>
          <a:custGeom>
            <a:avLst/>
            <a:gdLst>
              <a:gd name="connsiteX0" fmla="*/ 0 w 3368563"/>
              <a:gd name="connsiteY0" fmla="*/ 0 h 2021137"/>
              <a:gd name="connsiteX1" fmla="*/ 3368563 w 3368563"/>
              <a:gd name="connsiteY1" fmla="*/ 0 h 2021137"/>
              <a:gd name="connsiteX2" fmla="*/ 3368563 w 3368563"/>
              <a:gd name="connsiteY2" fmla="*/ 2021137 h 2021137"/>
              <a:gd name="connsiteX3" fmla="*/ 0 w 3368563"/>
              <a:gd name="connsiteY3" fmla="*/ 2021137 h 2021137"/>
              <a:gd name="connsiteX4" fmla="*/ 0 w 3368563"/>
              <a:gd name="connsiteY4" fmla="*/ 0 h 202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563" h="2021137">
                <a:moveTo>
                  <a:pt x="0" y="0"/>
                </a:moveTo>
                <a:lnTo>
                  <a:pt x="3368563" y="0"/>
                </a:lnTo>
                <a:lnTo>
                  <a:pt x="3368563" y="2021137"/>
                </a:lnTo>
                <a:lnTo>
                  <a:pt x="0" y="2021137"/>
                </a:lnTo>
                <a:lnTo>
                  <a:pt x="0" y="0"/>
                </a:lnTo>
                <a:close/>
              </a:path>
            </a:pathLst>
          </a:custGeom>
          <a:noFill/>
          <a:ln w="38100">
            <a:solidFill>
              <a:schemeClr val="accent5"/>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9540" tIns="129540" rIns="129540" bIns="129540" numCol="1" spcCol="1270" anchor="t"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Open Sans"/>
                <a:ea typeface="+mn-ea"/>
                <a:cs typeface="+mn-cs"/>
              </a:rPr>
              <a:t>Special Education Teacher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IEP team member</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Transition planning</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Partner with families to increase expectations</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Collaborative partner with general education</a:t>
            </a:r>
          </a:p>
          <a:p>
            <a:pPr marL="182880" marR="0" lvl="0" indent="-182880" algn="l" defTabSz="15113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Open Sans"/>
                <a:ea typeface="+mn-ea"/>
                <a:cs typeface="+mn-cs"/>
              </a:rPr>
              <a:t>Case manager</a:t>
            </a:r>
          </a:p>
        </p:txBody>
      </p:sp>
    </p:spTree>
    <p:extLst>
      <p:ext uri="{BB962C8B-B14F-4D97-AF65-F5344CB8AC3E}">
        <p14:creationId xmlns:p14="http://schemas.microsoft.com/office/powerpoint/2010/main" val="25663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ou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3E90-9529-4C56-8A75-E568666D236A}"/>
              </a:ext>
            </a:extLst>
          </p:cNvPr>
          <p:cNvSpPr>
            <a:spLocks noGrp="1"/>
          </p:cNvSpPr>
          <p:nvPr>
            <p:ph type="title"/>
          </p:nvPr>
        </p:nvSpPr>
        <p:spPr/>
        <p:txBody>
          <a:bodyPr/>
          <a:lstStyle/>
          <a:p>
            <a:r>
              <a:rPr lang="en-US" dirty="0"/>
              <a:t>Project Overview</a:t>
            </a:r>
          </a:p>
        </p:txBody>
      </p:sp>
      <p:pic>
        <p:nvPicPr>
          <p:cNvPr id="5" name="Picture 4">
            <a:extLst>
              <a:ext uri="{FF2B5EF4-FFF2-40B4-BE49-F238E27FC236}">
                <a16:creationId xmlns:a16="http://schemas.microsoft.com/office/drawing/2014/main" id="{F4FF388A-7834-4183-B267-82D542823BE6}"/>
              </a:ext>
            </a:extLst>
          </p:cNvPr>
          <p:cNvPicPr>
            <a:picLocks noChangeAspect="1"/>
          </p:cNvPicPr>
          <p:nvPr/>
        </p:nvPicPr>
        <p:blipFill>
          <a:blip r:embed="rId2"/>
          <a:stretch>
            <a:fillRect/>
          </a:stretch>
        </p:blipFill>
        <p:spPr>
          <a:xfrm>
            <a:off x="3117264" y="1869124"/>
            <a:ext cx="7200000" cy="4157832"/>
          </a:xfrm>
          <a:prstGeom prst="rect">
            <a:avLst/>
          </a:prstGeom>
        </p:spPr>
      </p:pic>
      <p:pic>
        <p:nvPicPr>
          <p:cNvPr id="6" name="Graphic 5" descr="Checklist">
            <a:extLst>
              <a:ext uri="{FF2B5EF4-FFF2-40B4-BE49-F238E27FC236}">
                <a16:creationId xmlns:a16="http://schemas.microsoft.com/office/drawing/2014/main" id="{C1F8256D-49AC-4BA3-BA60-6E9EFF0CED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377" y="542121"/>
            <a:ext cx="914400" cy="914400"/>
          </a:xfrm>
          <a:prstGeom prst="rect">
            <a:avLst/>
          </a:prstGeom>
        </p:spPr>
      </p:pic>
    </p:spTree>
    <p:extLst>
      <p:ext uri="{BB962C8B-B14F-4D97-AF65-F5344CB8AC3E}">
        <p14:creationId xmlns:p14="http://schemas.microsoft.com/office/powerpoint/2010/main" val="356269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6A50-A00A-468C-99A2-B091A7BF2A17}"/>
              </a:ext>
            </a:extLst>
          </p:cNvPr>
          <p:cNvSpPr>
            <a:spLocks noGrp="1"/>
          </p:cNvSpPr>
          <p:nvPr>
            <p:ph type="title"/>
          </p:nvPr>
        </p:nvSpPr>
        <p:spPr/>
        <p:txBody>
          <a:bodyPr/>
          <a:lstStyle/>
          <a:p>
            <a:r>
              <a:rPr lang="en-US" dirty="0"/>
              <a:t>Project Overview – Year 1</a:t>
            </a:r>
          </a:p>
        </p:txBody>
      </p:sp>
      <p:graphicFrame>
        <p:nvGraphicFramePr>
          <p:cNvPr id="8" name="Table 7">
            <a:extLst>
              <a:ext uri="{FF2B5EF4-FFF2-40B4-BE49-F238E27FC236}">
                <a16:creationId xmlns:a16="http://schemas.microsoft.com/office/drawing/2014/main" id="{E71DF651-7041-4544-8416-C5258C30D68C}"/>
              </a:ext>
            </a:extLst>
          </p:cNvPr>
          <p:cNvGraphicFramePr>
            <a:graphicFrameLocks noGrp="1"/>
          </p:cNvGraphicFramePr>
          <p:nvPr/>
        </p:nvGraphicFramePr>
        <p:xfrm>
          <a:off x="2285867" y="1603478"/>
          <a:ext cx="9387935" cy="4695118"/>
        </p:xfrm>
        <a:graphic>
          <a:graphicData uri="http://schemas.openxmlformats.org/drawingml/2006/table">
            <a:tbl>
              <a:tblPr firstRow="1" firstCol="1" bandRow="1"/>
              <a:tblGrid>
                <a:gridCol w="9387935">
                  <a:extLst>
                    <a:ext uri="{9D8B030D-6E8A-4147-A177-3AD203B41FA5}">
                      <a16:colId xmlns:a16="http://schemas.microsoft.com/office/drawing/2014/main" val="2886712731"/>
                    </a:ext>
                  </a:extLst>
                </a:gridCol>
              </a:tblGrid>
              <a:tr h="466882">
                <a:tc>
                  <a:txBody>
                    <a:bodyPr/>
                    <a:lstStyle/>
                    <a:p>
                      <a:pPr marL="0" marR="0">
                        <a:lnSpc>
                          <a:spcPct val="115000"/>
                        </a:lnSpc>
                        <a:spcBef>
                          <a:spcPts val="0"/>
                        </a:spcBef>
                        <a:spcAft>
                          <a:spcPts val="0"/>
                        </a:spcAft>
                      </a:pPr>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Year 1: Why We Teach Standards to Students with Complex Needs: Mindset and Beliefs About Students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2408893682"/>
                  </a:ext>
                </a:extLst>
              </a:tr>
              <a:tr h="4158162">
                <a:tc>
                  <a:txBody>
                    <a:bodyPr/>
                    <a:lstStyle/>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School teams will focus on current practices related to equity, access, instruction, and expectations. Clearly defining the reasons for ensuring that high school students with complex needs are challenged, heard, and valued as learners will help to drive future practices. A mini-grant to support all high school students’ communication will be available to each school team.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The key learning targets of the first year are:</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create a shared vision of staff, family, and student mindset about expectations for students with complex needs,</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develop a systemic plan to ensure all students are afforded equitable access to meaningful instruction,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create collaborative partnerships between general education and special education in planning and supporting the learning of students with complex needs, and</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a:ea typeface="Calibri" panose="020F0502020204030204" pitchFamily="34" charset="0"/>
                          <a:cs typeface="Arial"/>
                        </a:rPr>
                        <a:t>prepare all students, including students with complex needs, for postsecondary success by providing high-leverage, evidence-based experiences for students with complex needs to achieve such as career and technical education (CTE) and work-based learning (WBL).</a:t>
                      </a:r>
                      <a:endParaRPr lang="en-US" sz="1600">
                        <a:effectLst/>
                        <a:latin typeface="Arial"/>
                        <a:ea typeface="Calibri" panose="020F0502020204030204" pitchFamily="34"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57461941"/>
                  </a:ext>
                </a:extLst>
              </a:tr>
            </a:tbl>
          </a:graphicData>
        </a:graphic>
      </p:graphicFrame>
      <p:pic>
        <p:nvPicPr>
          <p:cNvPr id="12" name="Graphic 11" descr="Checklist">
            <a:extLst>
              <a:ext uri="{FF2B5EF4-FFF2-40B4-BE49-F238E27FC236}">
                <a16:creationId xmlns:a16="http://schemas.microsoft.com/office/drawing/2014/main" id="{8427BA78-4EA7-4C6B-B3D4-55DB9AFC1F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377" y="542121"/>
            <a:ext cx="914400" cy="914400"/>
          </a:xfrm>
          <a:prstGeom prst="rect">
            <a:avLst/>
          </a:prstGeom>
        </p:spPr>
      </p:pic>
    </p:spTree>
    <p:extLst>
      <p:ext uri="{BB962C8B-B14F-4D97-AF65-F5344CB8AC3E}">
        <p14:creationId xmlns:p14="http://schemas.microsoft.com/office/powerpoint/2010/main" val="416108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726053B-D5F8-4AE1-AFA1-53EB5CB7E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
            <a:ext cx="12190412" cy="685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4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6A50-A00A-468C-99A2-B091A7BF2A17}"/>
              </a:ext>
            </a:extLst>
          </p:cNvPr>
          <p:cNvSpPr>
            <a:spLocks noGrp="1"/>
          </p:cNvSpPr>
          <p:nvPr>
            <p:ph type="title"/>
          </p:nvPr>
        </p:nvSpPr>
        <p:spPr/>
        <p:txBody>
          <a:bodyPr/>
          <a:lstStyle/>
          <a:p>
            <a:r>
              <a:rPr lang="en-US"/>
              <a:t>Project Overview—Year 2</a:t>
            </a:r>
          </a:p>
        </p:txBody>
      </p:sp>
      <p:graphicFrame>
        <p:nvGraphicFramePr>
          <p:cNvPr id="4" name="Table 3">
            <a:extLst>
              <a:ext uri="{FF2B5EF4-FFF2-40B4-BE49-F238E27FC236}">
                <a16:creationId xmlns:a16="http://schemas.microsoft.com/office/drawing/2014/main" id="{60DBB3B9-EF71-4813-8013-32C20DD71EC0}"/>
              </a:ext>
            </a:extLst>
          </p:cNvPr>
          <p:cNvGraphicFramePr>
            <a:graphicFrameLocks noGrp="1"/>
          </p:cNvGraphicFramePr>
          <p:nvPr/>
        </p:nvGraphicFramePr>
        <p:xfrm>
          <a:off x="2285868" y="1828801"/>
          <a:ext cx="9540466" cy="4174434"/>
        </p:xfrm>
        <a:graphic>
          <a:graphicData uri="http://schemas.openxmlformats.org/drawingml/2006/table">
            <a:tbl>
              <a:tblPr firstRow="1" firstCol="1" bandRow="1"/>
              <a:tblGrid>
                <a:gridCol w="9540466">
                  <a:extLst>
                    <a:ext uri="{9D8B030D-6E8A-4147-A177-3AD203B41FA5}">
                      <a16:colId xmlns:a16="http://schemas.microsoft.com/office/drawing/2014/main" val="1584598891"/>
                    </a:ext>
                  </a:extLst>
                </a:gridCol>
              </a:tblGrid>
              <a:tr h="483798">
                <a:tc>
                  <a:txBody>
                    <a:bodyPr/>
                    <a:lstStyle/>
                    <a:p>
                      <a:pPr marL="0" marR="0">
                        <a:lnSpc>
                          <a:spcPct val="115000"/>
                        </a:lnSpc>
                        <a:spcBef>
                          <a:spcPts val="0"/>
                        </a:spcBef>
                        <a:spcAft>
                          <a:spcPts val="0"/>
                        </a:spcAft>
                      </a:pPr>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Year 2: What to Teach, How, &amp; When: Meaningful, Engaging and Accessible Instruction for All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1F4E79"/>
                    </a:solidFill>
                  </a:tcPr>
                </a:tc>
                <a:extLst>
                  <a:ext uri="{0D108BD9-81ED-4DB2-BD59-A6C34878D82A}">
                    <a16:rowId xmlns:a16="http://schemas.microsoft.com/office/drawing/2014/main" val="2641081693"/>
                  </a:ext>
                </a:extLst>
              </a:tr>
              <a:tr h="3690636">
                <a:tc>
                  <a:txBody>
                    <a:bodyPr/>
                    <a:lstStyle/>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Building on year one, the second year will focus on how to effectively engage high school students with complex needs in grade-level, standards-aligned instruction. Standards-based content is the strongest forum for teaching students both functional skills and how to learn, think, question, decide, hypothesize, plan, observe, adapt, change, debate, and grow. In short, standards-based instruction is how students learn the skills needed to be empowered adults.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The key learning targets of the second year are:</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plan instruction and intervention for students with complex needs with a clear understanding of the difference between mastery versus learning,</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increase the learning outcomes of students with complex needs through evidence-based strategies for engagement and instruction,</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use assessment data to inform instruction, and</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integrate resources and supports into a cohesive single plan.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972807"/>
                  </a:ext>
                </a:extLst>
              </a:tr>
            </a:tbl>
          </a:graphicData>
        </a:graphic>
      </p:graphicFrame>
      <p:pic>
        <p:nvPicPr>
          <p:cNvPr id="9" name="Graphic 8" descr="Checklist">
            <a:extLst>
              <a:ext uri="{FF2B5EF4-FFF2-40B4-BE49-F238E27FC236}">
                <a16:creationId xmlns:a16="http://schemas.microsoft.com/office/drawing/2014/main" id="{201DD43C-4D08-4090-8957-B6A3D0FC01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377" y="542121"/>
            <a:ext cx="914400" cy="914400"/>
          </a:xfrm>
          <a:prstGeom prst="rect">
            <a:avLst/>
          </a:prstGeom>
        </p:spPr>
      </p:pic>
    </p:spTree>
    <p:extLst>
      <p:ext uri="{BB962C8B-B14F-4D97-AF65-F5344CB8AC3E}">
        <p14:creationId xmlns:p14="http://schemas.microsoft.com/office/powerpoint/2010/main" val="195477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6A50-A00A-468C-99A2-B091A7BF2A17}"/>
              </a:ext>
            </a:extLst>
          </p:cNvPr>
          <p:cNvSpPr>
            <a:spLocks noGrp="1"/>
          </p:cNvSpPr>
          <p:nvPr>
            <p:ph type="title"/>
          </p:nvPr>
        </p:nvSpPr>
        <p:spPr/>
        <p:txBody>
          <a:bodyPr/>
          <a:lstStyle/>
          <a:p>
            <a:r>
              <a:rPr lang="en-US"/>
              <a:t>Project Overview – Year 3</a:t>
            </a:r>
          </a:p>
        </p:txBody>
      </p:sp>
      <p:graphicFrame>
        <p:nvGraphicFramePr>
          <p:cNvPr id="4" name="Table 3">
            <a:extLst>
              <a:ext uri="{FF2B5EF4-FFF2-40B4-BE49-F238E27FC236}">
                <a16:creationId xmlns:a16="http://schemas.microsoft.com/office/drawing/2014/main" id="{F685800D-3F38-4108-9EF1-139BC210007D}"/>
              </a:ext>
            </a:extLst>
          </p:cNvPr>
          <p:cNvGraphicFramePr>
            <a:graphicFrameLocks noGrp="1"/>
          </p:cNvGraphicFramePr>
          <p:nvPr/>
        </p:nvGraphicFramePr>
        <p:xfrm>
          <a:off x="2285867" y="1789043"/>
          <a:ext cx="9535071" cy="4479235"/>
        </p:xfrm>
        <a:graphic>
          <a:graphicData uri="http://schemas.openxmlformats.org/drawingml/2006/table">
            <a:tbl>
              <a:tblPr firstRow="1" firstCol="1" bandRow="1"/>
              <a:tblGrid>
                <a:gridCol w="9535071">
                  <a:extLst>
                    <a:ext uri="{9D8B030D-6E8A-4147-A177-3AD203B41FA5}">
                      <a16:colId xmlns:a16="http://schemas.microsoft.com/office/drawing/2014/main" val="380588585"/>
                    </a:ext>
                  </a:extLst>
                </a:gridCol>
              </a:tblGrid>
              <a:tr h="560635">
                <a:tc>
                  <a:txBody>
                    <a:bodyPr/>
                    <a:lstStyle/>
                    <a:p>
                      <a:pPr marL="0" marR="0">
                        <a:lnSpc>
                          <a:spcPct val="115000"/>
                        </a:lnSpc>
                        <a:spcBef>
                          <a:spcPts val="0"/>
                        </a:spcBef>
                        <a:spcAft>
                          <a:spcPts val="0"/>
                        </a:spcAft>
                      </a:pPr>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Year 3: Who Is Teaching and Where: Examining Less Restrictive Environment Decisions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1F4E79"/>
                    </a:solidFill>
                  </a:tcPr>
                </a:tc>
                <a:extLst>
                  <a:ext uri="{0D108BD9-81ED-4DB2-BD59-A6C34878D82A}">
                    <a16:rowId xmlns:a16="http://schemas.microsoft.com/office/drawing/2014/main" val="1777748847"/>
                  </a:ext>
                </a:extLst>
              </a:tr>
              <a:tr h="3918600">
                <a:tc>
                  <a:txBody>
                    <a:bodyPr/>
                    <a:lstStyle/>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a:ea typeface="Calibri" panose="020F0502020204030204" pitchFamily="34" charset="0"/>
                          <a:cs typeface="Arial"/>
                        </a:rPr>
                        <a:t>The final year of the intensive training will integrate the learning of the prior two years and extend it to decisions of instructional delivery and </a:t>
                      </a:r>
                      <a:r>
                        <a:rPr lang="en-US" sz="1600" b="0" i="0" u="none" strike="noStrike" noProof="0">
                          <a:solidFill>
                            <a:srgbClr val="000000"/>
                          </a:solidFill>
                          <a:effectLst/>
                          <a:latin typeface="Arial"/>
                        </a:rPr>
                        <a:t>least restrictive environment (</a:t>
                      </a:r>
                      <a:r>
                        <a:rPr lang="en-US" sz="1600">
                          <a:solidFill>
                            <a:srgbClr val="000000"/>
                          </a:solidFill>
                          <a:effectLst/>
                          <a:latin typeface="Arial"/>
                          <a:ea typeface="Calibri" panose="020F0502020204030204" pitchFamily="34" charset="0"/>
                          <a:cs typeface="Arial"/>
                        </a:rPr>
                        <a:t>LRE) to increase high school student outcomes. The training will focus on demystifying the complex concept of LRE and the critical need to individually determine the LRE for each student for each portion of their school day at each IEP meeting.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The key learning targets of the third year are:</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implement effective assessment and progress monitoring systems,</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establish a school culture of TAS mindset, principles, and strategies to ensure fidelity and sustainability of the work, and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rPr>
                        <a:t>ensure strong LRE decision-making practices for students with complex needs with school-wide commitment to meet each student’s needs.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2338495"/>
                  </a:ext>
                </a:extLst>
              </a:tr>
            </a:tbl>
          </a:graphicData>
        </a:graphic>
      </p:graphicFrame>
      <p:pic>
        <p:nvPicPr>
          <p:cNvPr id="9" name="Graphic 8" descr="Checklist">
            <a:extLst>
              <a:ext uri="{FF2B5EF4-FFF2-40B4-BE49-F238E27FC236}">
                <a16:creationId xmlns:a16="http://schemas.microsoft.com/office/drawing/2014/main" id="{DCA1652C-52DB-4EC5-AA75-9B37EC1ED3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377" y="542121"/>
            <a:ext cx="914400" cy="914400"/>
          </a:xfrm>
          <a:prstGeom prst="rect">
            <a:avLst/>
          </a:prstGeom>
        </p:spPr>
      </p:pic>
    </p:spTree>
    <p:extLst>
      <p:ext uri="{BB962C8B-B14F-4D97-AF65-F5344CB8AC3E}">
        <p14:creationId xmlns:p14="http://schemas.microsoft.com/office/powerpoint/2010/main" val="293572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9B855-A9AE-4770-A107-FACF3DA1A11B}"/>
              </a:ext>
            </a:extLst>
          </p:cNvPr>
          <p:cNvSpPr>
            <a:spLocks noGrp="1"/>
          </p:cNvSpPr>
          <p:nvPr>
            <p:ph type="title"/>
          </p:nvPr>
        </p:nvSpPr>
        <p:spPr/>
        <p:txBody>
          <a:bodyPr/>
          <a:lstStyle/>
          <a:p>
            <a:r>
              <a:rPr lang="en-US" dirty="0"/>
              <a:t>A Glimpse of Year 1</a:t>
            </a:r>
          </a:p>
        </p:txBody>
      </p:sp>
      <p:sp>
        <p:nvSpPr>
          <p:cNvPr id="3" name="Text Placeholder 2">
            <a:extLst>
              <a:ext uri="{FF2B5EF4-FFF2-40B4-BE49-F238E27FC236}">
                <a16:creationId xmlns:a16="http://schemas.microsoft.com/office/drawing/2014/main" id="{8114343B-A4A0-48CE-91C7-94CB23529840}"/>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8080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85DD22-89AF-47B6-83C9-6889A0B6D5B1}"/>
              </a:ext>
            </a:extLst>
          </p:cNvPr>
          <p:cNvSpPr>
            <a:spLocks noGrp="1"/>
          </p:cNvSpPr>
          <p:nvPr>
            <p:ph type="title"/>
          </p:nvPr>
        </p:nvSpPr>
        <p:spPr/>
        <p:txBody>
          <a:bodyPr/>
          <a:lstStyle/>
          <a:p>
            <a:r>
              <a:rPr lang="en-US" sz="3550">
                <a:latin typeface="Georgia"/>
              </a:rPr>
              <a:t>State-Wide Teaching All Students (TAS) Map</a:t>
            </a:r>
          </a:p>
        </p:txBody>
      </p:sp>
      <p:grpSp>
        <p:nvGrpSpPr>
          <p:cNvPr id="8" name="Group 7">
            <a:extLst>
              <a:ext uri="{FF2B5EF4-FFF2-40B4-BE49-F238E27FC236}">
                <a16:creationId xmlns:a16="http://schemas.microsoft.com/office/drawing/2014/main" id="{0EAC2BBF-029C-44C3-830D-EE58A2F1237A}"/>
              </a:ext>
            </a:extLst>
          </p:cNvPr>
          <p:cNvGrpSpPr/>
          <p:nvPr/>
        </p:nvGrpSpPr>
        <p:grpSpPr>
          <a:xfrm>
            <a:off x="105054" y="1360738"/>
            <a:ext cx="12038331" cy="3270575"/>
            <a:chOff x="89769" y="1550878"/>
            <a:chExt cx="12038331" cy="3146382"/>
          </a:xfrm>
        </p:grpSpPr>
        <p:pic>
          <p:nvPicPr>
            <p:cNvPr id="9" name="Picture 8" descr="Map&#10;&#10;Description automatically generated">
              <a:extLst>
                <a:ext uri="{FF2B5EF4-FFF2-40B4-BE49-F238E27FC236}">
                  <a16:creationId xmlns:a16="http://schemas.microsoft.com/office/drawing/2014/main" id="{0D95AD7A-E6A8-4199-9212-6E9EF65CAD13}"/>
                </a:ext>
              </a:extLst>
            </p:cNvPr>
            <p:cNvPicPr>
              <a:picLocks noChangeAspect="1"/>
            </p:cNvPicPr>
            <p:nvPr/>
          </p:nvPicPr>
          <p:blipFill>
            <a:blip r:embed="rId2"/>
            <a:stretch>
              <a:fillRect/>
            </a:stretch>
          </p:blipFill>
          <p:spPr>
            <a:xfrm>
              <a:off x="89769" y="1550878"/>
              <a:ext cx="12038331" cy="3146382"/>
            </a:xfrm>
            <a:prstGeom prst="rect">
              <a:avLst/>
            </a:prstGeom>
          </p:spPr>
        </p:pic>
        <p:sp>
          <p:nvSpPr>
            <p:cNvPr id="10" name="5-Point Star 5">
              <a:extLst>
                <a:ext uri="{FF2B5EF4-FFF2-40B4-BE49-F238E27FC236}">
                  <a16:creationId xmlns:a16="http://schemas.microsoft.com/office/drawing/2014/main" id="{0483C51F-3BB9-4507-9220-2CE9A3F5FD9F}"/>
                </a:ext>
              </a:extLst>
            </p:cNvPr>
            <p:cNvSpPr/>
            <p:nvPr/>
          </p:nvSpPr>
          <p:spPr>
            <a:xfrm>
              <a:off x="5366658" y="3673642"/>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5-Point Star 10">
              <a:extLst>
                <a:ext uri="{FF2B5EF4-FFF2-40B4-BE49-F238E27FC236}">
                  <a16:creationId xmlns:a16="http://schemas.microsoft.com/office/drawing/2014/main" id="{134C32BB-4DDE-4A61-B1E6-0D4F7DCE74D9}"/>
                </a:ext>
              </a:extLst>
            </p:cNvPr>
            <p:cNvSpPr/>
            <p:nvPr/>
          </p:nvSpPr>
          <p:spPr>
            <a:xfrm>
              <a:off x="7051079" y="4266871"/>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2">
              <a:extLst>
                <a:ext uri="{FF2B5EF4-FFF2-40B4-BE49-F238E27FC236}">
                  <a16:creationId xmlns:a16="http://schemas.microsoft.com/office/drawing/2014/main" id="{90B78DA7-73EB-41B0-BE1B-2645E7C46A02}"/>
                </a:ext>
              </a:extLst>
            </p:cNvPr>
            <p:cNvSpPr/>
            <p:nvPr/>
          </p:nvSpPr>
          <p:spPr>
            <a:xfrm>
              <a:off x="4839087" y="2260056"/>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5-Point Star 14">
              <a:extLst>
                <a:ext uri="{FF2B5EF4-FFF2-40B4-BE49-F238E27FC236}">
                  <a16:creationId xmlns:a16="http://schemas.microsoft.com/office/drawing/2014/main" id="{F50A9CCD-6F93-4D71-B16C-9B4B42A7B928}"/>
                </a:ext>
              </a:extLst>
            </p:cNvPr>
            <p:cNvSpPr/>
            <p:nvPr/>
          </p:nvSpPr>
          <p:spPr>
            <a:xfrm>
              <a:off x="7259626" y="3882580"/>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5">
              <a:extLst>
                <a:ext uri="{FF2B5EF4-FFF2-40B4-BE49-F238E27FC236}">
                  <a16:creationId xmlns:a16="http://schemas.microsoft.com/office/drawing/2014/main" id="{998C6A55-68FD-42D2-9055-2AF92D658101}"/>
                </a:ext>
              </a:extLst>
            </p:cNvPr>
            <p:cNvSpPr/>
            <p:nvPr/>
          </p:nvSpPr>
          <p:spPr>
            <a:xfrm>
              <a:off x="578091" y="3965780"/>
              <a:ext cx="158004" cy="168444"/>
            </a:xfrm>
            <a:prstGeom prst="star5">
              <a:avLst/>
            </a:pr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6">
              <a:extLst>
                <a:ext uri="{FF2B5EF4-FFF2-40B4-BE49-F238E27FC236}">
                  <a16:creationId xmlns:a16="http://schemas.microsoft.com/office/drawing/2014/main" id="{E6424AEC-3167-491A-9729-2C76891EB53E}"/>
                </a:ext>
              </a:extLst>
            </p:cNvPr>
            <p:cNvSpPr/>
            <p:nvPr/>
          </p:nvSpPr>
          <p:spPr>
            <a:xfrm>
              <a:off x="5007529" y="2600951"/>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5-Point Star 17">
              <a:extLst>
                <a:ext uri="{FF2B5EF4-FFF2-40B4-BE49-F238E27FC236}">
                  <a16:creationId xmlns:a16="http://schemas.microsoft.com/office/drawing/2014/main" id="{ABCB5C81-0897-4709-8999-BF5C6E29A213}"/>
                </a:ext>
              </a:extLst>
            </p:cNvPr>
            <p:cNvSpPr/>
            <p:nvPr/>
          </p:nvSpPr>
          <p:spPr>
            <a:xfrm>
              <a:off x="7071131" y="3942738"/>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5-Point Star 18">
              <a:extLst>
                <a:ext uri="{FF2B5EF4-FFF2-40B4-BE49-F238E27FC236}">
                  <a16:creationId xmlns:a16="http://schemas.microsoft.com/office/drawing/2014/main" id="{33A2B5E4-62DB-475A-A8DB-B5C98B0C1D9C}"/>
                </a:ext>
              </a:extLst>
            </p:cNvPr>
            <p:cNvSpPr/>
            <p:nvPr/>
          </p:nvSpPr>
          <p:spPr>
            <a:xfrm>
              <a:off x="755514" y="4351092"/>
              <a:ext cx="158004" cy="168444"/>
            </a:xfrm>
            <a:prstGeom prst="star5">
              <a:avLst/>
            </a:pr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5-Point Star 19">
              <a:extLst>
                <a:ext uri="{FF2B5EF4-FFF2-40B4-BE49-F238E27FC236}">
                  <a16:creationId xmlns:a16="http://schemas.microsoft.com/office/drawing/2014/main" id="{FF83475C-43E1-4D09-8A67-980984C1CAC5}"/>
                </a:ext>
              </a:extLst>
            </p:cNvPr>
            <p:cNvSpPr/>
            <p:nvPr/>
          </p:nvSpPr>
          <p:spPr>
            <a:xfrm>
              <a:off x="8803679" y="3068443"/>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5-Point Star 20">
              <a:extLst>
                <a:ext uri="{FF2B5EF4-FFF2-40B4-BE49-F238E27FC236}">
                  <a16:creationId xmlns:a16="http://schemas.microsoft.com/office/drawing/2014/main" id="{0B17F025-2FD0-4A9F-AB02-9B96168A526F}"/>
                </a:ext>
              </a:extLst>
            </p:cNvPr>
            <p:cNvSpPr/>
            <p:nvPr/>
          </p:nvSpPr>
          <p:spPr>
            <a:xfrm>
              <a:off x="7873237" y="3513612"/>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5-Point Star 22">
              <a:extLst>
                <a:ext uri="{FF2B5EF4-FFF2-40B4-BE49-F238E27FC236}">
                  <a16:creationId xmlns:a16="http://schemas.microsoft.com/office/drawing/2014/main" id="{F5255590-A31B-4237-B58E-1A46FA560C40}"/>
                </a:ext>
              </a:extLst>
            </p:cNvPr>
            <p:cNvSpPr/>
            <p:nvPr/>
          </p:nvSpPr>
          <p:spPr>
            <a:xfrm>
              <a:off x="6718205" y="3826432"/>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5-Point Star 23">
              <a:extLst>
                <a:ext uri="{FF2B5EF4-FFF2-40B4-BE49-F238E27FC236}">
                  <a16:creationId xmlns:a16="http://schemas.microsoft.com/office/drawing/2014/main" id="{6341F890-8EB0-4001-8658-014A16B23F27}"/>
                </a:ext>
              </a:extLst>
            </p:cNvPr>
            <p:cNvSpPr/>
            <p:nvPr/>
          </p:nvSpPr>
          <p:spPr>
            <a:xfrm>
              <a:off x="1574519" y="2304172"/>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5-Point Star 24">
              <a:extLst>
                <a:ext uri="{FF2B5EF4-FFF2-40B4-BE49-F238E27FC236}">
                  <a16:creationId xmlns:a16="http://schemas.microsoft.com/office/drawing/2014/main" id="{5A933CE8-3253-4397-A4A9-224D8D39EB18}"/>
                </a:ext>
              </a:extLst>
            </p:cNvPr>
            <p:cNvSpPr/>
            <p:nvPr/>
          </p:nvSpPr>
          <p:spPr>
            <a:xfrm>
              <a:off x="10299605" y="2202169"/>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5-Point Star 25">
              <a:extLst>
                <a:ext uri="{FF2B5EF4-FFF2-40B4-BE49-F238E27FC236}">
                  <a16:creationId xmlns:a16="http://schemas.microsoft.com/office/drawing/2014/main" id="{99F1F5EA-2F75-4117-BE00-F79B5FE82B4E}"/>
                </a:ext>
              </a:extLst>
            </p:cNvPr>
            <p:cNvSpPr/>
            <p:nvPr/>
          </p:nvSpPr>
          <p:spPr>
            <a:xfrm>
              <a:off x="5832745" y="3965780"/>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5-Point Star 26">
              <a:extLst>
                <a:ext uri="{FF2B5EF4-FFF2-40B4-BE49-F238E27FC236}">
                  <a16:creationId xmlns:a16="http://schemas.microsoft.com/office/drawing/2014/main" id="{92988E49-580F-42C7-86F8-545B8EDE947A}"/>
                </a:ext>
              </a:extLst>
            </p:cNvPr>
            <p:cNvSpPr/>
            <p:nvPr/>
          </p:nvSpPr>
          <p:spPr>
            <a:xfrm>
              <a:off x="10275541" y="1789085"/>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5-Point Star 27">
              <a:extLst>
                <a:ext uri="{FF2B5EF4-FFF2-40B4-BE49-F238E27FC236}">
                  <a16:creationId xmlns:a16="http://schemas.microsoft.com/office/drawing/2014/main" id="{D09F1E86-ABAA-4893-89CF-A1BD2ACE6B7E}"/>
                </a:ext>
              </a:extLst>
            </p:cNvPr>
            <p:cNvSpPr/>
            <p:nvPr/>
          </p:nvSpPr>
          <p:spPr>
            <a:xfrm>
              <a:off x="2196151" y="2412457"/>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5-Point Star 28">
              <a:extLst>
                <a:ext uri="{FF2B5EF4-FFF2-40B4-BE49-F238E27FC236}">
                  <a16:creationId xmlns:a16="http://schemas.microsoft.com/office/drawing/2014/main" id="{CA530776-4E4D-4126-B978-60A87421C9F9}"/>
                </a:ext>
              </a:extLst>
            </p:cNvPr>
            <p:cNvSpPr/>
            <p:nvPr/>
          </p:nvSpPr>
          <p:spPr>
            <a:xfrm>
              <a:off x="6625964" y="2671010"/>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5-Point Star 29">
              <a:extLst>
                <a:ext uri="{FF2B5EF4-FFF2-40B4-BE49-F238E27FC236}">
                  <a16:creationId xmlns:a16="http://schemas.microsoft.com/office/drawing/2014/main" id="{13873769-BC48-4A06-A729-E21E86251DE3}"/>
                </a:ext>
              </a:extLst>
            </p:cNvPr>
            <p:cNvSpPr/>
            <p:nvPr/>
          </p:nvSpPr>
          <p:spPr>
            <a:xfrm>
              <a:off x="4891470" y="1919161"/>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FAC0C3DB-6FF4-4FE1-ACDA-9C2D5B83FBBE}"/>
              </a:ext>
            </a:extLst>
          </p:cNvPr>
          <p:cNvGrpSpPr/>
          <p:nvPr/>
        </p:nvGrpSpPr>
        <p:grpSpPr>
          <a:xfrm>
            <a:off x="105054" y="1360738"/>
            <a:ext cx="12038331" cy="3270575"/>
            <a:chOff x="89769" y="1550878"/>
            <a:chExt cx="12038331" cy="3146382"/>
          </a:xfrm>
        </p:grpSpPr>
        <p:pic>
          <p:nvPicPr>
            <p:cNvPr id="49" name="Picture 48" descr="Map&#10;&#10;Description automatically generated">
              <a:extLst>
                <a:ext uri="{FF2B5EF4-FFF2-40B4-BE49-F238E27FC236}">
                  <a16:creationId xmlns:a16="http://schemas.microsoft.com/office/drawing/2014/main" id="{279AE8BA-6C95-4342-B0B6-F52835C5DD22}"/>
                </a:ext>
              </a:extLst>
            </p:cNvPr>
            <p:cNvPicPr>
              <a:picLocks noChangeAspect="1"/>
            </p:cNvPicPr>
            <p:nvPr/>
          </p:nvPicPr>
          <p:blipFill>
            <a:blip r:embed="rId2">
              <a:alphaModFix amt="35000"/>
            </a:blip>
            <a:stretch>
              <a:fillRect/>
            </a:stretch>
          </p:blipFill>
          <p:spPr>
            <a:xfrm>
              <a:off x="89769" y="1550878"/>
              <a:ext cx="12038331" cy="3146382"/>
            </a:xfrm>
            <a:prstGeom prst="rect">
              <a:avLst/>
            </a:prstGeom>
          </p:spPr>
        </p:pic>
        <p:sp>
          <p:nvSpPr>
            <p:cNvPr id="50" name="5-Point Star 5">
              <a:extLst>
                <a:ext uri="{FF2B5EF4-FFF2-40B4-BE49-F238E27FC236}">
                  <a16:creationId xmlns:a16="http://schemas.microsoft.com/office/drawing/2014/main" id="{64E34279-AA6F-42A7-83DD-C2A657AFDDC6}"/>
                </a:ext>
              </a:extLst>
            </p:cNvPr>
            <p:cNvSpPr/>
            <p:nvPr/>
          </p:nvSpPr>
          <p:spPr>
            <a:xfrm>
              <a:off x="5366658" y="3673642"/>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5-Point Star 10">
              <a:extLst>
                <a:ext uri="{FF2B5EF4-FFF2-40B4-BE49-F238E27FC236}">
                  <a16:creationId xmlns:a16="http://schemas.microsoft.com/office/drawing/2014/main" id="{0E5924BE-A895-44F5-9C2B-F0B90CE18354}"/>
                </a:ext>
              </a:extLst>
            </p:cNvPr>
            <p:cNvSpPr/>
            <p:nvPr/>
          </p:nvSpPr>
          <p:spPr>
            <a:xfrm>
              <a:off x="7051079" y="4266871"/>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5-Point Star 12">
              <a:extLst>
                <a:ext uri="{FF2B5EF4-FFF2-40B4-BE49-F238E27FC236}">
                  <a16:creationId xmlns:a16="http://schemas.microsoft.com/office/drawing/2014/main" id="{FB60AFA0-0B82-4D54-9E27-BE7C6114D986}"/>
                </a:ext>
              </a:extLst>
            </p:cNvPr>
            <p:cNvSpPr/>
            <p:nvPr/>
          </p:nvSpPr>
          <p:spPr>
            <a:xfrm>
              <a:off x="4839087" y="2260056"/>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5-Point Star 14">
              <a:extLst>
                <a:ext uri="{FF2B5EF4-FFF2-40B4-BE49-F238E27FC236}">
                  <a16:creationId xmlns:a16="http://schemas.microsoft.com/office/drawing/2014/main" id="{04D9B1F8-506E-4D5D-84A0-10B85EC59708}"/>
                </a:ext>
              </a:extLst>
            </p:cNvPr>
            <p:cNvSpPr/>
            <p:nvPr/>
          </p:nvSpPr>
          <p:spPr>
            <a:xfrm>
              <a:off x="7259626" y="3882580"/>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5-Point Star 15">
              <a:extLst>
                <a:ext uri="{FF2B5EF4-FFF2-40B4-BE49-F238E27FC236}">
                  <a16:creationId xmlns:a16="http://schemas.microsoft.com/office/drawing/2014/main" id="{97F9B3E1-E357-4E2D-94A5-31C40693AAC8}"/>
                </a:ext>
              </a:extLst>
            </p:cNvPr>
            <p:cNvSpPr/>
            <p:nvPr/>
          </p:nvSpPr>
          <p:spPr>
            <a:xfrm>
              <a:off x="578091" y="3965780"/>
              <a:ext cx="158004" cy="168444"/>
            </a:xfrm>
            <a:prstGeom prst="star5">
              <a:avLst/>
            </a:pr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5-Point Star 16">
              <a:extLst>
                <a:ext uri="{FF2B5EF4-FFF2-40B4-BE49-F238E27FC236}">
                  <a16:creationId xmlns:a16="http://schemas.microsoft.com/office/drawing/2014/main" id="{39F28807-311F-4E35-A43E-F6AA9A73AE64}"/>
                </a:ext>
              </a:extLst>
            </p:cNvPr>
            <p:cNvSpPr/>
            <p:nvPr/>
          </p:nvSpPr>
          <p:spPr>
            <a:xfrm>
              <a:off x="5007529" y="2600951"/>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5-Point Star 17">
              <a:extLst>
                <a:ext uri="{FF2B5EF4-FFF2-40B4-BE49-F238E27FC236}">
                  <a16:creationId xmlns:a16="http://schemas.microsoft.com/office/drawing/2014/main" id="{483A753B-7796-4294-A26B-82FD6E06CEEE}"/>
                </a:ext>
              </a:extLst>
            </p:cNvPr>
            <p:cNvSpPr/>
            <p:nvPr/>
          </p:nvSpPr>
          <p:spPr>
            <a:xfrm>
              <a:off x="7071131" y="3942738"/>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5-Point Star 18">
              <a:extLst>
                <a:ext uri="{FF2B5EF4-FFF2-40B4-BE49-F238E27FC236}">
                  <a16:creationId xmlns:a16="http://schemas.microsoft.com/office/drawing/2014/main" id="{C82934EC-B24F-4503-B87B-26F328FD399D}"/>
                </a:ext>
              </a:extLst>
            </p:cNvPr>
            <p:cNvSpPr/>
            <p:nvPr/>
          </p:nvSpPr>
          <p:spPr>
            <a:xfrm>
              <a:off x="755514" y="4351092"/>
              <a:ext cx="158004" cy="168444"/>
            </a:xfrm>
            <a:prstGeom prst="star5">
              <a:avLst/>
            </a:prstGeom>
            <a:solidFill>
              <a:srgbClr val="FFC000"/>
            </a:solidFill>
            <a:ln w="952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5-Point Star 19">
              <a:extLst>
                <a:ext uri="{FF2B5EF4-FFF2-40B4-BE49-F238E27FC236}">
                  <a16:creationId xmlns:a16="http://schemas.microsoft.com/office/drawing/2014/main" id="{CF03AF98-8824-4761-9E83-0E738869A17F}"/>
                </a:ext>
              </a:extLst>
            </p:cNvPr>
            <p:cNvSpPr/>
            <p:nvPr/>
          </p:nvSpPr>
          <p:spPr>
            <a:xfrm>
              <a:off x="8803679" y="3068443"/>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5-Point Star 20">
              <a:extLst>
                <a:ext uri="{FF2B5EF4-FFF2-40B4-BE49-F238E27FC236}">
                  <a16:creationId xmlns:a16="http://schemas.microsoft.com/office/drawing/2014/main" id="{8CE1A2A1-5A55-4342-B0DB-555A1C126848}"/>
                </a:ext>
              </a:extLst>
            </p:cNvPr>
            <p:cNvSpPr/>
            <p:nvPr/>
          </p:nvSpPr>
          <p:spPr>
            <a:xfrm>
              <a:off x="7873237" y="3513612"/>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5-Point Star 22">
              <a:extLst>
                <a:ext uri="{FF2B5EF4-FFF2-40B4-BE49-F238E27FC236}">
                  <a16:creationId xmlns:a16="http://schemas.microsoft.com/office/drawing/2014/main" id="{E665B790-953C-468E-8CE2-C32FD31FAD0F}"/>
                </a:ext>
              </a:extLst>
            </p:cNvPr>
            <p:cNvSpPr/>
            <p:nvPr/>
          </p:nvSpPr>
          <p:spPr>
            <a:xfrm>
              <a:off x="6718205" y="3826432"/>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5-Point Star 23">
              <a:extLst>
                <a:ext uri="{FF2B5EF4-FFF2-40B4-BE49-F238E27FC236}">
                  <a16:creationId xmlns:a16="http://schemas.microsoft.com/office/drawing/2014/main" id="{C94B302F-4523-452D-9434-2E3FB0A2C320}"/>
                </a:ext>
              </a:extLst>
            </p:cNvPr>
            <p:cNvSpPr/>
            <p:nvPr/>
          </p:nvSpPr>
          <p:spPr>
            <a:xfrm>
              <a:off x="1574519" y="2304172"/>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5-Point Star 24">
              <a:extLst>
                <a:ext uri="{FF2B5EF4-FFF2-40B4-BE49-F238E27FC236}">
                  <a16:creationId xmlns:a16="http://schemas.microsoft.com/office/drawing/2014/main" id="{63F2E1DE-1D25-4612-8FB3-4083AD91156D}"/>
                </a:ext>
              </a:extLst>
            </p:cNvPr>
            <p:cNvSpPr/>
            <p:nvPr/>
          </p:nvSpPr>
          <p:spPr>
            <a:xfrm>
              <a:off x="10299605" y="2202169"/>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5-Point Star 25">
              <a:extLst>
                <a:ext uri="{FF2B5EF4-FFF2-40B4-BE49-F238E27FC236}">
                  <a16:creationId xmlns:a16="http://schemas.microsoft.com/office/drawing/2014/main" id="{436F40CE-C1E5-467C-968D-AB9763F3FB14}"/>
                </a:ext>
              </a:extLst>
            </p:cNvPr>
            <p:cNvSpPr/>
            <p:nvPr/>
          </p:nvSpPr>
          <p:spPr>
            <a:xfrm>
              <a:off x="5832745" y="3965780"/>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5-Point Star 26">
              <a:extLst>
                <a:ext uri="{FF2B5EF4-FFF2-40B4-BE49-F238E27FC236}">
                  <a16:creationId xmlns:a16="http://schemas.microsoft.com/office/drawing/2014/main" id="{46DA1DD0-36F5-4443-BF57-70A6295C4F8A}"/>
                </a:ext>
              </a:extLst>
            </p:cNvPr>
            <p:cNvSpPr/>
            <p:nvPr/>
          </p:nvSpPr>
          <p:spPr>
            <a:xfrm>
              <a:off x="10275541" y="1789085"/>
              <a:ext cx="158003" cy="1684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5-Point Star 27">
              <a:extLst>
                <a:ext uri="{FF2B5EF4-FFF2-40B4-BE49-F238E27FC236}">
                  <a16:creationId xmlns:a16="http://schemas.microsoft.com/office/drawing/2014/main" id="{BD57A575-1113-427F-8F43-D15622F4E9AB}"/>
                </a:ext>
              </a:extLst>
            </p:cNvPr>
            <p:cNvSpPr/>
            <p:nvPr/>
          </p:nvSpPr>
          <p:spPr>
            <a:xfrm>
              <a:off x="2196151" y="2412457"/>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5-Point Star 28">
              <a:extLst>
                <a:ext uri="{FF2B5EF4-FFF2-40B4-BE49-F238E27FC236}">
                  <a16:creationId xmlns:a16="http://schemas.microsoft.com/office/drawing/2014/main" id="{E6091FD4-62C9-461F-B32D-2232BC6AAA7C}"/>
                </a:ext>
              </a:extLst>
            </p:cNvPr>
            <p:cNvSpPr/>
            <p:nvPr/>
          </p:nvSpPr>
          <p:spPr>
            <a:xfrm>
              <a:off x="6625964" y="2671010"/>
              <a:ext cx="209687" cy="223542"/>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5-Point Star 29">
              <a:extLst>
                <a:ext uri="{FF2B5EF4-FFF2-40B4-BE49-F238E27FC236}">
                  <a16:creationId xmlns:a16="http://schemas.microsoft.com/office/drawing/2014/main" id="{01ACAFD0-067E-468B-BBBF-97ECEC9EDCD5}"/>
                </a:ext>
              </a:extLst>
            </p:cNvPr>
            <p:cNvSpPr/>
            <p:nvPr/>
          </p:nvSpPr>
          <p:spPr>
            <a:xfrm>
              <a:off x="4891470" y="1919161"/>
              <a:ext cx="186102" cy="198398"/>
            </a:xfrm>
            <a:prstGeom prst="star5">
              <a:avLst/>
            </a:prstGeom>
            <a:solidFill>
              <a:srgbClr val="FFC000"/>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787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3C5C1-9BB6-474C-9912-5498DE652913}"/>
              </a:ext>
            </a:extLst>
          </p:cNvPr>
          <p:cNvSpPr>
            <a:spLocks noGrp="1"/>
          </p:cNvSpPr>
          <p:nvPr>
            <p:ph type="title"/>
          </p:nvPr>
        </p:nvSpPr>
        <p:spPr>
          <a:xfrm>
            <a:off x="2285868" y="5420"/>
            <a:ext cx="9387935" cy="1208314"/>
          </a:xfrm>
        </p:spPr>
        <p:txBody>
          <a:bodyPr/>
          <a:lstStyle/>
          <a:p>
            <a:r>
              <a:rPr lang="en-US"/>
              <a:t>Where Are the Students?</a:t>
            </a:r>
          </a:p>
        </p:txBody>
      </p:sp>
      <p:graphicFrame>
        <p:nvGraphicFramePr>
          <p:cNvPr id="6" name="Chart 5">
            <a:extLst>
              <a:ext uri="{FF2B5EF4-FFF2-40B4-BE49-F238E27FC236}">
                <a16:creationId xmlns:a16="http://schemas.microsoft.com/office/drawing/2014/main" id="{1B5E4ABF-B9AF-41CD-967B-CAE398D71351}"/>
              </a:ext>
            </a:extLst>
          </p:cNvPr>
          <p:cNvGraphicFramePr>
            <a:graphicFrameLocks/>
          </p:cNvGraphicFramePr>
          <p:nvPr/>
        </p:nvGraphicFramePr>
        <p:xfrm>
          <a:off x="2126334" y="1213734"/>
          <a:ext cx="9730886" cy="5518926"/>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c 6" descr="Bar chart">
            <a:extLst>
              <a:ext uri="{FF2B5EF4-FFF2-40B4-BE49-F238E27FC236}">
                <a16:creationId xmlns:a16="http://schemas.microsoft.com/office/drawing/2014/main" id="{068E7E1C-F4CF-4E73-8FF0-4F20CEC823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4858" y="609577"/>
            <a:ext cx="914162" cy="914162"/>
          </a:xfrm>
          <a:prstGeom prst="rect">
            <a:avLst/>
          </a:prstGeom>
        </p:spPr>
      </p:pic>
    </p:spTree>
    <p:extLst>
      <p:ext uri="{BB962C8B-B14F-4D97-AF65-F5344CB8AC3E}">
        <p14:creationId xmlns:p14="http://schemas.microsoft.com/office/powerpoint/2010/main" val="294770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ar chart">
            <a:extLst>
              <a:ext uri="{FF2B5EF4-FFF2-40B4-BE49-F238E27FC236}">
                <a16:creationId xmlns:a16="http://schemas.microsoft.com/office/drawing/2014/main" id="{5FFB2EE0-04CA-4E1C-B349-C7443A6737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40" y="542121"/>
            <a:ext cx="914400" cy="914400"/>
          </a:xfrm>
          <a:prstGeom prst="rect">
            <a:avLst/>
          </a:prstGeom>
        </p:spPr>
      </p:pic>
      <p:graphicFrame>
        <p:nvGraphicFramePr>
          <p:cNvPr id="12" name="Chart 11">
            <a:extLst>
              <a:ext uri="{FF2B5EF4-FFF2-40B4-BE49-F238E27FC236}">
                <a16:creationId xmlns:a16="http://schemas.microsoft.com/office/drawing/2014/main" id="{7B01E03C-8BA6-4ADA-B982-95415E18E87D}"/>
              </a:ext>
            </a:extLst>
          </p:cNvPr>
          <p:cNvGraphicFramePr>
            <a:graphicFrameLocks/>
          </p:cNvGraphicFramePr>
          <p:nvPr/>
        </p:nvGraphicFramePr>
        <p:xfrm>
          <a:off x="2380343" y="605971"/>
          <a:ext cx="9173029" cy="588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928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05CEA67-CBB6-4D91-B4DC-543DFBDB7F43}"/>
              </a:ext>
            </a:extLst>
          </p:cNvPr>
          <p:cNvGraphicFramePr>
            <a:graphicFrameLocks/>
          </p:cNvGraphicFramePr>
          <p:nvPr/>
        </p:nvGraphicFramePr>
        <p:xfrm>
          <a:off x="2285867" y="406401"/>
          <a:ext cx="9731961" cy="6183086"/>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descr="Bar chart">
            <a:extLst>
              <a:ext uri="{FF2B5EF4-FFF2-40B4-BE49-F238E27FC236}">
                <a16:creationId xmlns:a16="http://schemas.microsoft.com/office/drawing/2014/main" id="{CCEA85E1-BA0B-409A-A9A1-EB4938DC2F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840" y="542121"/>
            <a:ext cx="914400" cy="914400"/>
          </a:xfrm>
          <a:prstGeom prst="rect">
            <a:avLst/>
          </a:prstGeom>
        </p:spPr>
      </p:pic>
    </p:spTree>
    <p:extLst>
      <p:ext uri="{BB962C8B-B14F-4D97-AF65-F5344CB8AC3E}">
        <p14:creationId xmlns:p14="http://schemas.microsoft.com/office/powerpoint/2010/main" val="44463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DB545-57EC-433B-AEE5-562354E83A0E}"/>
              </a:ext>
            </a:extLst>
          </p:cNvPr>
          <p:cNvSpPr>
            <a:spLocks noGrp="1"/>
          </p:cNvSpPr>
          <p:nvPr>
            <p:ph type="title"/>
          </p:nvPr>
        </p:nvSpPr>
        <p:spPr/>
        <p:txBody>
          <a:bodyPr/>
          <a:lstStyle/>
          <a:p>
            <a:r>
              <a:rPr lang="en-US"/>
              <a:t>Norms</a:t>
            </a:r>
          </a:p>
        </p:txBody>
      </p:sp>
      <p:sp>
        <p:nvSpPr>
          <p:cNvPr id="5" name="Text Placeholder 4">
            <a:extLst>
              <a:ext uri="{FF2B5EF4-FFF2-40B4-BE49-F238E27FC236}">
                <a16:creationId xmlns:a16="http://schemas.microsoft.com/office/drawing/2014/main" id="{FF25A5C3-0DCB-410A-81CF-D8EBA30DFDD2}"/>
              </a:ext>
            </a:extLst>
          </p:cNvPr>
          <p:cNvSpPr>
            <a:spLocks noGrp="1"/>
          </p:cNvSpPr>
          <p:nvPr>
            <p:ph type="body" sz="quarter" idx="10"/>
          </p:nvPr>
        </p:nvSpPr>
        <p:spPr>
          <a:xfrm>
            <a:off x="477078" y="1550504"/>
            <a:ext cx="11235622" cy="4100996"/>
          </a:xfrm>
        </p:spPr>
        <p:txBody>
          <a:bodyPr>
            <a:normAutofit/>
          </a:bodyPr>
          <a:lstStyle/>
          <a:p>
            <a:pPr marL="0" indent="0">
              <a:buNone/>
            </a:pPr>
            <a:r>
              <a:rPr lang="en-US" sz="2800">
                <a:solidFill>
                  <a:schemeClr val="accent2">
                    <a:lumMod val="50000"/>
                  </a:schemeClr>
                </a:solidFill>
                <a:latin typeface="Arial" panose="020B0604020202020204" pitchFamily="34" charset="0"/>
                <a:cs typeface="Arial" panose="020B0604020202020204" pitchFamily="34" charset="0"/>
              </a:rPr>
              <a:t>We are all professionals and therefore, we will:</a:t>
            </a:r>
          </a:p>
          <a:p>
            <a:pPr marL="0" indent="0">
              <a:buNone/>
            </a:pPr>
            <a:endParaRPr lang="en-US" sz="2800">
              <a:solidFill>
                <a:schemeClr val="accent2">
                  <a:lumMod val="50000"/>
                </a:schemeClr>
              </a:solidFill>
              <a:latin typeface="Arial" panose="020B0604020202020204" pitchFamily="34" charset="0"/>
              <a:cs typeface="Arial" panose="020B0604020202020204" pitchFamily="34" charset="0"/>
            </a:endParaRPr>
          </a:p>
          <a:p>
            <a:pPr>
              <a:lnSpc>
                <a:spcPct val="150000"/>
              </a:lnSpc>
            </a:pPr>
            <a:r>
              <a:rPr lang="en-US" sz="2800" b="1">
                <a:solidFill>
                  <a:schemeClr val="accent2">
                    <a:lumMod val="50000"/>
                  </a:schemeClr>
                </a:solidFill>
                <a:latin typeface="Arial" panose="020B0604020202020204" pitchFamily="34" charset="0"/>
                <a:cs typeface="Arial" panose="020B0604020202020204" pitchFamily="34" charset="0"/>
              </a:rPr>
              <a:t>value</a:t>
            </a:r>
            <a:r>
              <a:rPr lang="en-US" sz="2800">
                <a:solidFill>
                  <a:schemeClr val="accent2">
                    <a:lumMod val="50000"/>
                  </a:schemeClr>
                </a:solidFill>
                <a:latin typeface="Arial" panose="020B0604020202020204" pitchFamily="34" charset="0"/>
                <a:cs typeface="Arial" panose="020B0604020202020204" pitchFamily="34" charset="0"/>
              </a:rPr>
              <a:t> the knowledge, expertise, and perspectives in the room;</a:t>
            </a:r>
          </a:p>
          <a:p>
            <a:pPr>
              <a:lnSpc>
                <a:spcPct val="150000"/>
              </a:lnSpc>
            </a:pPr>
            <a:r>
              <a:rPr lang="en-US" sz="2800">
                <a:solidFill>
                  <a:schemeClr val="accent2">
                    <a:lumMod val="50000"/>
                  </a:schemeClr>
                </a:solidFill>
                <a:latin typeface="Arial" panose="020B0604020202020204" pitchFamily="34" charset="0"/>
                <a:cs typeface="Arial" panose="020B0604020202020204" pitchFamily="34" charset="0"/>
              </a:rPr>
              <a:t>embrace </a:t>
            </a:r>
            <a:r>
              <a:rPr lang="en-US" sz="2800" b="1">
                <a:solidFill>
                  <a:schemeClr val="accent2">
                    <a:lumMod val="50000"/>
                  </a:schemeClr>
                </a:solidFill>
                <a:latin typeface="Arial" panose="020B0604020202020204" pitchFamily="34" charset="0"/>
                <a:cs typeface="Arial" panose="020B0604020202020204" pitchFamily="34" charset="0"/>
              </a:rPr>
              <a:t>challenging </a:t>
            </a:r>
            <a:r>
              <a:rPr lang="en-US" sz="2800">
                <a:solidFill>
                  <a:schemeClr val="accent2">
                    <a:lumMod val="50000"/>
                  </a:schemeClr>
                </a:solidFill>
                <a:latin typeface="Arial" panose="020B0604020202020204" pitchFamily="34" charset="0"/>
                <a:cs typeface="Arial" panose="020B0604020202020204" pitchFamily="34" charset="0"/>
              </a:rPr>
              <a:t>learning; and</a:t>
            </a:r>
          </a:p>
          <a:p>
            <a:pPr>
              <a:lnSpc>
                <a:spcPct val="150000"/>
              </a:lnSpc>
            </a:pPr>
            <a:r>
              <a:rPr lang="en-US" sz="2800">
                <a:solidFill>
                  <a:schemeClr val="accent2">
                    <a:lumMod val="50000"/>
                  </a:schemeClr>
                </a:solidFill>
                <a:latin typeface="Arial" panose="020B0604020202020204" pitchFamily="34" charset="0"/>
                <a:cs typeface="Arial" panose="020B0604020202020204" pitchFamily="34" charset="0"/>
              </a:rPr>
              <a:t>ensure all voices are </a:t>
            </a:r>
            <a:r>
              <a:rPr lang="en-US" sz="2800" b="1">
                <a:solidFill>
                  <a:schemeClr val="accent2">
                    <a:lumMod val="50000"/>
                  </a:schemeClr>
                </a:solidFill>
                <a:latin typeface="Arial" panose="020B0604020202020204" pitchFamily="34" charset="0"/>
                <a:cs typeface="Arial" panose="020B0604020202020204" pitchFamily="34" charset="0"/>
              </a:rPr>
              <a:t>heard</a:t>
            </a:r>
            <a:r>
              <a:rPr lang="en-US" sz="2800">
                <a:solidFill>
                  <a:schemeClr val="accent2">
                    <a:lumMod val="50000"/>
                  </a:schemeClr>
                </a:solidFill>
                <a:latin typeface="Arial" panose="020B0604020202020204" pitchFamily="34" charset="0"/>
                <a:cs typeface="Arial" panose="020B0604020202020204" pitchFamily="34" charset="0"/>
              </a:rPr>
              <a:t>.</a:t>
            </a:r>
          </a:p>
          <a:p>
            <a:endParaRPr lang="en-US" sz="2800">
              <a:solidFill>
                <a:schemeClr val="accent2">
                  <a:lumMod val="50000"/>
                </a:schemeClr>
              </a:solidFill>
              <a:latin typeface="Arial" panose="020B0604020202020204" pitchFamily="34" charset="0"/>
              <a:cs typeface="Arial" panose="020B0604020202020204" pitchFamily="34" charset="0"/>
            </a:endParaRPr>
          </a:p>
          <a:p>
            <a:pPr marL="0" indent="0">
              <a:buNone/>
            </a:pPr>
            <a:endParaRPr lang="en-US" sz="280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838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B9BB-9E86-4384-8C17-70EC05DF01FB}"/>
              </a:ext>
            </a:extLst>
          </p:cNvPr>
          <p:cNvSpPr>
            <a:spLocks noGrp="1"/>
          </p:cNvSpPr>
          <p:nvPr>
            <p:ph type="title"/>
          </p:nvPr>
        </p:nvSpPr>
        <p:spPr/>
        <p:txBody>
          <a:bodyPr/>
          <a:lstStyle/>
          <a:p>
            <a:r>
              <a:rPr lang="en-US"/>
              <a:t>Today’s Agenda</a:t>
            </a:r>
          </a:p>
        </p:txBody>
      </p:sp>
      <p:graphicFrame>
        <p:nvGraphicFramePr>
          <p:cNvPr id="4" name="Table 4">
            <a:extLst>
              <a:ext uri="{FF2B5EF4-FFF2-40B4-BE49-F238E27FC236}">
                <a16:creationId xmlns:a16="http://schemas.microsoft.com/office/drawing/2014/main" id="{6943092C-0511-4E0D-ADFB-506F0A16CC19}"/>
              </a:ext>
            </a:extLst>
          </p:cNvPr>
          <p:cNvGraphicFramePr>
            <a:graphicFrameLocks noGrp="1"/>
          </p:cNvGraphicFramePr>
          <p:nvPr/>
        </p:nvGraphicFramePr>
        <p:xfrm>
          <a:off x="2285868" y="1369393"/>
          <a:ext cx="8125884" cy="5127100"/>
        </p:xfrm>
        <a:graphic>
          <a:graphicData uri="http://schemas.openxmlformats.org/drawingml/2006/table">
            <a:tbl>
              <a:tblPr firstRow="1" bandRow="1">
                <a:tableStyleId>{5940675A-B579-460E-94D1-54222C63F5DA}</a:tableStyleId>
              </a:tblPr>
              <a:tblGrid>
                <a:gridCol w="2673050">
                  <a:extLst>
                    <a:ext uri="{9D8B030D-6E8A-4147-A177-3AD203B41FA5}">
                      <a16:colId xmlns:a16="http://schemas.microsoft.com/office/drawing/2014/main" val="3636462757"/>
                    </a:ext>
                  </a:extLst>
                </a:gridCol>
                <a:gridCol w="5452834">
                  <a:extLst>
                    <a:ext uri="{9D8B030D-6E8A-4147-A177-3AD203B41FA5}">
                      <a16:colId xmlns:a16="http://schemas.microsoft.com/office/drawing/2014/main" val="3029119744"/>
                    </a:ext>
                  </a:extLst>
                </a:gridCol>
              </a:tblGrid>
              <a:tr h="1309016">
                <a:tc>
                  <a:txBody>
                    <a:bodyPr/>
                    <a:lstStyle/>
                    <a:p>
                      <a:endParaRPr lang="en-US"/>
                    </a:p>
                  </a:txBody>
                  <a:tcPr/>
                </a:tc>
                <a:tc>
                  <a:txBody>
                    <a:bodyPr/>
                    <a:lstStyle/>
                    <a:p>
                      <a:endParaRPr lang="en-US"/>
                    </a:p>
                  </a:txBody>
                  <a:tcPr/>
                </a:tc>
                <a:extLst>
                  <a:ext uri="{0D108BD9-81ED-4DB2-BD59-A6C34878D82A}">
                    <a16:rowId xmlns:a16="http://schemas.microsoft.com/office/drawing/2014/main" val="2175637201"/>
                  </a:ext>
                </a:extLst>
              </a:tr>
              <a:tr h="1309016">
                <a:tc>
                  <a:txBody>
                    <a:bodyPr/>
                    <a:lstStyle/>
                    <a:p>
                      <a:endParaRPr lang="en-US"/>
                    </a:p>
                  </a:txBody>
                  <a:tcPr/>
                </a:tc>
                <a:tc>
                  <a:txBody>
                    <a:bodyPr/>
                    <a:lstStyle/>
                    <a:p>
                      <a:endParaRPr lang="en-US"/>
                    </a:p>
                  </a:txBody>
                  <a:tcPr/>
                </a:tc>
                <a:extLst>
                  <a:ext uri="{0D108BD9-81ED-4DB2-BD59-A6C34878D82A}">
                    <a16:rowId xmlns:a16="http://schemas.microsoft.com/office/drawing/2014/main" val="4217768143"/>
                  </a:ext>
                </a:extLst>
              </a:tr>
              <a:tr h="1309016">
                <a:tc>
                  <a:txBody>
                    <a:bodyPr/>
                    <a:lstStyle/>
                    <a:p>
                      <a:endParaRPr lang="en-US"/>
                    </a:p>
                  </a:txBody>
                  <a:tcPr/>
                </a:tc>
                <a:tc>
                  <a:txBody>
                    <a:bodyPr/>
                    <a:lstStyle/>
                    <a:p>
                      <a:endParaRPr lang="en-US"/>
                    </a:p>
                  </a:txBody>
                  <a:tcPr/>
                </a:tc>
                <a:extLst>
                  <a:ext uri="{0D108BD9-81ED-4DB2-BD59-A6C34878D82A}">
                    <a16:rowId xmlns:a16="http://schemas.microsoft.com/office/drawing/2014/main" val="149585733"/>
                  </a:ext>
                </a:extLst>
              </a:tr>
              <a:tr h="1200052">
                <a:tc>
                  <a:txBody>
                    <a:bodyPr/>
                    <a:lstStyle/>
                    <a:p>
                      <a:endParaRPr lang="en-US"/>
                    </a:p>
                  </a:txBody>
                  <a:tcPr/>
                </a:tc>
                <a:tc>
                  <a:txBody>
                    <a:bodyPr/>
                    <a:lstStyle/>
                    <a:p>
                      <a:endParaRPr lang="en-US"/>
                    </a:p>
                  </a:txBody>
                  <a:tcPr/>
                </a:tc>
                <a:extLst>
                  <a:ext uri="{0D108BD9-81ED-4DB2-BD59-A6C34878D82A}">
                    <a16:rowId xmlns:a16="http://schemas.microsoft.com/office/drawing/2014/main" val="1188092822"/>
                  </a:ext>
                </a:extLst>
              </a:tr>
            </a:tbl>
          </a:graphicData>
        </a:graphic>
      </p:graphicFrame>
      <p:pic>
        <p:nvPicPr>
          <p:cNvPr id="6" name="Graphic 5" descr="Handshake">
            <a:extLst>
              <a:ext uri="{FF2B5EF4-FFF2-40B4-BE49-F238E27FC236}">
                <a16:creationId xmlns:a16="http://schemas.microsoft.com/office/drawing/2014/main" id="{43D29785-3ED9-4412-83C2-D249C4F6C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6468" y="1576547"/>
            <a:ext cx="914400" cy="914400"/>
          </a:xfrm>
          <a:prstGeom prst="rect">
            <a:avLst/>
          </a:prstGeom>
        </p:spPr>
      </p:pic>
      <p:pic>
        <p:nvPicPr>
          <p:cNvPr id="10" name="Graphic 9" descr="Teacher">
            <a:extLst>
              <a:ext uri="{FF2B5EF4-FFF2-40B4-BE49-F238E27FC236}">
                <a16:creationId xmlns:a16="http://schemas.microsoft.com/office/drawing/2014/main" id="{CC5D22D9-A392-4498-A874-3492D34E8D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3792" y="1611089"/>
            <a:ext cx="914400" cy="914400"/>
          </a:xfrm>
          <a:prstGeom prst="rect">
            <a:avLst/>
          </a:prstGeom>
        </p:spPr>
      </p:pic>
      <p:pic>
        <p:nvPicPr>
          <p:cNvPr id="12" name="Graphic 11" descr="Group of women">
            <a:extLst>
              <a:ext uri="{FF2B5EF4-FFF2-40B4-BE49-F238E27FC236}">
                <a16:creationId xmlns:a16="http://schemas.microsoft.com/office/drawing/2014/main" id="{45380E10-5541-4932-80F6-DFF705B43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1982" y="2828637"/>
            <a:ext cx="914400" cy="914400"/>
          </a:xfrm>
          <a:prstGeom prst="rect">
            <a:avLst/>
          </a:prstGeom>
        </p:spPr>
      </p:pic>
      <p:pic>
        <p:nvPicPr>
          <p:cNvPr id="14" name="Graphic 13" descr="Group brainstorm">
            <a:extLst>
              <a:ext uri="{FF2B5EF4-FFF2-40B4-BE49-F238E27FC236}">
                <a16:creationId xmlns:a16="http://schemas.microsoft.com/office/drawing/2014/main" id="{4A58EE03-692C-4ADA-8556-AC27C7B252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1116" y="4169347"/>
            <a:ext cx="914400" cy="914400"/>
          </a:xfrm>
          <a:prstGeom prst="rect">
            <a:avLst/>
          </a:prstGeom>
        </p:spPr>
      </p:pic>
      <p:pic>
        <p:nvPicPr>
          <p:cNvPr id="18" name="Graphic 17" descr="Checklist RTL">
            <a:extLst>
              <a:ext uri="{FF2B5EF4-FFF2-40B4-BE49-F238E27FC236}">
                <a16:creationId xmlns:a16="http://schemas.microsoft.com/office/drawing/2014/main" id="{AAEB0748-BB73-47E3-937D-AF37755B68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27341" y="1603478"/>
            <a:ext cx="914400" cy="914400"/>
          </a:xfrm>
          <a:prstGeom prst="rect">
            <a:avLst/>
          </a:prstGeom>
        </p:spPr>
      </p:pic>
      <p:pic>
        <p:nvPicPr>
          <p:cNvPr id="20" name="Graphic 19" descr="Chat">
            <a:extLst>
              <a:ext uri="{FF2B5EF4-FFF2-40B4-BE49-F238E27FC236}">
                <a16:creationId xmlns:a16="http://schemas.microsoft.com/office/drawing/2014/main" id="{6DB52F4D-D4F9-482C-9E5C-263C36FE06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15566" y="4104467"/>
            <a:ext cx="914400" cy="914400"/>
          </a:xfrm>
          <a:prstGeom prst="rect">
            <a:avLst/>
          </a:prstGeom>
        </p:spPr>
      </p:pic>
      <p:pic>
        <p:nvPicPr>
          <p:cNvPr id="22" name="Graphic 21" descr="Thought bubble">
            <a:extLst>
              <a:ext uri="{FF2B5EF4-FFF2-40B4-BE49-F238E27FC236}">
                <a16:creationId xmlns:a16="http://schemas.microsoft.com/office/drawing/2014/main" id="{6DC2E872-1CE0-468C-9CCF-B9D208869D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01116" y="1611089"/>
            <a:ext cx="914400" cy="914400"/>
          </a:xfrm>
          <a:prstGeom prst="rect">
            <a:avLst/>
          </a:prstGeom>
        </p:spPr>
      </p:pic>
      <p:pic>
        <p:nvPicPr>
          <p:cNvPr id="24" name="Graphic 23" descr="Burger and drink">
            <a:extLst>
              <a:ext uri="{FF2B5EF4-FFF2-40B4-BE49-F238E27FC236}">
                <a16:creationId xmlns:a16="http://schemas.microsoft.com/office/drawing/2014/main" id="{E1C021D3-0486-4D6F-B8FB-AD2BE03E418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06468" y="2828637"/>
            <a:ext cx="914400" cy="914400"/>
          </a:xfrm>
          <a:prstGeom prst="rect">
            <a:avLst/>
          </a:prstGeom>
        </p:spPr>
      </p:pic>
      <p:pic>
        <p:nvPicPr>
          <p:cNvPr id="25" name="Graphic 24" descr="Teacher">
            <a:extLst>
              <a:ext uri="{FF2B5EF4-FFF2-40B4-BE49-F238E27FC236}">
                <a16:creationId xmlns:a16="http://schemas.microsoft.com/office/drawing/2014/main" id="{B4C61F49-21A7-4046-823F-5FB8D455F1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7341" y="4104467"/>
            <a:ext cx="914400" cy="914400"/>
          </a:xfrm>
          <a:prstGeom prst="rect">
            <a:avLst/>
          </a:prstGeom>
        </p:spPr>
      </p:pic>
      <p:pic>
        <p:nvPicPr>
          <p:cNvPr id="28" name="Picture 27">
            <a:extLst>
              <a:ext uri="{FF2B5EF4-FFF2-40B4-BE49-F238E27FC236}">
                <a16:creationId xmlns:a16="http://schemas.microsoft.com/office/drawing/2014/main" id="{2222CE05-DFDC-4FD0-8497-5223A3F2EB32}"/>
              </a:ext>
            </a:extLst>
          </p:cNvPr>
          <p:cNvPicPr>
            <a:picLocks noChangeAspect="1"/>
          </p:cNvPicPr>
          <p:nvPr/>
        </p:nvPicPr>
        <p:blipFill>
          <a:blip r:embed="rId18"/>
          <a:stretch>
            <a:fillRect/>
          </a:stretch>
        </p:blipFill>
        <p:spPr>
          <a:xfrm>
            <a:off x="3180306" y="2825559"/>
            <a:ext cx="971550" cy="971550"/>
          </a:xfrm>
          <a:prstGeom prst="rect">
            <a:avLst/>
          </a:prstGeom>
        </p:spPr>
      </p:pic>
      <p:pic>
        <p:nvPicPr>
          <p:cNvPr id="29" name="Picture 28">
            <a:extLst>
              <a:ext uri="{FF2B5EF4-FFF2-40B4-BE49-F238E27FC236}">
                <a16:creationId xmlns:a16="http://schemas.microsoft.com/office/drawing/2014/main" id="{E693C8F4-737F-41BE-BF08-655479FEEDF3}"/>
              </a:ext>
            </a:extLst>
          </p:cNvPr>
          <p:cNvPicPr>
            <a:picLocks noChangeAspect="1"/>
          </p:cNvPicPr>
          <p:nvPr/>
        </p:nvPicPr>
        <p:blipFill>
          <a:blip r:embed="rId19"/>
          <a:stretch>
            <a:fillRect/>
          </a:stretch>
        </p:blipFill>
        <p:spPr>
          <a:xfrm>
            <a:off x="3180306" y="4140772"/>
            <a:ext cx="971550" cy="971550"/>
          </a:xfrm>
          <a:prstGeom prst="rect">
            <a:avLst/>
          </a:prstGeom>
        </p:spPr>
      </p:pic>
      <p:pic>
        <p:nvPicPr>
          <p:cNvPr id="32" name="Graphic 31" descr="Car">
            <a:extLst>
              <a:ext uri="{FF2B5EF4-FFF2-40B4-BE49-F238E27FC236}">
                <a16:creationId xmlns:a16="http://schemas.microsoft.com/office/drawing/2014/main" id="{CA97ABB1-8047-4510-8FD5-5298BBA8905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06468" y="5523672"/>
            <a:ext cx="914400" cy="914400"/>
          </a:xfrm>
          <a:prstGeom prst="rect">
            <a:avLst/>
          </a:prstGeom>
        </p:spPr>
      </p:pic>
      <p:pic>
        <p:nvPicPr>
          <p:cNvPr id="34" name="Graphic 33" descr="House">
            <a:extLst>
              <a:ext uri="{FF2B5EF4-FFF2-40B4-BE49-F238E27FC236}">
                <a16:creationId xmlns:a16="http://schemas.microsoft.com/office/drawing/2014/main" id="{6FD777FE-B2AB-48CD-B363-318EED61C40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81982" y="5448578"/>
            <a:ext cx="914400" cy="914400"/>
          </a:xfrm>
          <a:prstGeom prst="rect">
            <a:avLst/>
          </a:prstGeom>
        </p:spPr>
      </p:pic>
      <p:pic>
        <p:nvPicPr>
          <p:cNvPr id="36" name="Graphic 35" descr="Monthly calendar">
            <a:extLst>
              <a:ext uri="{FF2B5EF4-FFF2-40B4-BE49-F238E27FC236}">
                <a16:creationId xmlns:a16="http://schemas.microsoft.com/office/drawing/2014/main" id="{BAC0048B-4CB5-4F18-A49C-313D2C91B3E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62673" y="542121"/>
            <a:ext cx="914400" cy="914400"/>
          </a:xfrm>
          <a:prstGeom prst="rect">
            <a:avLst/>
          </a:prstGeom>
        </p:spPr>
      </p:pic>
      <p:pic>
        <p:nvPicPr>
          <p:cNvPr id="3" name="Picture 2">
            <a:extLst>
              <a:ext uri="{FF2B5EF4-FFF2-40B4-BE49-F238E27FC236}">
                <a16:creationId xmlns:a16="http://schemas.microsoft.com/office/drawing/2014/main" id="{D7A1B235-E8C9-433E-B1EA-5EFD4444A390}"/>
              </a:ext>
            </a:extLst>
          </p:cNvPr>
          <p:cNvPicPr>
            <a:picLocks noChangeAspect="1"/>
          </p:cNvPicPr>
          <p:nvPr/>
        </p:nvPicPr>
        <p:blipFill>
          <a:blip r:embed="rId26"/>
          <a:stretch>
            <a:fillRect/>
          </a:stretch>
        </p:blipFill>
        <p:spPr>
          <a:xfrm>
            <a:off x="3180306" y="1546328"/>
            <a:ext cx="971550" cy="971550"/>
          </a:xfrm>
          <a:prstGeom prst="rect">
            <a:avLst/>
          </a:prstGeom>
        </p:spPr>
      </p:pic>
      <p:pic>
        <p:nvPicPr>
          <p:cNvPr id="5" name="Picture 4">
            <a:extLst>
              <a:ext uri="{FF2B5EF4-FFF2-40B4-BE49-F238E27FC236}">
                <a16:creationId xmlns:a16="http://schemas.microsoft.com/office/drawing/2014/main" id="{424ADE7E-2F70-404A-B922-B252AFED2CCD}"/>
              </a:ext>
            </a:extLst>
          </p:cNvPr>
          <p:cNvPicPr>
            <a:picLocks noChangeAspect="1"/>
          </p:cNvPicPr>
          <p:nvPr/>
        </p:nvPicPr>
        <p:blipFill>
          <a:blip r:embed="rId27"/>
          <a:stretch>
            <a:fillRect/>
          </a:stretch>
        </p:blipFill>
        <p:spPr>
          <a:xfrm>
            <a:off x="3180306" y="5420003"/>
            <a:ext cx="971550" cy="971550"/>
          </a:xfrm>
          <a:prstGeom prst="rect">
            <a:avLst/>
          </a:prstGeom>
        </p:spPr>
      </p:pic>
      <p:pic>
        <p:nvPicPr>
          <p:cNvPr id="8" name="Graphic 7" descr="Professor">
            <a:extLst>
              <a:ext uri="{FF2B5EF4-FFF2-40B4-BE49-F238E27FC236}">
                <a16:creationId xmlns:a16="http://schemas.microsoft.com/office/drawing/2014/main" id="{919B64E7-942F-4C09-BE24-5B93D4696B7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981982" y="4138607"/>
            <a:ext cx="914400" cy="914400"/>
          </a:xfrm>
          <a:prstGeom prst="rect">
            <a:avLst/>
          </a:prstGeom>
        </p:spPr>
      </p:pic>
    </p:spTree>
    <p:extLst>
      <p:ext uri="{BB962C8B-B14F-4D97-AF65-F5344CB8AC3E}">
        <p14:creationId xmlns:p14="http://schemas.microsoft.com/office/powerpoint/2010/main" val="59189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71F0C-D447-4512-A97F-8C80AB64203F}"/>
              </a:ext>
            </a:extLst>
          </p:cNvPr>
          <p:cNvPicPr>
            <a:picLocks noChangeAspect="1"/>
          </p:cNvPicPr>
          <p:nvPr/>
        </p:nvPicPr>
        <p:blipFill>
          <a:blip r:embed="rId2"/>
          <a:stretch>
            <a:fillRect/>
          </a:stretch>
        </p:blipFill>
        <p:spPr>
          <a:xfrm>
            <a:off x="2193551" y="238539"/>
            <a:ext cx="7970865" cy="6519261"/>
          </a:xfrm>
          <a:prstGeom prst="rect">
            <a:avLst/>
          </a:prstGeom>
        </p:spPr>
      </p:pic>
    </p:spTree>
    <p:extLst>
      <p:ext uri="{BB962C8B-B14F-4D97-AF65-F5344CB8AC3E}">
        <p14:creationId xmlns:p14="http://schemas.microsoft.com/office/powerpoint/2010/main" val="346444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3E-B111-4FAA-A62A-DA71586431F4}"/>
              </a:ext>
            </a:extLst>
          </p:cNvPr>
          <p:cNvSpPr>
            <a:spLocks noGrp="1"/>
          </p:cNvSpPr>
          <p:nvPr>
            <p:ph type="title"/>
          </p:nvPr>
        </p:nvSpPr>
        <p:spPr/>
        <p:txBody>
          <a:bodyPr/>
          <a:lstStyle/>
          <a:p>
            <a:r>
              <a:rPr lang="en-US" dirty="0"/>
              <a:t>My History</a:t>
            </a:r>
          </a:p>
        </p:txBody>
      </p:sp>
      <p:graphicFrame>
        <p:nvGraphicFramePr>
          <p:cNvPr id="4" name="Content Placeholder 3">
            <a:extLst>
              <a:ext uri="{FF2B5EF4-FFF2-40B4-BE49-F238E27FC236}">
                <a16:creationId xmlns:a16="http://schemas.microsoft.com/office/drawing/2014/main" id="{E2F42EEB-90B1-45B4-9EB7-7377A8D31B23}"/>
              </a:ext>
            </a:extLst>
          </p:cNvPr>
          <p:cNvGraphicFramePr>
            <a:graphicFrameLocks noGrp="1"/>
          </p:cNvGraphicFramePr>
          <p:nvPr>
            <p:ph sz="quarter" idx="4294967295"/>
            <p:extLst>
              <p:ext uri="{D42A27DB-BD31-4B8C-83A1-F6EECF244321}">
                <p14:modId xmlns:p14="http://schemas.microsoft.com/office/powerpoint/2010/main" val="3778999663"/>
              </p:ext>
            </p:extLst>
          </p:nvPr>
        </p:nvGraphicFramePr>
        <p:xfrm>
          <a:off x="2848198" y="1745955"/>
          <a:ext cx="7892577" cy="4451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Address Book with solid fill">
            <a:extLst>
              <a:ext uri="{FF2B5EF4-FFF2-40B4-BE49-F238E27FC236}">
                <a16:creationId xmlns:a16="http://schemas.microsoft.com/office/drawing/2014/main" id="{F98DB4D2-BA2E-48AC-86CE-B3FAE486AC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168" y="542121"/>
            <a:ext cx="914400" cy="914400"/>
          </a:xfrm>
          <a:prstGeom prst="rect">
            <a:avLst/>
          </a:prstGeom>
        </p:spPr>
      </p:pic>
    </p:spTree>
    <p:extLst>
      <p:ext uri="{BB962C8B-B14F-4D97-AF65-F5344CB8AC3E}">
        <p14:creationId xmlns:p14="http://schemas.microsoft.com/office/powerpoint/2010/main" val="1181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C9150-F10E-4114-A71E-4DC14565EAE1}"/>
              </a:ext>
            </a:extLst>
          </p:cNvPr>
          <p:cNvPicPr>
            <a:picLocks noChangeAspect="1"/>
          </p:cNvPicPr>
          <p:nvPr/>
        </p:nvPicPr>
        <p:blipFill>
          <a:blip r:embed="rId2"/>
          <a:stretch>
            <a:fillRect/>
          </a:stretch>
        </p:blipFill>
        <p:spPr>
          <a:xfrm>
            <a:off x="1376376" y="132522"/>
            <a:ext cx="9132598" cy="6380919"/>
          </a:xfrm>
          <a:prstGeom prst="rect">
            <a:avLst/>
          </a:prstGeom>
        </p:spPr>
      </p:pic>
    </p:spTree>
    <p:extLst>
      <p:ext uri="{BB962C8B-B14F-4D97-AF65-F5344CB8AC3E}">
        <p14:creationId xmlns:p14="http://schemas.microsoft.com/office/powerpoint/2010/main" val="1696696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5DCDDF-0CDA-4D13-A0FC-364FB68EEA3F}"/>
              </a:ext>
            </a:extLst>
          </p:cNvPr>
          <p:cNvPicPr>
            <a:picLocks noChangeAspect="1"/>
          </p:cNvPicPr>
          <p:nvPr/>
        </p:nvPicPr>
        <p:blipFill>
          <a:blip r:embed="rId2"/>
          <a:stretch>
            <a:fillRect/>
          </a:stretch>
        </p:blipFill>
        <p:spPr>
          <a:xfrm>
            <a:off x="2382774" y="318052"/>
            <a:ext cx="7490095" cy="6277900"/>
          </a:xfrm>
          <a:prstGeom prst="rect">
            <a:avLst/>
          </a:prstGeom>
        </p:spPr>
      </p:pic>
    </p:spTree>
    <p:extLst>
      <p:ext uri="{BB962C8B-B14F-4D97-AF65-F5344CB8AC3E}">
        <p14:creationId xmlns:p14="http://schemas.microsoft.com/office/powerpoint/2010/main" val="334563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E2D1E3-09AE-4F85-B7E9-86AAB821038B}"/>
              </a:ext>
            </a:extLst>
          </p:cNvPr>
          <p:cNvPicPr>
            <a:picLocks noChangeAspect="1"/>
          </p:cNvPicPr>
          <p:nvPr/>
        </p:nvPicPr>
        <p:blipFill>
          <a:blip r:embed="rId2"/>
          <a:stretch>
            <a:fillRect/>
          </a:stretch>
        </p:blipFill>
        <p:spPr>
          <a:xfrm>
            <a:off x="2451332" y="190221"/>
            <a:ext cx="6719172" cy="6477558"/>
          </a:xfrm>
          <a:prstGeom prst="rect">
            <a:avLst/>
          </a:prstGeom>
        </p:spPr>
      </p:pic>
    </p:spTree>
    <p:extLst>
      <p:ext uri="{BB962C8B-B14F-4D97-AF65-F5344CB8AC3E}">
        <p14:creationId xmlns:p14="http://schemas.microsoft.com/office/powerpoint/2010/main" val="108064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9AC9A-FA17-4E10-8E50-CD6292495998}"/>
              </a:ext>
            </a:extLst>
          </p:cNvPr>
          <p:cNvSpPr txBox="1"/>
          <p:nvPr/>
        </p:nvSpPr>
        <p:spPr>
          <a:xfrm>
            <a:off x="6202017" y="5759583"/>
            <a:ext cx="6096000" cy="646331"/>
          </a:xfrm>
          <a:prstGeom prst="rect">
            <a:avLst/>
          </a:prstGeom>
          <a:noFill/>
        </p:spPr>
        <p:txBody>
          <a:bodyPr wrap="square">
            <a:spAutoFit/>
          </a:bodyPr>
          <a:lstStyle/>
          <a:p>
            <a:r>
              <a:rPr lang="en-US" dirty="0">
                <a:hlinkClick r:id="rId2"/>
              </a:rPr>
              <a:t>https://clee.utk.edu/2021/09/10/reflections-on-communication/</a:t>
            </a:r>
            <a:r>
              <a:rPr lang="en-US" dirty="0"/>
              <a:t> </a:t>
            </a:r>
          </a:p>
        </p:txBody>
      </p:sp>
      <p:sp>
        <p:nvSpPr>
          <p:cNvPr id="5" name="TextBox 4">
            <a:extLst>
              <a:ext uri="{FF2B5EF4-FFF2-40B4-BE49-F238E27FC236}">
                <a16:creationId xmlns:a16="http://schemas.microsoft.com/office/drawing/2014/main" id="{500BED00-7CD5-4B1D-8AAD-A64122F3F373}"/>
              </a:ext>
            </a:extLst>
          </p:cNvPr>
          <p:cNvSpPr txBox="1"/>
          <p:nvPr/>
        </p:nvSpPr>
        <p:spPr>
          <a:xfrm>
            <a:off x="554429" y="405920"/>
            <a:ext cx="6149008" cy="369332"/>
          </a:xfrm>
          <a:prstGeom prst="rect">
            <a:avLst/>
          </a:prstGeom>
          <a:noFill/>
        </p:spPr>
        <p:txBody>
          <a:bodyPr wrap="square">
            <a:spAutoFit/>
          </a:bodyPr>
          <a:lstStyle/>
          <a:p>
            <a:r>
              <a:rPr lang="en-US" dirty="0">
                <a:hlinkClick r:id="rId3"/>
              </a:rPr>
              <a:t>https://twitter.com/i/status/1417891842826326021</a:t>
            </a:r>
            <a:r>
              <a:rPr lang="en-US" dirty="0"/>
              <a:t> </a:t>
            </a:r>
          </a:p>
        </p:txBody>
      </p:sp>
      <p:pic>
        <p:nvPicPr>
          <p:cNvPr id="7" name="Picture 6">
            <a:extLst>
              <a:ext uri="{FF2B5EF4-FFF2-40B4-BE49-F238E27FC236}">
                <a16:creationId xmlns:a16="http://schemas.microsoft.com/office/drawing/2014/main" id="{B68250B7-C56E-41DF-8025-F9C0F65774D8}"/>
              </a:ext>
            </a:extLst>
          </p:cNvPr>
          <p:cNvPicPr>
            <a:picLocks noChangeAspect="1"/>
          </p:cNvPicPr>
          <p:nvPr/>
        </p:nvPicPr>
        <p:blipFill>
          <a:blip r:embed="rId4"/>
          <a:stretch>
            <a:fillRect/>
          </a:stretch>
        </p:blipFill>
        <p:spPr>
          <a:xfrm>
            <a:off x="554429" y="909951"/>
            <a:ext cx="5249008" cy="5172797"/>
          </a:xfrm>
          <a:prstGeom prst="rect">
            <a:avLst/>
          </a:prstGeom>
        </p:spPr>
      </p:pic>
      <p:sp>
        <p:nvSpPr>
          <p:cNvPr id="8" name="TextBox 7">
            <a:extLst>
              <a:ext uri="{FF2B5EF4-FFF2-40B4-BE49-F238E27FC236}">
                <a16:creationId xmlns:a16="http://schemas.microsoft.com/office/drawing/2014/main" id="{8F1C2026-E4EE-419F-BDC3-F43D9E5E6CA5}"/>
              </a:ext>
            </a:extLst>
          </p:cNvPr>
          <p:cNvSpPr txBox="1"/>
          <p:nvPr/>
        </p:nvSpPr>
        <p:spPr>
          <a:xfrm>
            <a:off x="6573078" y="1007165"/>
            <a:ext cx="4505739" cy="1323439"/>
          </a:xfrm>
          <a:prstGeom prst="rect">
            <a:avLst/>
          </a:prstGeom>
          <a:noFill/>
        </p:spPr>
        <p:txBody>
          <a:bodyPr wrap="square" rtlCol="0">
            <a:spAutoFit/>
          </a:bodyPr>
          <a:lstStyle/>
          <a:p>
            <a:r>
              <a:rPr lang="en-US" sz="4000" dirty="0">
                <a:solidFill>
                  <a:schemeClr val="accent2"/>
                </a:solidFill>
                <a:latin typeface="Arial" panose="020B0604020202020204" pitchFamily="34" charset="0"/>
                <a:cs typeface="Arial" panose="020B0604020202020204" pitchFamily="34" charset="0"/>
              </a:rPr>
              <a:t>@TAS_Tennessee</a:t>
            </a:r>
          </a:p>
          <a:p>
            <a:endParaRPr lang="en-US" sz="4000" dirty="0">
              <a:solidFill>
                <a:schemeClr val="accent2"/>
              </a:solidFill>
              <a:latin typeface="Arial" panose="020B0604020202020204" pitchFamily="34" charset="0"/>
              <a:cs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C0C5FF90-5523-48E7-8743-D835C08CB9F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60465" y="1403013"/>
            <a:ext cx="5330963" cy="3782576"/>
          </a:xfrm>
          <a:prstGeom prst="rect">
            <a:avLst/>
          </a:prstGeom>
        </p:spPr>
      </p:pic>
    </p:spTree>
    <p:extLst>
      <p:ext uri="{BB962C8B-B14F-4D97-AF65-F5344CB8AC3E}">
        <p14:creationId xmlns:p14="http://schemas.microsoft.com/office/powerpoint/2010/main" val="1847955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7669-F642-4AB3-A06A-48BBBD3D97FB}"/>
              </a:ext>
            </a:extLst>
          </p:cNvPr>
          <p:cNvSpPr>
            <a:spLocks noGrp="1"/>
          </p:cNvSpPr>
          <p:nvPr>
            <p:ph type="title"/>
          </p:nvPr>
        </p:nvSpPr>
        <p:spPr>
          <a:xfrm>
            <a:off x="723769" y="684120"/>
            <a:ext cx="7086731" cy="1759104"/>
          </a:xfrm>
        </p:spPr>
        <p:txBody>
          <a:bodyPr/>
          <a:lstStyle/>
          <a:p>
            <a:r>
              <a:rPr lang="en-US" dirty="0"/>
              <a:t>Contact Info</a:t>
            </a:r>
          </a:p>
        </p:txBody>
      </p:sp>
      <p:sp>
        <p:nvSpPr>
          <p:cNvPr id="3" name="Text Placeholder 2">
            <a:extLst>
              <a:ext uri="{FF2B5EF4-FFF2-40B4-BE49-F238E27FC236}">
                <a16:creationId xmlns:a16="http://schemas.microsoft.com/office/drawing/2014/main" id="{E04CF9F6-1596-4C9F-8C35-E3D3ED337862}"/>
              </a:ext>
            </a:extLst>
          </p:cNvPr>
          <p:cNvSpPr>
            <a:spLocks noGrp="1"/>
          </p:cNvSpPr>
          <p:nvPr>
            <p:ph type="body" sz="quarter" idx="10"/>
          </p:nvPr>
        </p:nvSpPr>
        <p:spPr>
          <a:xfrm>
            <a:off x="723769" y="2809461"/>
            <a:ext cx="7086731" cy="2867439"/>
          </a:xfrm>
        </p:spPr>
        <p:txBody>
          <a:bodyPr/>
          <a:lstStyle/>
          <a:p>
            <a:r>
              <a:rPr lang="en-US" dirty="0"/>
              <a:t>Alison Gauld</a:t>
            </a:r>
          </a:p>
          <a:p>
            <a:r>
              <a:rPr lang="en-US" dirty="0">
                <a:hlinkClick r:id="rId2"/>
              </a:rPr>
              <a:t>Alison.Gauld@tn.gov</a:t>
            </a:r>
            <a:endParaRPr lang="en-US" dirty="0"/>
          </a:p>
          <a:p>
            <a:r>
              <a:rPr lang="en-US" dirty="0"/>
              <a:t>@TAS_Tennessee</a:t>
            </a:r>
          </a:p>
          <a:p>
            <a:r>
              <a:rPr lang="en-US" dirty="0"/>
              <a:t>615-854-9520</a:t>
            </a:r>
          </a:p>
        </p:txBody>
      </p:sp>
    </p:spTree>
    <p:extLst>
      <p:ext uri="{BB962C8B-B14F-4D97-AF65-F5344CB8AC3E}">
        <p14:creationId xmlns:p14="http://schemas.microsoft.com/office/powerpoint/2010/main" val="295838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61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3E-B111-4FAA-A62A-DA71586431F4}"/>
              </a:ext>
            </a:extLst>
          </p:cNvPr>
          <p:cNvSpPr>
            <a:spLocks noGrp="1"/>
          </p:cNvSpPr>
          <p:nvPr>
            <p:ph type="title"/>
          </p:nvPr>
        </p:nvSpPr>
        <p:spPr/>
        <p:txBody>
          <a:bodyPr/>
          <a:lstStyle/>
          <a:p>
            <a:r>
              <a:rPr lang="en-US" dirty="0"/>
              <a:t>My Hopes</a:t>
            </a:r>
          </a:p>
        </p:txBody>
      </p:sp>
      <p:sp>
        <p:nvSpPr>
          <p:cNvPr id="3" name="Text Placeholder 2">
            <a:extLst>
              <a:ext uri="{FF2B5EF4-FFF2-40B4-BE49-F238E27FC236}">
                <a16:creationId xmlns:a16="http://schemas.microsoft.com/office/drawing/2014/main" id="{B9574B64-4119-4307-83C7-43D212E4AC56}"/>
              </a:ext>
            </a:extLst>
          </p:cNvPr>
          <p:cNvSpPr>
            <a:spLocks noGrp="1"/>
          </p:cNvSpPr>
          <p:nvPr>
            <p:ph type="body" sz="quarter" idx="10"/>
          </p:nvPr>
        </p:nvSpPr>
        <p:spPr/>
        <p:txBody>
          <a:bodyPr/>
          <a:lstStyle/>
          <a:p>
            <a:endParaRPr lang="en-US" dirty="0"/>
          </a:p>
        </p:txBody>
      </p:sp>
      <p:pic>
        <p:nvPicPr>
          <p:cNvPr id="6" name="Graphic 5" descr="Address Book with solid fill">
            <a:extLst>
              <a:ext uri="{FF2B5EF4-FFF2-40B4-BE49-F238E27FC236}">
                <a16:creationId xmlns:a16="http://schemas.microsoft.com/office/drawing/2014/main" id="{F98DB4D2-BA2E-48AC-86CE-B3FAE486A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68" y="542121"/>
            <a:ext cx="914400" cy="914400"/>
          </a:xfrm>
          <a:prstGeom prst="rect">
            <a:avLst/>
          </a:prstGeom>
        </p:spPr>
      </p:pic>
      <p:grpSp>
        <p:nvGrpSpPr>
          <p:cNvPr id="5" name="Group 4">
            <a:extLst>
              <a:ext uri="{FF2B5EF4-FFF2-40B4-BE49-F238E27FC236}">
                <a16:creationId xmlns:a16="http://schemas.microsoft.com/office/drawing/2014/main" id="{B9FB9B6D-BC13-4596-B267-91662656A1A4}"/>
              </a:ext>
            </a:extLst>
          </p:cNvPr>
          <p:cNvGrpSpPr/>
          <p:nvPr/>
        </p:nvGrpSpPr>
        <p:grpSpPr>
          <a:xfrm>
            <a:off x="2285869" y="1698482"/>
            <a:ext cx="9387934" cy="4499118"/>
            <a:chOff x="0" y="1371600"/>
            <a:chExt cx="9146707" cy="4572000"/>
          </a:xfrm>
        </p:grpSpPr>
        <p:pic>
          <p:nvPicPr>
            <p:cNvPr id="7" name="Picture 6">
              <a:extLst>
                <a:ext uri="{FF2B5EF4-FFF2-40B4-BE49-F238E27FC236}">
                  <a16:creationId xmlns:a16="http://schemas.microsoft.com/office/drawing/2014/main" id="{73FA1825-B514-43FD-9664-5482C5449570}"/>
                </a:ext>
              </a:extLst>
            </p:cNvPr>
            <p:cNvPicPr>
              <a:picLocks noChangeAspect="1"/>
            </p:cNvPicPr>
            <p:nvPr/>
          </p:nvPicPr>
          <p:blipFill>
            <a:blip r:embed="rId4"/>
            <a:stretch>
              <a:fillRect/>
            </a:stretch>
          </p:blipFill>
          <p:spPr>
            <a:xfrm>
              <a:off x="0" y="1371600"/>
              <a:ext cx="9146707" cy="4572000"/>
            </a:xfrm>
            <a:prstGeom prst="rect">
              <a:avLst/>
            </a:prstGeom>
          </p:spPr>
        </p:pic>
        <p:sp>
          <p:nvSpPr>
            <p:cNvPr id="8" name="TextBox 7">
              <a:extLst>
                <a:ext uri="{FF2B5EF4-FFF2-40B4-BE49-F238E27FC236}">
                  <a16:creationId xmlns:a16="http://schemas.microsoft.com/office/drawing/2014/main" id="{07EBD1F9-D66C-432D-AC23-9B1D52D6E721}"/>
                </a:ext>
              </a:extLst>
            </p:cNvPr>
            <p:cNvSpPr txBox="1"/>
            <p:nvPr/>
          </p:nvSpPr>
          <p:spPr>
            <a:xfrm>
              <a:off x="685800" y="2057400"/>
              <a:ext cx="7907033" cy="1821840"/>
            </a:xfrm>
            <a:prstGeom prst="rect">
              <a:avLst/>
            </a:prstGeom>
            <a:noFill/>
          </p:spPr>
          <p:txBody>
            <a:bodyPr wrap="square" lIns="68580" tIns="34290" rIns="68580" bIns="34290" rtlCol="0" anchor="t">
              <a:spAutoFit/>
            </a:bodyPr>
            <a:lstStyle/>
            <a:p>
              <a:r>
                <a:rPr lang="en-US" sz="2800" dirty="0">
                  <a:solidFill>
                    <a:schemeClr val="bg2"/>
                  </a:solidFill>
                  <a:latin typeface="Open Sans"/>
                  <a:cs typeface="Times New Roman"/>
                </a:rPr>
                <a:t>The </a:t>
              </a:r>
              <a:r>
                <a:rPr lang="en-US" sz="2800" b="1" i="1" dirty="0">
                  <a:solidFill>
                    <a:schemeClr val="bg2"/>
                  </a:solidFill>
                  <a:latin typeface="Open Sans"/>
                  <a:cs typeface="Times New Roman"/>
                </a:rPr>
                <a:t>greatest danger </a:t>
              </a:r>
              <a:r>
                <a:rPr lang="en-US" sz="2800" dirty="0">
                  <a:solidFill>
                    <a:schemeClr val="bg2"/>
                  </a:solidFill>
                  <a:latin typeface="Open Sans"/>
                  <a:cs typeface="Times New Roman"/>
                </a:rPr>
                <a:t>for most of us is not that our aim is too high and we miss it, but that it is </a:t>
              </a:r>
              <a:r>
                <a:rPr lang="en-US" sz="2800" b="1" i="1" dirty="0">
                  <a:solidFill>
                    <a:schemeClr val="bg2"/>
                  </a:solidFill>
                  <a:latin typeface="Open Sans"/>
                  <a:cs typeface="Times New Roman"/>
                </a:rPr>
                <a:t>too low and we reach it</a:t>
              </a:r>
              <a:r>
                <a:rPr lang="en-US" sz="2800" dirty="0">
                  <a:solidFill>
                    <a:schemeClr val="bg2"/>
                  </a:solidFill>
                  <a:latin typeface="Open Sans"/>
                  <a:cs typeface="Times New Roman"/>
                </a:rPr>
                <a:t>.</a:t>
              </a:r>
            </a:p>
            <a:p>
              <a:pPr algn="r"/>
              <a:r>
                <a:rPr lang="en-US" sz="2800" dirty="0">
                  <a:solidFill>
                    <a:schemeClr val="bg2"/>
                  </a:solidFill>
                  <a:latin typeface="Open Sans"/>
                  <a:cs typeface="Times New Roman"/>
                </a:rPr>
                <a:t>Michelangelo</a:t>
              </a:r>
            </a:p>
          </p:txBody>
        </p:sp>
      </p:grpSp>
    </p:spTree>
    <p:extLst>
      <p:ext uri="{BB962C8B-B14F-4D97-AF65-F5344CB8AC3E}">
        <p14:creationId xmlns:p14="http://schemas.microsoft.com/office/powerpoint/2010/main" val="398249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3E-B111-4FAA-A62A-DA71586431F4}"/>
              </a:ext>
            </a:extLst>
          </p:cNvPr>
          <p:cNvSpPr>
            <a:spLocks noGrp="1"/>
          </p:cNvSpPr>
          <p:nvPr>
            <p:ph type="title"/>
          </p:nvPr>
        </p:nvSpPr>
        <p:spPr>
          <a:xfrm>
            <a:off x="800168" y="216232"/>
            <a:ext cx="7086731" cy="1042725"/>
          </a:xfrm>
        </p:spPr>
        <p:txBody>
          <a:bodyPr/>
          <a:lstStyle/>
          <a:p>
            <a:r>
              <a:rPr lang="en-US" dirty="0"/>
              <a:t>My </a:t>
            </a:r>
            <a:r>
              <a:rPr lang="en-US" dirty="0" err="1"/>
              <a:t>Heros</a:t>
            </a:r>
            <a:r>
              <a:rPr lang="en-US" dirty="0"/>
              <a:t> </a:t>
            </a:r>
          </a:p>
        </p:txBody>
      </p:sp>
      <p:sp>
        <p:nvSpPr>
          <p:cNvPr id="3" name="Text Placeholder 2">
            <a:extLst>
              <a:ext uri="{FF2B5EF4-FFF2-40B4-BE49-F238E27FC236}">
                <a16:creationId xmlns:a16="http://schemas.microsoft.com/office/drawing/2014/main" id="{B9574B64-4119-4307-83C7-43D212E4AC56}"/>
              </a:ext>
            </a:extLst>
          </p:cNvPr>
          <p:cNvSpPr>
            <a:spLocks noGrp="1"/>
          </p:cNvSpPr>
          <p:nvPr>
            <p:ph type="body" sz="quarter" idx="10"/>
          </p:nvPr>
        </p:nvSpPr>
        <p:spPr>
          <a:xfrm>
            <a:off x="800168" y="1456521"/>
            <a:ext cx="7086731" cy="4984036"/>
          </a:xfrm>
        </p:spPr>
        <p:txBody>
          <a:bodyPr>
            <a:noAutofit/>
          </a:bodyPr>
          <a:lstStyle/>
          <a:p>
            <a:pPr marL="0" indent="0">
              <a:buNone/>
            </a:pPr>
            <a:r>
              <a:rPr lang="en-US" b="0" i="0" dirty="0">
                <a:solidFill>
                  <a:srgbClr val="1A1A1A"/>
                </a:solidFill>
                <a:effectLst/>
                <a:latin typeface="Libre Baskerville"/>
              </a:rPr>
              <a:t>I am humbled by the opportunity to teach students with disabilities. But, the truth is, I learned more than I taught. And one thing I now know to be undeniably true. </a:t>
            </a:r>
            <a:r>
              <a:rPr lang="en-US" b="1" i="0" dirty="0">
                <a:solidFill>
                  <a:schemeClr val="accent3"/>
                </a:solidFill>
                <a:effectLst/>
                <a:latin typeface="Libre Baskerville"/>
              </a:rPr>
              <a:t>Individuals with significant cognitive disabilities or complex needs are the bravest people I have ever met or could hope to meet</a:t>
            </a:r>
            <a:r>
              <a:rPr lang="en-US" b="0" i="0" dirty="0">
                <a:solidFill>
                  <a:srgbClr val="1A1A1A"/>
                </a:solidFill>
                <a:effectLst/>
                <a:latin typeface="Libre Baskerville"/>
              </a:rPr>
              <a:t>.</a:t>
            </a:r>
          </a:p>
        </p:txBody>
      </p:sp>
      <p:pic>
        <p:nvPicPr>
          <p:cNvPr id="6" name="Graphic 5" descr="Address Book with solid fill">
            <a:extLst>
              <a:ext uri="{FF2B5EF4-FFF2-40B4-BE49-F238E27FC236}">
                <a16:creationId xmlns:a16="http://schemas.microsoft.com/office/drawing/2014/main" id="{F98DB4D2-BA2E-48AC-86CE-B3FAE486A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68" y="542121"/>
            <a:ext cx="914400" cy="914400"/>
          </a:xfrm>
          <a:prstGeom prst="rect">
            <a:avLst/>
          </a:prstGeom>
        </p:spPr>
      </p:pic>
    </p:spTree>
    <p:extLst>
      <p:ext uri="{BB962C8B-B14F-4D97-AF65-F5344CB8AC3E}">
        <p14:creationId xmlns:p14="http://schemas.microsoft.com/office/powerpoint/2010/main" val="226036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8F3E-B111-4FAA-A62A-DA71586431F4}"/>
              </a:ext>
            </a:extLst>
          </p:cNvPr>
          <p:cNvSpPr>
            <a:spLocks noGrp="1"/>
          </p:cNvSpPr>
          <p:nvPr>
            <p:ph type="title"/>
          </p:nvPr>
        </p:nvSpPr>
        <p:spPr>
          <a:xfrm>
            <a:off x="2285868" y="395164"/>
            <a:ext cx="9387935" cy="914400"/>
          </a:xfrm>
        </p:spPr>
        <p:txBody>
          <a:bodyPr/>
          <a:lstStyle/>
          <a:p>
            <a:r>
              <a:rPr lang="en-US" dirty="0"/>
              <a:t>My Heartbreak </a:t>
            </a:r>
          </a:p>
        </p:txBody>
      </p:sp>
      <p:pic>
        <p:nvPicPr>
          <p:cNvPr id="6" name="Graphic 5" descr="Address Book with solid fill">
            <a:extLst>
              <a:ext uri="{FF2B5EF4-FFF2-40B4-BE49-F238E27FC236}">
                <a16:creationId xmlns:a16="http://schemas.microsoft.com/office/drawing/2014/main" id="{F98DB4D2-BA2E-48AC-86CE-B3FAE486A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68" y="542121"/>
            <a:ext cx="914400" cy="914400"/>
          </a:xfrm>
          <a:prstGeom prst="rect">
            <a:avLst/>
          </a:prstGeom>
        </p:spPr>
      </p:pic>
      <p:graphicFrame>
        <p:nvGraphicFramePr>
          <p:cNvPr id="5" name="Chart 4">
            <a:extLst>
              <a:ext uri="{FF2B5EF4-FFF2-40B4-BE49-F238E27FC236}">
                <a16:creationId xmlns:a16="http://schemas.microsoft.com/office/drawing/2014/main" id="{A818428B-9FE3-4EE8-B50B-D2C15FD405BD}"/>
              </a:ext>
            </a:extLst>
          </p:cNvPr>
          <p:cNvGraphicFramePr>
            <a:graphicFrameLocks/>
          </p:cNvGraphicFramePr>
          <p:nvPr>
            <p:extLst>
              <p:ext uri="{D42A27DB-BD31-4B8C-83A1-F6EECF244321}">
                <p14:modId xmlns:p14="http://schemas.microsoft.com/office/powerpoint/2010/main" val="2317388912"/>
              </p:ext>
            </p:extLst>
          </p:nvPr>
        </p:nvGraphicFramePr>
        <p:xfrm>
          <a:off x="2020825" y="1212538"/>
          <a:ext cx="9535071" cy="5288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24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6C3-BA76-4F47-B2BD-3AF34D8B0EE9}"/>
              </a:ext>
            </a:extLst>
          </p:cNvPr>
          <p:cNvSpPr>
            <a:spLocks noGrp="1"/>
          </p:cNvSpPr>
          <p:nvPr>
            <p:ph type="title"/>
          </p:nvPr>
        </p:nvSpPr>
        <p:spPr/>
        <p:txBody>
          <a:bodyPr/>
          <a:lstStyle/>
          <a:p>
            <a:r>
              <a:rPr lang="en-US"/>
              <a:t>Project Overview</a:t>
            </a:r>
          </a:p>
        </p:txBody>
      </p:sp>
      <p:pic>
        <p:nvPicPr>
          <p:cNvPr id="5" name="Picture 4" descr="Logo, company name&#10;&#10;Description automatically generated">
            <a:extLst>
              <a:ext uri="{FF2B5EF4-FFF2-40B4-BE49-F238E27FC236}">
                <a16:creationId xmlns:a16="http://schemas.microsoft.com/office/drawing/2014/main" id="{AAB58F1E-BF39-4E53-94CE-6ABC73D3EA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88974" y="1184667"/>
            <a:ext cx="7553739" cy="5359744"/>
          </a:xfrm>
          <a:prstGeom prst="rect">
            <a:avLst/>
          </a:prstGeom>
        </p:spPr>
      </p:pic>
      <p:pic>
        <p:nvPicPr>
          <p:cNvPr id="6" name="Graphic 5" descr="Checklist">
            <a:extLst>
              <a:ext uri="{FF2B5EF4-FFF2-40B4-BE49-F238E27FC236}">
                <a16:creationId xmlns:a16="http://schemas.microsoft.com/office/drawing/2014/main" id="{9D734242-3764-4BEB-AB10-168CF2C9F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377" y="542121"/>
            <a:ext cx="914400" cy="914400"/>
          </a:xfrm>
          <a:prstGeom prst="rect">
            <a:avLst/>
          </a:prstGeom>
        </p:spPr>
      </p:pic>
    </p:spTree>
    <p:extLst>
      <p:ext uri="{BB962C8B-B14F-4D97-AF65-F5344CB8AC3E}">
        <p14:creationId xmlns:p14="http://schemas.microsoft.com/office/powerpoint/2010/main" val="29174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F6AF-4C6E-4973-858B-674A4D166DD8}"/>
              </a:ext>
            </a:extLst>
          </p:cNvPr>
          <p:cNvSpPr>
            <a:spLocks noGrp="1"/>
          </p:cNvSpPr>
          <p:nvPr>
            <p:ph type="title"/>
          </p:nvPr>
        </p:nvSpPr>
        <p:spPr/>
        <p:txBody>
          <a:bodyPr/>
          <a:lstStyle/>
          <a:p>
            <a:r>
              <a:rPr lang="en-US" dirty="0"/>
              <a:t>TAS Goal 1</a:t>
            </a:r>
          </a:p>
        </p:txBody>
      </p:sp>
      <p:sp>
        <p:nvSpPr>
          <p:cNvPr id="3" name="Text Placeholder 2">
            <a:extLst>
              <a:ext uri="{FF2B5EF4-FFF2-40B4-BE49-F238E27FC236}">
                <a16:creationId xmlns:a16="http://schemas.microsoft.com/office/drawing/2014/main" id="{82D28CB3-1596-4B03-AF68-8864F8D862A0}"/>
              </a:ext>
            </a:extLst>
          </p:cNvPr>
          <p:cNvSpPr>
            <a:spLocks noGrp="1"/>
          </p:cNvSpPr>
          <p:nvPr>
            <p:ph type="body" sz="quarter" idx="10"/>
          </p:nvPr>
        </p:nvSpPr>
        <p:spPr/>
        <p:txBody>
          <a:bodyPr>
            <a:normAutofit/>
          </a:bodyPr>
          <a:lstStyle/>
          <a:p>
            <a:r>
              <a:rPr lang="en-US" b="1" dirty="0"/>
              <a:t>Goal 1:</a:t>
            </a:r>
            <a:r>
              <a:rPr lang="en-US" dirty="0"/>
              <a:t> Increase inclusive opportunities for students with complex needs to reduce the achievement gap, resulting in more students participating in the general assessment, thus reducing the statewide alternate assessment participation rate to 1%.</a:t>
            </a:r>
          </a:p>
          <a:p>
            <a:endParaRPr lang="en-US" dirty="0"/>
          </a:p>
        </p:txBody>
      </p:sp>
      <p:pic>
        <p:nvPicPr>
          <p:cNvPr id="4" name="Graphic 3" descr="Bullseye with solid fill">
            <a:extLst>
              <a:ext uri="{FF2B5EF4-FFF2-40B4-BE49-F238E27FC236}">
                <a16:creationId xmlns:a16="http://schemas.microsoft.com/office/drawing/2014/main" id="{4AA28AA3-D7F3-4A3C-8744-36DD43A4D7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6377" y="542121"/>
            <a:ext cx="914400" cy="914400"/>
          </a:xfrm>
          <a:prstGeom prst="rect">
            <a:avLst/>
          </a:prstGeom>
        </p:spPr>
      </p:pic>
    </p:spTree>
    <p:extLst>
      <p:ext uri="{BB962C8B-B14F-4D97-AF65-F5344CB8AC3E}">
        <p14:creationId xmlns:p14="http://schemas.microsoft.com/office/powerpoint/2010/main" val="182539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9D03-9914-4BC6-8DFF-525D8F0DB0E1}"/>
              </a:ext>
            </a:extLst>
          </p:cNvPr>
          <p:cNvSpPr>
            <a:spLocks noGrp="1"/>
          </p:cNvSpPr>
          <p:nvPr>
            <p:ph type="title"/>
          </p:nvPr>
        </p:nvSpPr>
        <p:spPr/>
        <p:txBody>
          <a:bodyPr/>
          <a:lstStyle/>
          <a:p>
            <a:r>
              <a:rPr lang="en-US" dirty="0"/>
              <a:t>TAS Goal 2</a:t>
            </a:r>
          </a:p>
        </p:txBody>
      </p:sp>
      <p:sp>
        <p:nvSpPr>
          <p:cNvPr id="3" name="Text Placeholder 2">
            <a:extLst>
              <a:ext uri="{FF2B5EF4-FFF2-40B4-BE49-F238E27FC236}">
                <a16:creationId xmlns:a16="http://schemas.microsoft.com/office/drawing/2014/main" id="{6F83247F-B079-46B4-956D-6F4C84351828}"/>
              </a:ext>
            </a:extLst>
          </p:cNvPr>
          <p:cNvSpPr>
            <a:spLocks noGrp="1"/>
          </p:cNvSpPr>
          <p:nvPr>
            <p:ph type="body" sz="quarter" idx="10"/>
          </p:nvPr>
        </p:nvSpPr>
        <p:spPr/>
        <p:txBody>
          <a:bodyPr vert="horz" lIns="91440" tIns="45720" rIns="91440" bIns="45720" rtlCol="0" anchor="t">
            <a:normAutofit/>
          </a:bodyPr>
          <a:lstStyle/>
          <a:p>
            <a:r>
              <a:rPr lang="en-US" b="1" dirty="0"/>
              <a:t>Goal 2:</a:t>
            </a:r>
            <a:r>
              <a:rPr lang="en-US" dirty="0"/>
              <a:t> Increase the graduation rate and enrollment in postsecondary education for students with complex needs (e.g., inclusive higher education, technical colleges, and community colleges) and competitive integrated employment, thereby reducing the gap in employment of individuals with complex needs as compared to all other individuals' employment gap by 5%.</a:t>
            </a:r>
          </a:p>
          <a:p>
            <a:endParaRPr lang="en-US" dirty="0"/>
          </a:p>
        </p:txBody>
      </p:sp>
      <p:pic>
        <p:nvPicPr>
          <p:cNvPr id="5" name="Graphic 4" descr="Bullseye with solid fill">
            <a:extLst>
              <a:ext uri="{FF2B5EF4-FFF2-40B4-BE49-F238E27FC236}">
                <a16:creationId xmlns:a16="http://schemas.microsoft.com/office/drawing/2014/main" id="{164156CC-F9F1-4CFB-80C5-30EE62F045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6377" y="542121"/>
            <a:ext cx="914400" cy="914400"/>
          </a:xfrm>
          <a:prstGeom prst="rect">
            <a:avLst/>
          </a:prstGeom>
        </p:spPr>
      </p:pic>
    </p:spTree>
    <p:extLst>
      <p:ext uri="{BB962C8B-B14F-4D97-AF65-F5344CB8AC3E}">
        <p14:creationId xmlns:p14="http://schemas.microsoft.com/office/powerpoint/2010/main" val="1848948407"/>
      </p:ext>
    </p:extLst>
  </p:cSld>
  <p:clrMapOvr>
    <a:masterClrMapping/>
  </p:clrMapOvr>
</p:sld>
</file>

<file path=ppt/theme/theme1.xml><?xml version="1.0" encoding="utf-8"?>
<a:theme xmlns:a="http://schemas.openxmlformats.org/drawingml/2006/main" name="Theme1">
  <a:themeElements>
    <a:clrScheme name="Custom 1">
      <a:dk1>
        <a:srgbClr val="75787B"/>
      </a:dk1>
      <a:lt1>
        <a:srgbClr val="FFFFFF"/>
      </a:lt1>
      <a:dk2>
        <a:srgbClr val="75787B"/>
      </a:dk2>
      <a:lt2>
        <a:srgbClr val="FFFFFF"/>
      </a:lt2>
      <a:accent1>
        <a:srgbClr val="ED2F22"/>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forAll_WIDESCREEN_2021" id="{F940DDF0-8098-F04E-8E43-5AED13101C66}" vid="{A37D1D65-3EF7-264B-A8B7-D33DC82A76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g_tags xmlns="14e4065e-378f-4dec-a84c-588814b7160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0CD87D1D75AC4B8CD23C1CB88958EF" ma:contentTypeVersion="13" ma:contentTypeDescription="Create a new document." ma:contentTypeScope="" ma:versionID="bde03d42314bea3629cb3560d309a378">
  <xsd:schema xmlns:xsd="http://www.w3.org/2001/XMLSchema" xmlns:xs="http://www.w3.org/2001/XMLSchema" xmlns:p="http://schemas.microsoft.com/office/2006/metadata/properties" xmlns:ns2="14e4065e-378f-4dec-a84c-588814b71606" xmlns:ns3="88bc45f0-fb64-44cc-bf44-f9f8397c9796" targetNamespace="http://schemas.microsoft.com/office/2006/metadata/properties" ma:root="true" ma:fieldsID="077223a27cc1ffe884f435fa3e1efb75" ns2:_="" ns3:_="">
    <xsd:import namespace="14e4065e-378f-4dec-a84c-588814b71606"/>
    <xsd:import namespace="88bc45f0-fb64-44cc-bf44-f9f8397c9796"/>
    <xsd:element name="properties">
      <xsd:complexType>
        <xsd:sequence>
          <xsd:element name="documentManagement">
            <xsd:complexType>
              <xsd:all>
                <xsd:element ref="ns2:img_tags"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4065e-378f-4dec-a84c-588814b71606" elementFormDefault="qualified">
    <xsd:import namespace="http://schemas.microsoft.com/office/2006/documentManagement/types"/>
    <xsd:import namespace="http://schemas.microsoft.com/office/infopath/2007/PartnerControls"/>
    <xsd:element name="img_tags" ma:index="2" nillable="true" ma:displayName="img_tags" ma:internalName="img_tags"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OCR" ma:index="18" nillable="true" ma:displayName="Extracted Text" ma:hidden="true" ma:internalName="MediaServiceOCR"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bc45f0-fb64-44cc-bf44-f9f8397c9796"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F60C1-803E-4BBB-9567-67897965F98D}">
  <ds:schemaRefs>
    <ds:schemaRef ds:uri="http://purl.org/dc/terms/"/>
    <ds:schemaRef ds:uri="http://schemas.openxmlformats.org/package/2006/metadata/core-properties"/>
    <ds:schemaRef ds:uri="14e4065e-378f-4dec-a84c-588814b71606"/>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8bc45f0-fb64-44cc-bf44-f9f8397c9796"/>
    <ds:schemaRef ds:uri="http://www.w3.org/XML/1998/namespace"/>
  </ds:schemaRefs>
</ds:datastoreItem>
</file>

<file path=customXml/itemProps2.xml><?xml version="1.0" encoding="utf-8"?>
<ds:datastoreItem xmlns:ds="http://schemas.openxmlformats.org/officeDocument/2006/customXml" ds:itemID="{7E276029-59A9-4112-AADC-C19BEC76D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4065e-378f-4dec-a84c-588814b71606"/>
    <ds:schemaRef ds:uri="88bc45f0-fb64-44cc-bf44-f9f8397c9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848918-0EBC-4BAE-A79C-C7698340A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20636</TotalTime>
  <Words>1231</Words>
  <Application>Microsoft Macintosh PowerPoint</Application>
  <PresentationFormat>Custom</PresentationFormat>
  <Paragraphs>127</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Georgia</vt:lpstr>
      <vt:lpstr>Lato Light</vt:lpstr>
      <vt:lpstr>Libre Baskerville</vt:lpstr>
      <vt:lpstr>Open Sans</vt:lpstr>
      <vt:lpstr>Wingdings</vt:lpstr>
      <vt:lpstr>Theme1</vt:lpstr>
      <vt:lpstr>PowerPoint Presentation</vt:lpstr>
      <vt:lpstr>PowerPoint Presentation</vt:lpstr>
      <vt:lpstr>My History</vt:lpstr>
      <vt:lpstr>My Hopes</vt:lpstr>
      <vt:lpstr>My Heros </vt:lpstr>
      <vt:lpstr>My Heartbreak </vt:lpstr>
      <vt:lpstr>Project Overview</vt:lpstr>
      <vt:lpstr>TAS Goal 1</vt:lpstr>
      <vt:lpstr>TAS Goal 2</vt:lpstr>
      <vt:lpstr>School Team Membership</vt:lpstr>
      <vt:lpstr>What Do We Know?</vt:lpstr>
      <vt:lpstr>PowerPoint Presentation</vt:lpstr>
      <vt:lpstr>PowerPoint Presentation</vt:lpstr>
      <vt:lpstr>PowerPoint Presentation</vt:lpstr>
      <vt:lpstr>PowerPoint Presentation</vt:lpstr>
      <vt:lpstr>Project Overview</vt:lpstr>
      <vt:lpstr>Your Role</vt:lpstr>
      <vt:lpstr>Project Overview</vt:lpstr>
      <vt:lpstr>Project Overview – Year 1</vt:lpstr>
      <vt:lpstr>Project Overview—Year 2</vt:lpstr>
      <vt:lpstr>Project Overview – Year 3</vt:lpstr>
      <vt:lpstr>A Glimpse of Year 1</vt:lpstr>
      <vt:lpstr>State-Wide Teaching All Students (TAS) Map</vt:lpstr>
      <vt:lpstr>Where Are the Students?</vt:lpstr>
      <vt:lpstr>PowerPoint Presentation</vt:lpstr>
      <vt:lpstr>PowerPoint Presentation</vt:lpstr>
      <vt:lpstr>Norms</vt:lpstr>
      <vt:lpstr>Today’s Agenda</vt:lpstr>
      <vt:lpstr>PowerPoint Presentation</vt:lpstr>
      <vt:lpstr>PowerPoint Presentation</vt:lpstr>
      <vt:lpstr>PowerPoint Presentation</vt:lpstr>
      <vt:lpstr>PowerPoint Presentation</vt:lpstr>
      <vt:lpstr>PowerPoint Presentation</vt:lpstr>
      <vt:lpstr>Contact Info</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Andi Baumgartner</dc:creator>
  <cp:keywords/>
  <dc:description/>
  <cp:lastModifiedBy>Ctr for Excellence in Dev Disablities</cp:lastModifiedBy>
  <cp:revision>66</cp:revision>
  <cp:lastPrinted>2019-11-04T17:49:10Z</cp:lastPrinted>
  <dcterms:created xsi:type="dcterms:W3CDTF">2021-01-14T17:48:29Z</dcterms:created>
  <dcterms:modified xsi:type="dcterms:W3CDTF">2021-10-22T21:57:27Z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0x010100690CD87D1D75AC4B8CD23C1CB88958EF</vt:lpwstr>
  </property>
</Properties>
</file>