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251" r:id="rId2"/>
    <p:sldId id="2262" r:id="rId3"/>
    <p:sldId id="2292" r:id="rId4"/>
    <p:sldId id="2264" r:id="rId5"/>
    <p:sldId id="2265" r:id="rId6"/>
    <p:sldId id="2266" r:id="rId7"/>
    <p:sldId id="2339" r:id="rId8"/>
    <p:sldId id="2260" r:id="rId9"/>
    <p:sldId id="2284" r:id="rId10"/>
    <p:sldId id="2268" r:id="rId11"/>
    <p:sldId id="2280" r:id="rId12"/>
    <p:sldId id="2281" r:id="rId13"/>
    <p:sldId id="2279" r:id="rId14"/>
    <p:sldId id="2282" r:id="rId15"/>
    <p:sldId id="2293" r:id="rId16"/>
    <p:sldId id="2274" r:id="rId17"/>
    <p:sldId id="2334" r:id="rId18"/>
    <p:sldId id="2335" r:id="rId19"/>
    <p:sldId id="2340" r:id="rId20"/>
    <p:sldId id="284" r:id="rId21"/>
    <p:sldId id="280" r:id="rId22"/>
    <p:sldId id="2273" r:id="rId23"/>
    <p:sldId id="2321" r:id="rId24"/>
    <p:sldId id="2322" r:id="rId25"/>
    <p:sldId id="2341" r:id="rId26"/>
    <p:sldId id="2342" r:id="rId27"/>
    <p:sldId id="2333" r:id="rId28"/>
    <p:sldId id="2337" r:id="rId29"/>
    <p:sldId id="233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82623"/>
  </p:normalViewPr>
  <p:slideViewPr>
    <p:cSldViewPr snapToGrid="0">
      <p:cViewPr varScale="1">
        <p:scale>
          <a:sx n="107" d="100"/>
          <a:sy n="107" d="100"/>
        </p:scale>
        <p:origin x="1280"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2" d="100"/>
          <a:sy n="92" d="100"/>
        </p:scale>
        <p:origin x="13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F931D-667A-9145-9ECA-7729E43A5F7A}" type="datetimeFigureOut">
              <a:rPr lang="en-US" smtClean="0"/>
              <a:t>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4D6D8-83EC-A740-829E-F3CF64D0145E}" type="slidenum">
              <a:rPr lang="en-US" smtClean="0"/>
              <a:t>‹#›</a:t>
            </a:fld>
            <a:endParaRPr lang="en-US"/>
          </a:p>
        </p:txBody>
      </p:sp>
    </p:spTree>
    <p:extLst>
      <p:ext uri="{BB962C8B-B14F-4D97-AF65-F5344CB8AC3E}">
        <p14:creationId xmlns:p14="http://schemas.microsoft.com/office/powerpoint/2010/main" val="152004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Tuesday intro slide</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1</a:t>
            </a:fld>
            <a:endParaRPr lang="en-US" dirty="0"/>
          </a:p>
        </p:txBody>
      </p:sp>
    </p:spTree>
    <p:extLst>
      <p:ext uri="{BB962C8B-B14F-4D97-AF65-F5344CB8AC3E}">
        <p14:creationId xmlns:p14="http://schemas.microsoft.com/office/powerpoint/2010/main" val="1153975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emphasizing equity explicitly in each frame and throughout each standard – they can’t be standalone standards– which is why they weren’t addressed as separate standards in the 2011 version. </a:t>
            </a: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10</a:t>
            </a:fld>
            <a:endParaRPr lang="en-US" dirty="0"/>
          </a:p>
        </p:txBody>
      </p:sp>
    </p:spTree>
    <p:extLst>
      <p:ext uri="{BB962C8B-B14F-4D97-AF65-F5344CB8AC3E}">
        <p14:creationId xmlns:p14="http://schemas.microsoft.com/office/powerpoint/2010/main" val="91287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11</a:t>
            </a:fld>
            <a:endParaRPr lang="en-US" dirty="0"/>
          </a:p>
        </p:txBody>
      </p:sp>
    </p:spTree>
    <p:extLst>
      <p:ext uri="{BB962C8B-B14F-4D97-AF65-F5344CB8AC3E}">
        <p14:creationId xmlns:p14="http://schemas.microsoft.com/office/powerpoint/2010/main" val="175376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12</a:t>
            </a:fld>
            <a:endParaRPr lang="en-US" dirty="0"/>
          </a:p>
        </p:txBody>
      </p:sp>
    </p:spTree>
    <p:extLst>
      <p:ext uri="{BB962C8B-B14F-4D97-AF65-F5344CB8AC3E}">
        <p14:creationId xmlns:p14="http://schemas.microsoft.com/office/powerpoint/2010/main" val="340945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13</a:t>
            </a:fld>
            <a:endParaRPr lang="en-US" dirty="0"/>
          </a:p>
        </p:txBody>
      </p:sp>
    </p:spTree>
    <p:extLst>
      <p:ext uri="{BB962C8B-B14F-4D97-AF65-F5344CB8AC3E}">
        <p14:creationId xmlns:p14="http://schemas.microsoft.com/office/powerpoint/2010/main" val="3023100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14</a:t>
            </a:fld>
            <a:endParaRPr lang="en-US" dirty="0"/>
          </a:p>
        </p:txBody>
      </p:sp>
    </p:spTree>
    <p:extLst>
      <p:ext uri="{BB962C8B-B14F-4D97-AF65-F5344CB8AC3E}">
        <p14:creationId xmlns:p14="http://schemas.microsoft.com/office/powerpoint/2010/main" val="305865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15</a:t>
            </a:fld>
            <a:endParaRPr lang="en-US" dirty="0"/>
          </a:p>
        </p:txBody>
      </p:sp>
    </p:spTree>
    <p:extLst>
      <p:ext uri="{BB962C8B-B14F-4D97-AF65-F5344CB8AC3E}">
        <p14:creationId xmlns:p14="http://schemas.microsoft.com/office/powerpoint/2010/main" val="293271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442E5D2-AA8D-EC4C-B688-6CDAE5EDFD53}" type="slidenum">
              <a:rPr lang="en-US" smtClean="0"/>
              <a:t>16</a:t>
            </a:fld>
            <a:endParaRPr lang="en-US" dirty="0"/>
          </a:p>
        </p:txBody>
      </p:sp>
    </p:spTree>
    <p:extLst>
      <p:ext uri="{BB962C8B-B14F-4D97-AF65-F5344CB8AC3E}">
        <p14:creationId xmlns:p14="http://schemas.microsoft.com/office/powerpoint/2010/main" val="40484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17</a:t>
            </a:fld>
            <a:endParaRPr lang="en-US" dirty="0"/>
          </a:p>
        </p:txBody>
      </p:sp>
    </p:spTree>
    <p:extLst>
      <p:ext uri="{BB962C8B-B14F-4D97-AF65-F5344CB8AC3E}">
        <p14:creationId xmlns:p14="http://schemas.microsoft.com/office/powerpoint/2010/main" val="13315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18</a:t>
            </a:fld>
            <a:endParaRPr lang="en-US" dirty="0"/>
          </a:p>
        </p:txBody>
      </p:sp>
    </p:spTree>
    <p:extLst>
      <p:ext uri="{BB962C8B-B14F-4D97-AF65-F5344CB8AC3E}">
        <p14:creationId xmlns:p14="http://schemas.microsoft.com/office/powerpoint/2010/main" val="105397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9c9d06bd5d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19c9d06bd5d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None/>
            </a:pPr>
            <a:endParaRPr/>
          </a:p>
        </p:txBody>
      </p:sp>
      <p:sp>
        <p:nvSpPr>
          <p:cNvPr id="461" name="Google Shape;461;g19c9d06bd5d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54032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we got here – review process, two drafts out, districts convened teams. Etc.</a:t>
            </a: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2</a:t>
            </a:fld>
            <a:endParaRPr lang="en-US" dirty="0"/>
          </a:p>
        </p:txBody>
      </p:sp>
    </p:spTree>
    <p:extLst>
      <p:ext uri="{BB962C8B-B14F-4D97-AF65-F5344CB8AC3E}">
        <p14:creationId xmlns:p14="http://schemas.microsoft.com/office/powerpoint/2010/main" val="323877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9c9d06bd5d_0_3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g19c9d06bd5d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22</a:t>
            </a:fld>
            <a:endParaRPr lang="en-US" dirty="0"/>
          </a:p>
        </p:txBody>
      </p:sp>
    </p:spTree>
    <p:extLst>
      <p:ext uri="{BB962C8B-B14F-4D97-AF65-F5344CB8AC3E}">
        <p14:creationId xmlns:p14="http://schemas.microsoft.com/office/powerpoint/2010/main" val="176650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4D6D8-83EC-A740-829E-F3CF64D0145E}" type="slidenum">
              <a:rPr lang="en-US" smtClean="0"/>
              <a:t>23</a:t>
            </a:fld>
            <a:endParaRPr lang="en-US"/>
          </a:p>
        </p:txBody>
      </p:sp>
    </p:spTree>
    <p:extLst>
      <p:ext uri="{BB962C8B-B14F-4D97-AF65-F5344CB8AC3E}">
        <p14:creationId xmlns:p14="http://schemas.microsoft.com/office/powerpoint/2010/main" val="978141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state commissioner – list of first actions – can be used to share with others, advocate, choose a step to focus your efforts around </a:t>
            </a:r>
          </a:p>
          <a:p>
            <a:endParaRPr lang="en-US" dirty="0"/>
          </a:p>
          <a:p>
            <a:r>
              <a:rPr lang="en-US" dirty="0"/>
              <a:t>https://</a:t>
            </a:r>
            <a:r>
              <a:rPr lang="en-US" dirty="0" err="1"/>
              <a:t>standards.learningforward.org</a:t>
            </a:r>
            <a:r>
              <a:rPr lang="en-US" dirty="0"/>
              <a:t>/wp-content/uploads/sites/29/2022/04/state-commissioner-action-guide-1.pdf</a:t>
            </a:r>
          </a:p>
        </p:txBody>
      </p:sp>
      <p:sp>
        <p:nvSpPr>
          <p:cNvPr id="4" name="Slide Number Placeholder 3"/>
          <p:cNvSpPr>
            <a:spLocks noGrp="1"/>
          </p:cNvSpPr>
          <p:nvPr>
            <p:ph type="sldNum" sz="quarter" idx="5"/>
          </p:nvPr>
        </p:nvSpPr>
        <p:spPr/>
        <p:txBody>
          <a:bodyPr/>
          <a:lstStyle/>
          <a:p>
            <a:fld id="{B3D4D6D8-83EC-A740-829E-F3CF64D0145E}" type="slidenum">
              <a:rPr lang="en-US" smtClean="0"/>
              <a:t>25</a:t>
            </a:fld>
            <a:endParaRPr lang="en-US"/>
          </a:p>
        </p:txBody>
      </p:sp>
    </p:spTree>
    <p:extLst>
      <p:ext uri="{BB962C8B-B14F-4D97-AF65-F5344CB8AC3E}">
        <p14:creationId xmlns:p14="http://schemas.microsoft.com/office/powerpoint/2010/main" val="3093722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commissioner action guide – use to facilitate conversations, focus teamwork, </a:t>
            </a:r>
            <a:r>
              <a:rPr lang="en-US" dirty="0" err="1"/>
              <a:t>etc</a:t>
            </a:r>
            <a:r>
              <a:rPr lang="en-US" dirty="0"/>
              <a:t> </a:t>
            </a:r>
          </a:p>
        </p:txBody>
      </p:sp>
      <p:sp>
        <p:nvSpPr>
          <p:cNvPr id="4" name="Slide Number Placeholder 3"/>
          <p:cNvSpPr>
            <a:spLocks noGrp="1"/>
          </p:cNvSpPr>
          <p:nvPr>
            <p:ph type="sldNum" sz="quarter" idx="5"/>
          </p:nvPr>
        </p:nvSpPr>
        <p:spPr/>
        <p:txBody>
          <a:bodyPr/>
          <a:lstStyle/>
          <a:p>
            <a:fld id="{B3D4D6D8-83EC-A740-829E-F3CF64D0145E}" type="slidenum">
              <a:rPr lang="en-US" smtClean="0"/>
              <a:t>26</a:t>
            </a:fld>
            <a:endParaRPr lang="en-US"/>
          </a:p>
        </p:txBody>
      </p:sp>
    </p:spTree>
    <p:extLst>
      <p:ext uri="{BB962C8B-B14F-4D97-AF65-F5344CB8AC3E}">
        <p14:creationId xmlns:p14="http://schemas.microsoft.com/office/powerpoint/2010/main" val="174556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27</a:t>
            </a:fld>
            <a:endParaRPr lang="en-US" dirty="0"/>
          </a:p>
        </p:txBody>
      </p:sp>
    </p:spTree>
    <p:extLst>
      <p:ext uri="{BB962C8B-B14F-4D97-AF65-F5344CB8AC3E}">
        <p14:creationId xmlns:p14="http://schemas.microsoft.com/office/powerpoint/2010/main" val="373006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Culture of Collab Inquiry slide.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about what each standard includes: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common stem.</a:t>
            </a:r>
          </a:p>
          <a:p>
            <a:r>
              <a:rPr lang="en-US" sz="1200" kern="1200" dirty="0">
                <a:solidFill>
                  <a:schemeClr val="tx1"/>
                </a:solidFill>
                <a:effectLst/>
                <a:latin typeface="+mn-lt"/>
                <a:ea typeface="+mn-ea"/>
                <a:cs typeface="+mn-cs"/>
              </a:rPr>
              <a:t>The three components or concepts included in the narrative. </a:t>
            </a:r>
          </a:p>
          <a:p>
            <a:r>
              <a:rPr lang="en-US" sz="1200" kern="1200" dirty="0">
                <a:solidFill>
                  <a:schemeClr val="tx1"/>
                </a:solidFill>
                <a:effectLst/>
                <a:latin typeface="+mn-lt"/>
                <a:ea typeface="+mn-ea"/>
                <a:cs typeface="+mn-cs"/>
              </a:rPr>
              <a:t>The selected research elements. </a:t>
            </a:r>
          </a:p>
          <a:p>
            <a:r>
              <a:rPr lang="en-US" sz="1200" kern="1200" dirty="0">
                <a:solidFill>
                  <a:schemeClr val="tx1"/>
                </a:solidFill>
                <a:effectLst/>
                <a:latin typeface="+mn-lt"/>
                <a:ea typeface="+mn-ea"/>
                <a:cs typeface="+mn-cs"/>
              </a:rPr>
              <a:t>The connections to other standards emphasizing how these work together to create a system. </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3</a:t>
            </a:fld>
            <a:endParaRPr lang="en-US" dirty="0"/>
          </a:p>
        </p:txBody>
      </p:sp>
    </p:spTree>
    <p:extLst>
      <p:ext uri="{BB962C8B-B14F-4D97-AF65-F5344CB8AC3E}">
        <p14:creationId xmlns:p14="http://schemas.microsoft.com/office/powerpoint/2010/main" val="223786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System framework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 about the three categories and why they are helpful.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Rigorous content for each learner</a:t>
            </a:r>
          </a:p>
          <a:p>
            <a:r>
              <a:rPr lang="en-US" sz="1200" kern="1200" dirty="0">
                <a:solidFill>
                  <a:schemeClr val="tx1"/>
                </a:solidFill>
                <a:effectLst/>
                <a:latin typeface="+mn-lt"/>
                <a:ea typeface="+mn-ea"/>
                <a:cs typeface="+mn-cs"/>
              </a:rPr>
              <a:t>Added standard of Professional Expertise as well as CAI and equity practices. </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4</a:t>
            </a:fld>
            <a:endParaRPr lang="en-US" dirty="0"/>
          </a:p>
        </p:txBody>
      </p:sp>
    </p:spTree>
    <p:extLst>
      <p:ext uri="{BB962C8B-B14F-4D97-AF65-F5344CB8AC3E}">
        <p14:creationId xmlns:p14="http://schemas.microsoft.com/office/powerpoint/2010/main" val="295561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Transformational processes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how of PL</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5</a:t>
            </a:fld>
            <a:endParaRPr lang="en-US" dirty="0"/>
          </a:p>
        </p:txBody>
      </p:sp>
    </p:spTree>
    <p:extLst>
      <p:ext uri="{BB962C8B-B14F-4D97-AF65-F5344CB8AC3E}">
        <p14:creationId xmlns:p14="http://schemas.microsoft.com/office/powerpoint/2010/main" val="316638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Conditions for success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foundation that makes it all possible.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Currently envisioning always using the cycle graphic with all standards even when we talk about one – to show that the entire system is always essential for success. </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6</a:t>
            </a:fld>
            <a:endParaRPr lang="en-US" dirty="0"/>
          </a:p>
        </p:txBody>
      </p:sp>
    </p:spTree>
    <p:extLst>
      <p:ext uri="{BB962C8B-B14F-4D97-AF65-F5344CB8AC3E}">
        <p14:creationId xmlns:p14="http://schemas.microsoft.com/office/powerpoint/2010/main" val="150233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meta-analysis gives us encouraging information. It</a:t>
            </a:r>
            <a:r>
              <a:rPr lang="en-US" sz="1200" kern="1200" dirty="0">
                <a:solidFill>
                  <a:schemeClr val="tx1"/>
                </a:solidFill>
                <a:effectLst/>
                <a:latin typeface="+mn-lt"/>
                <a:ea typeface="+mn-ea"/>
                <a:cs typeface="+mn-cs"/>
              </a:rPr>
              <a:t> included 48 studies that examined the impacts of 52 teacher professional learning programs. All studies considered program impacts on observational measures of instruction, and 34 of the studies also explored impacts on student achievement. The goal of the meta-analysis was to have an unbiased empirical study of evidence of alignment with the Standards to see how this was associated with outcomes for teachers and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meta-analyses have limitations and we’re committed to more research, we are pleased that overall the study found positive average effects on instruction for most of the 2022 standards. </a:t>
            </a:r>
          </a:p>
        </p:txBody>
      </p:sp>
      <p:sp>
        <p:nvSpPr>
          <p:cNvPr id="4" name="Slide Number Placeholder 3"/>
          <p:cNvSpPr>
            <a:spLocks noGrp="1"/>
          </p:cNvSpPr>
          <p:nvPr>
            <p:ph type="sldNum" sz="quarter" idx="5"/>
          </p:nvPr>
        </p:nvSpPr>
        <p:spPr/>
        <p:txBody>
          <a:bodyPr/>
          <a:lstStyle/>
          <a:p>
            <a:fld id="{4442E5D2-AA8D-EC4C-B688-6CDAE5EDFD53}" type="slidenum">
              <a:rPr lang="en-US" smtClean="0"/>
              <a:t>7</a:t>
            </a:fld>
            <a:endParaRPr lang="en-US" dirty="0"/>
          </a:p>
        </p:txBody>
      </p:sp>
    </p:spTree>
    <p:extLst>
      <p:ext uri="{BB962C8B-B14F-4D97-AF65-F5344CB8AC3E}">
        <p14:creationId xmlns:p14="http://schemas.microsoft.com/office/powerpoint/2010/main" val="19835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Grounding in evidence from use of past standards and insights from field</a:t>
            </a:r>
          </a:p>
          <a:p>
            <a:r>
              <a:rPr lang="en-US" dirty="0"/>
              <a:t>Worked with AIR on lit review and meta-analysis</a:t>
            </a:r>
          </a:p>
          <a:p>
            <a:r>
              <a:rPr lang="en-US" dirty="0"/>
              <a:t>Will release research overview and links to meta-analysis in April along with standards.</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8</a:t>
            </a:fld>
            <a:endParaRPr lang="en-US" dirty="0"/>
          </a:p>
        </p:txBody>
      </p:sp>
    </p:spTree>
    <p:extLst>
      <p:ext uri="{BB962C8B-B14F-4D97-AF65-F5344CB8AC3E}">
        <p14:creationId xmlns:p14="http://schemas.microsoft.com/office/powerpoint/2010/main" val="115322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meta-analysis gives us encouraging information. It</a:t>
            </a:r>
            <a:r>
              <a:rPr lang="en-US" sz="1200" kern="1200" dirty="0">
                <a:solidFill>
                  <a:schemeClr val="tx1"/>
                </a:solidFill>
                <a:effectLst/>
                <a:latin typeface="+mn-lt"/>
                <a:ea typeface="+mn-ea"/>
                <a:cs typeface="+mn-cs"/>
              </a:rPr>
              <a:t> included 48 studies that examined the impacts of 52 teacher professional learning programs. All studies considered program impacts on observational measures of instruction, and 34 of the studies also explored impacts on student achievement. The goal of the meta-analysis was to have an unbiased empirical study of evidence of alignment with the Standards to see how this was associated with outcomes for teachers and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meta-analyses have limitations and we’re committed to more research, we are pleased that overall the study found positive average effects on instruction for most of the 2022 standards. </a:t>
            </a:r>
          </a:p>
        </p:txBody>
      </p:sp>
      <p:sp>
        <p:nvSpPr>
          <p:cNvPr id="4" name="Slide Number Placeholder 3"/>
          <p:cNvSpPr>
            <a:spLocks noGrp="1"/>
          </p:cNvSpPr>
          <p:nvPr>
            <p:ph type="sldNum" sz="quarter" idx="5"/>
          </p:nvPr>
        </p:nvSpPr>
        <p:spPr/>
        <p:txBody>
          <a:bodyPr/>
          <a:lstStyle/>
          <a:p>
            <a:fld id="{4442E5D2-AA8D-EC4C-B688-6CDAE5EDFD53}" type="slidenum">
              <a:rPr lang="en-US" smtClean="0"/>
              <a:t>9</a:t>
            </a:fld>
            <a:endParaRPr lang="en-US" dirty="0"/>
          </a:p>
        </p:txBody>
      </p:sp>
    </p:spTree>
    <p:extLst>
      <p:ext uri="{BB962C8B-B14F-4D97-AF65-F5344CB8AC3E}">
        <p14:creationId xmlns:p14="http://schemas.microsoft.com/office/powerpoint/2010/main" val="361397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6B05-59E5-2148-88AB-BE5869A450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853DCD-822B-8243-0E9E-8F70F0BB0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B7CAD3-F104-CB34-BCF7-0D2E87C0A984}"/>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5" name="Footer Placeholder 4">
            <a:extLst>
              <a:ext uri="{FF2B5EF4-FFF2-40B4-BE49-F238E27FC236}">
                <a16:creationId xmlns:a16="http://schemas.microsoft.com/office/drawing/2014/main" id="{FD087E3C-349B-66C8-1250-673DE85C0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B6541-3BF0-5767-B10D-9498E12491E4}"/>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174768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F1C3-9DEE-B201-107A-2142F1B1B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24672-D0BB-640D-21AA-8520AA70D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C3497-AB86-BB51-504B-5FDDD9A61452}"/>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5" name="Footer Placeholder 4">
            <a:extLst>
              <a:ext uri="{FF2B5EF4-FFF2-40B4-BE49-F238E27FC236}">
                <a16:creationId xmlns:a16="http://schemas.microsoft.com/office/drawing/2014/main" id="{DD978DF8-B9AC-CEF0-567A-870FC4188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E28AA-9C77-85EB-113A-22C91B7C3A71}"/>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311925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6C086-33D3-F155-0AB0-62E14E77C6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753BB-7A08-F7D6-F7DE-7529870198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FC81D-36F0-4728-DC9A-AE081927518C}"/>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5" name="Footer Placeholder 4">
            <a:extLst>
              <a:ext uri="{FF2B5EF4-FFF2-40B4-BE49-F238E27FC236}">
                <a16:creationId xmlns:a16="http://schemas.microsoft.com/office/drawing/2014/main" id="{D76453EF-C7C5-D675-F907-D56F17196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DFC42-EA56-51B9-3F31-B9027CFFEED6}"/>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251844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p:cNvSpPr>
            <a:spLocks noGrp="1"/>
          </p:cNvSpPr>
          <p:nvPr>
            <p:ph type="sldNum" sz="quarter" idx="11"/>
          </p:nvPr>
        </p:nvSpPr>
        <p:spPr/>
        <p:txBody>
          <a:bodyPr/>
          <a:lstStyle/>
          <a:p>
            <a:fld id="{79A441FA-EE28-A64F-92EE-8BADFCE467E3}" type="slidenum">
              <a:rPr lang="en-US" smtClean="0"/>
              <a:t>‹#›</a:t>
            </a:fld>
            <a:endParaRPr lang="en-US" dirty="0"/>
          </a:p>
        </p:txBody>
      </p:sp>
    </p:spTree>
    <p:extLst>
      <p:ext uri="{BB962C8B-B14F-4D97-AF65-F5344CB8AC3E}">
        <p14:creationId xmlns:p14="http://schemas.microsoft.com/office/powerpoint/2010/main" val="277209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09D9-B402-AC2D-4DF0-F5C6A05A83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BCF343-1F36-EE70-725A-41368FE675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7A477-0117-28FD-A847-099C55D59AAC}"/>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5" name="Footer Placeholder 4">
            <a:extLst>
              <a:ext uri="{FF2B5EF4-FFF2-40B4-BE49-F238E27FC236}">
                <a16:creationId xmlns:a16="http://schemas.microsoft.com/office/drawing/2014/main" id="{AD6B3B25-72B4-E825-E15C-86C544C92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E7E01-EEAC-2637-6976-36BAF097E6C7}"/>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34747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248C-44AD-63CC-BD82-062211C16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119576-6539-D020-CD03-1F26CE74E4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5EE5C8-68B5-6DB2-C659-AD96C294888F}"/>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5" name="Footer Placeholder 4">
            <a:extLst>
              <a:ext uri="{FF2B5EF4-FFF2-40B4-BE49-F238E27FC236}">
                <a16:creationId xmlns:a16="http://schemas.microsoft.com/office/drawing/2014/main" id="{A466C407-1449-62A9-9B81-F3C0EAE89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D0F8D-BB49-3AD5-CFA9-92F7AF94FF6E}"/>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31010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BA20-3412-10A6-49A3-4B9D7C254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434FF-8C64-797E-D106-4BFF5379F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F0843-6167-FFF1-EFA4-539395B37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741B64-B070-4879-CC41-CD892DBB5328}"/>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6" name="Footer Placeholder 5">
            <a:extLst>
              <a:ext uri="{FF2B5EF4-FFF2-40B4-BE49-F238E27FC236}">
                <a16:creationId xmlns:a16="http://schemas.microsoft.com/office/drawing/2014/main" id="{33818A00-F69D-729B-F79C-4E502251B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7BC7D-4811-7BA7-EE35-2DA841A8552E}"/>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270861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7F36-6195-E6B9-6C7B-0A55B46B4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C3510-EDF8-6259-A3BB-442864D3D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601A7-B486-90AB-2711-F15CDA8647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8A940E-A94E-3A44-7AF5-7F18B1D2C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80D6EA-D013-49C3-D35A-12F269735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0DF9B6-223B-B887-CCC5-84A4E0694FB8}"/>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8" name="Footer Placeholder 7">
            <a:extLst>
              <a:ext uri="{FF2B5EF4-FFF2-40B4-BE49-F238E27FC236}">
                <a16:creationId xmlns:a16="http://schemas.microsoft.com/office/drawing/2014/main" id="{5642DD16-119D-0BEE-D116-47C41EBCF6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DB5813-D2F9-E392-9D8E-65FBD142CAB2}"/>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110553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46D9-8B7D-41B9-0675-5F5C501126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F5385B-F501-1E76-D214-992C9F9D7001}"/>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4" name="Footer Placeholder 3">
            <a:extLst>
              <a:ext uri="{FF2B5EF4-FFF2-40B4-BE49-F238E27FC236}">
                <a16:creationId xmlns:a16="http://schemas.microsoft.com/office/drawing/2014/main" id="{76619A01-B5E4-FC1E-7AB7-0D4F8FECA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71855-3A11-9E15-E789-8090C3EDFCD9}"/>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60656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BF78B-443C-5E3E-4AA6-15CAD1DC6B56}"/>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3" name="Footer Placeholder 2">
            <a:extLst>
              <a:ext uri="{FF2B5EF4-FFF2-40B4-BE49-F238E27FC236}">
                <a16:creationId xmlns:a16="http://schemas.microsoft.com/office/drawing/2014/main" id="{B6B4E015-3F02-6548-62DC-C0360FBEFC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A08805-49ED-04C0-5F7E-75C6EC477211}"/>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295116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46AD-07AF-CD4A-C167-A01F4885A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C1F2FC-1DBE-1C0A-5277-94ECE2EE5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A0C089-CC12-C4E0-07A6-C26F6CBC8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E8916-EA0B-C633-B7ED-A6E93153F520}"/>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6" name="Footer Placeholder 5">
            <a:extLst>
              <a:ext uri="{FF2B5EF4-FFF2-40B4-BE49-F238E27FC236}">
                <a16:creationId xmlns:a16="http://schemas.microsoft.com/office/drawing/2014/main" id="{1A4BBDDD-DC79-8968-71F2-D98270CCA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B83A7-0ED5-F0F6-2374-4A6DB905493F}"/>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428879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32A5-C776-2FF5-E26F-EAE1B3697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7100A-B796-6D91-D129-CAE408CC8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2CBF96-D9A3-DEE2-E379-D675B544F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03869-7FE9-EDD1-08A9-EA3DC5EC0D8B}"/>
              </a:ext>
            </a:extLst>
          </p:cNvPr>
          <p:cNvSpPr>
            <a:spLocks noGrp="1"/>
          </p:cNvSpPr>
          <p:nvPr>
            <p:ph type="dt" sz="half" idx="10"/>
          </p:nvPr>
        </p:nvSpPr>
        <p:spPr/>
        <p:txBody>
          <a:bodyPr/>
          <a:lstStyle/>
          <a:p>
            <a:fld id="{1E42D2F9-044B-A945-8405-44AE5DDB9DD8}" type="datetimeFigureOut">
              <a:rPr lang="en-US" smtClean="0"/>
              <a:t>2/7/23</a:t>
            </a:fld>
            <a:endParaRPr lang="en-US"/>
          </a:p>
        </p:txBody>
      </p:sp>
      <p:sp>
        <p:nvSpPr>
          <p:cNvPr id="6" name="Footer Placeholder 5">
            <a:extLst>
              <a:ext uri="{FF2B5EF4-FFF2-40B4-BE49-F238E27FC236}">
                <a16:creationId xmlns:a16="http://schemas.microsoft.com/office/drawing/2014/main" id="{DD022270-1D6F-113B-B5C6-A16391DE2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318FE-23E8-3488-CA3A-2ED9EE16F6D0}"/>
              </a:ext>
            </a:extLst>
          </p:cNvPr>
          <p:cNvSpPr>
            <a:spLocks noGrp="1"/>
          </p:cNvSpPr>
          <p:nvPr>
            <p:ph type="sldNum" sz="quarter" idx="12"/>
          </p:nvPr>
        </p:nvSpPr>
        <p:spPr/>
        <p:txBody>
          <a:bodyPr/>
          <a:lstStyle/>
          <a:p>
            <a:fld id="{C76FDA58-A636-D049-BF34-240FF4E4ED52}" type="slidenum">
              <a:rPr lang="en-US" smtClean="0"/>
              <a:t>‹#›</a:t>
            </a:fld>
            <a:endParaRPr lang="en-US"/>
          </a:p>
        </p:txBody>
      </p:sp>
    </p:spTree>
    <p:extLst>
      <p:ext uri="{BB962C8B-B14F-4D97-AF65-F5344CB8AC3E}">
        <p14:creationId xmlns:p14="http://schemas.microsoft.com/office/powerpoint/2010/main" val="15465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14B29-1D04-EC78-6CA8-630F60D37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528AE9-89AC-EEB8-8E8F-E6E6005CF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AB31F-CFEA-EE64-139C-E4817E6945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2D2F9-044B-A945-8405-44AE5DDB9DD8}" type="datetimeFigureOut">
              <a:rPr lang="en-US" smtClean="0"/>
              <a:t>2/7/23</a:t>
            </a:fld>
            <a:endParaRPr lang="en-US"/>
          </a:p>
        </p:txBody>
      </p:sp>
      <p:sp>
        <p:nvSpPr>
          <p:cNvPr id="5" name="Footer Placeholder 4">
            <a:extLst>
              <a:ext uri="{FF2B5EF4-FFF2-40B4-BE49-F238E27FC236}">
                <a16:creationId xmlns:a16="http://schemas.microsoft.com/office/drawing/2014/main" id="{4290FB2D-6B97-0225-D92D-4AE4213D8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7CB8EA-998F-CD06-1F96-2EDB2BE7BC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FDA58-A636-D049-BF34-240FF4E4ED52}" type="slidenum">
              <a:rPr lang="en-US" smtClean="0"/>
              <a:t>‹#›</a:t>
            </a:fld>
            <a:endParaRPr lang="en-US"/>
          </a:p>
        </p:txBody>
      </p:sp>
    </p:spTree>
    <p:extLst>
      <p:ext uri="{BB962C8B-B14F-4D97-AF65-F5344CB8AC3E}">
        <p14:creationId xmlns:p14="http://schemas.microsoft.com/office/powerpoint/2010/main" val="2202634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standards.learningforward.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hyperlink" Target="https://standards.learningforward.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standards.learningforward.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learningforward.or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D09E7B-4AAE-0443-82FA-DE698162F864}"/>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a:t>
            </a:fld>
            <a:endParaRPr lang="en-US" dirty="0"/>
          </a:p>
        </p:txBody>
      </p:sp>
      <p:sp>
        <p:nvSpPr>
          <p:cNvPr id="5" name="Footer Placeholder 4">
            <a:extLst>
              <a:ext uri="{FF2B5EF4-FFF2-40B4-BE49-F238E27FC236}">
                <a16:creationId xmlns:a16="http://schemas.microsoft.com/office/drawing/2014/main" id="{431DA246-C547-4A40-A1DF-20E87DF7DCA1}"/>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pic>
        <p:nvPicPr>
          <p:cNvPr id="11" name="Picture 10" descr="A group of people sitting around a table outside&#10;&#10;Description automatically generated with medium confidence">
            <a:extLst>
              <a:ext uri="{FF2B5EF4-FFF2-40B4-BE49-F238E27FC236}">
                <a16:creationId xmlns:a16="http://schemas.microsoft.com/office/drawing/2014/main" id="{A1520975-C4E1-D74D-B3C4-0B8BF99DD1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39431" y="-1"/>
            <a:ext cx="8052569" cy="6428773"/>
          </a:xfrm>
          <a:prstGeom prst="rect">
            <a:avLst/>
          </a:prstGeom>
        </p:spPr>
      </p:pic>
      <p:sp>
        <p:nvSpPr>
          <p:cNvPr id="12" name="Rectangle 11">
            <a:extLst>
              <a:ext uri="{FF2B5EF4-FFF2-40B4-BE49-F238E27FC236}">
                <a16:creationId xmlns:a16="http://schemas.microsoft.com/office/drawing/2014/main" id="{24618527-905B-794D-A645-1E4BE7E85E01}"/>
              </a:ext>
            </a:extLst>
          </p:cNvPr>
          <p:cNvSpPr/>
          <p:nvPr/>
        </p:nvSpPr>
        <p:spPr>
          <a:xfrm>
            <a:off x="-1" y="559557"/>
            <a:ext cx="4142443" cy="5869215"/>
          </a:xfrm>
          <a:prstGeom prst="rect">
            <a:avLst/>
          </a:prstGeom>
          <a:solidFill>
            <a:srgbClr val="00B05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6534C6-0CD5-8F4E-A41C-A94DA34B8986}"/>
              </a:ext>
            </a:extLst>
          </p:cNvPr>
          <p:cNvSpPr txBox="1"/>
          <p:nvPr/>
        </p:nvSpPr>
        <p:spPr>
          <a:xfrm>
            <a:off x="0" y="1535252"/>
            <a:ext cx="4012443" cy="3787496"/>
          </a:xfrm>
          <a:prstGeom prst="rect">
            <a:avLst/>
          </a:prstGeom>
          <a:noFill/>
        </p:spPr>
        <p:txBody>
          <a:bodyPr wrap="square" lIns="93266" tIns="46633" rIns="93266" bIns="46633" rtlCol="0">
            <a:spAutoFit/>
          </a:bodyPr>
          <a:lstStyle/>
          <a:p>
            <a:pPr algn="ctr" defTabSz="457200">
              <a:defRPr/>
            </a:pPr>
            <a:r>
              <a:rPr lang="en-US" sz="4800" dirty="0">
                <a:solidFill>
                  <a:schemeClr val="bg1"/>
                </a:solidFill>
                <a:latin typeface="Adobe Garamond Pro" panose="02020502060506020403" pitchFamily="18" charset="77"/>
                <a:ea typeface="Arial" charset="0"/>
                <a:cs typeface="Arial" charset="0"/>
              </a:rPr>
              <a:t>Getting to Know Standards for Professional Learning</a:t>
            </a:r>
          </a:p>
        </p:txBody>
      </p:sp>
      <p:sp>
        <p:nvSpPr>
          <p:cNvPr id="14" name="Rectangle 13">
            <a:extLst>
              <a:ext uri="{FF2B5EF4-FFF2-40B4-BE49-F238E27FC236}">
                <a16:creationId xmlns:a16="http://schemas.microsoft.com/office/drawing/2014/main" id="{D8F30878-C7B7-F047-8460-0687EBF16BDB}"/>
              </a:ext>
            </a:extLst>
          </p:cNvPr>
          <p:cNvSpPr/>
          <p:nvPr/>
        </p:nvSpPr>
        <p:spPr>
          <a:xfrm>
            <a:off x="-1" y="0"/>
            <a:ext cx="4139432" cy="559558"/>
          </a:xfrm>
          <a:prstGeom prst="rect">
            <a:avLst/>
          </a:prstGeom>
          <a:solidFill>
            <a:srgbClr val="0065CC">
              <a:alpha val="824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11D8038-589D-A741-AA71-C1F485355A7D}"/>
              </a:ext>
            </a:extLst>
          </p:cNvPr>
          <p:cNvSpPr txBox="1"/>
          <p:nvPr/>
        </p:nvSpPr>
        <p:spPr>
          <a:xfrm>
            <a:off x="256567" y="64335"/>
            <a:ext cx="3605749" cy="461665"/>
          </a:xfrm>
          <a:prstGeom prst="rect">
            <a:avLst/>
          </a:prstGeom>
          <a:noFill/>
        </p:spPr>
        <p:txBody>
          <a:bodyPr wrap="square" rtlCol="0">
            <a:spAutoFit/>
          </a:bodyPr>
          <a:lstStyle/>
          <a:p>
            <a:pPr algn="ctr"/>
            <a:r>
              <a:rPr lang="en-US" sz="2400" kern="0" dirty="0">
                <a:solidFill>
                  <a:schemeClr val="bg1"/>
                </a:solidFill>
                <a:latin typeface="Arial"/>
                <a:cs typeface="Arial"/>
              </a:rPr>
              <a:t>April 26, 2022</a:t>
            </a:r>
          </a:p>
        </p:txBody>
      </p:sp>
    </p:spTree>
    <p:extLst>
      <p:ext uri="{BB962C8B-B14F-4D97-AF65-F5344CB8AC3E}">
        <p14:creationId xmlns:p14="http://schemas.microsoft.com/office/powerpoint/2010/main" val="310547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DFCA2F-179E-3440-839E-032890A9D2EA}"/>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10</a:t>
            </a:fld>
            <a:endParaRPr lang="en-US" dirty="0"/>
          </a:p>
        </p:txBody>
      </p:sp>
      <p:sp>
        <p:nvSpPr>
          <p:cNvPr id="5" name="Footer Placeholder 4">
            <a:extLst>
              <a:ext uri="{FF2B5EF4-FFF2-40B4-BE49-F238E27FC236}">
                <a16:creationId xmlns:a16="http://schemas.microsoft.com/office/drawing/2014/main" id="{0E830DEF-1415-F346-A828-88AA9E01C657}"/>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9" name="Round Same Side Corner Rectangle 8">
            <a:extLst>
              <a:ext uri="{FF2B5EF4-FFF2-40B4-BE49-F238E27FC236}">
                <a16:creationId xmlns:a16="http://schemas.microsoft.com/office/drawing/2014/main" id="{B08923B8-7382-E348-A5F2-6034136E9F40}"/>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0" name="Subtitle 5">
            <a:extLst>
              <a:ext uri="{FF2B5EF4-FFF2-40B4-BE49-F238E27FC236}">
                <a16:creationId xmlns:a16="http://schemas.microsoft.com/office/drawing/2014/main" id="{273029F4-9DB7-6944-ACE2-162E74E6B22B}"/>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Explicit, inclusive equity standards</a:t>
            </a:r>
          </a:p>
        </p:txBody>
      </p:sp>
      <p:pic>
        <p:nvPicPr>
          <p:cNvPr id="3" name="Picture 2" descr="Graphical user interface, text&#10;&#10;Description automatically generated">
            <a:extLst>
              <a:ext uri="{FF2B5EF4-FFF2-40B4-BE49-F238E27FC236}">
                <a16:creationId xmlns:a16="http://schemas.microsoft.com/office/drawing/2014/main" id="{663B8DB2-8182-0834-ED4D-19C6B984C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471" y="1172447"/>
            <a:ext cx="4641143" cy="4899740"/>
          </a:xfrm>
          <a:prstGeom prst="rect">
            <a:avLst/>
          </a:prstGeom>
          <a:ln w="6350">
            <a:solidFill>
              <a:schemeClr val="bg2">
                <a:lumMod val="50000"/>
              </a:schemeClr>
            </a:solidFill>
          </a:ln>
          <a:effectLst>
            <a:outerShdw blurRad="50800" dist="38100" dir="2700000" algn="tl" rotWithShape="0">
              <a:prstClr val="black">
                <a:alpha val="40000"/>
              </a:prstClr>
            </a:outerShdw>
          </a:effectLst>
        </p:spPr>
      </p:pic>
      <p:pic>
        <p:nvPicPr>
          <p:cNvPr id="11" name="Picture 10" descr="A picture containing accessory&#10;&#10;Description automatically generated">
            <a:extLst>
              <a:ext uri="{FF2B5EF4-FFF2-40B4-BE49-F238E27FC236}">
                <a16:creationId xmlns:a16="http://schemas.microsoft.com/office/drawing/2014/main" id="{5C30D78B-0C27-0C72-3F01-BE8C523473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64025" y="807984"/>
            <a:ext cx="5629649" cy="5557354"/>
          </a:xfrm>
          <a:prstGeom prst="rect">
            <a:avLst/>
          </a:prstGeom>
        </p:spPr>
      </p:pic>
    </p:spTree>
    <p:extLst>
      <p:ext uri="{BB962C8B-B14F-4D97-AF65-F5344CB8AC3E}">
        <p14:creationId xmlns:p14="http://schemas.microsoft.com/office/powerpoint/2010/main" val="19436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7C84A0-915F-2246-BC62-9294FCBA84AA}"/>
              </a:ext>
            </a:extLst>
          </p:cNvPr>
          <p:cNvSpPr/>
          <p:nvPr/>
        </p:nvSpPr>
        <p:spPr>
          <a:xfrm>
            <a:off x="0" y="697418"/>
            <a:ext cx="4965700" cy="5731353"/>
          </a:xfrm>
          <a:prstGeom prst="rect">
            <a:avLst/>
          </a:prstGeom>
          <a:solidFill>
            <a:schemeClr val="accent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EB831BE-F494-9A48-A62E-D40787E5645E}"/>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11</a:t>
            </a:fld>
            <a:endParaRPr lang="en-US" dirty="0"/>
          </a:p>
        </p:txBody>
      </p:sp>
      <p:sp>
        <p:nvSpPr>
          <p:cNvPr id="5" name="Footer Placeholder 4">
            <a:extLst>
              <a:ext uri="{FF2B5EF4-FFF2-40B4-BE49-F238E27FC236}">
                <a16:creationId xmlns:a16="http://schemas.microsoft.com/office/drawing/2014/main" id="{998E25A2-5653-F447-82FA-DF8978275324}"/>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11" name="Round Same Side Corner Rectangle 10">
            <a:extLst>
              <a:ext uri="{FF2B5EF4-FFF2-40B4-BE49-F238E27FC236}">
                <a16:creationId xmlns:a16="http://schemas.microsoft.com/office/drawing/2014/main" id="{BC924BF6-F6CA-B74F-8E90-1AFBF8C078AC}"/>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FE0CFE5A-F2E6-5B47-BC23-5F05B2B36CA9}"/>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New equity standards, continued</a:t>
            </a:r>
          </a:p>
        </p:txBody>
      </p:sp>
      <p:pic>
        <p:nvPicPr>
          <p:cNvPr id="13" name="Picture 12" descr="A picture containing accessory&#10;&#10;Description automatically generated">
            <a:extLst>
              <a:ext uri="{FF2B5EF4-FFF2-40B4-BE49-F238E27FC236}">
                <a16:creationId xmlns:a16="http://schemas.microsoft.com/office/drawing/2014/main" id="{68380A50-D70A-4842-A19D-CEF0A78E85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4025" y="807984"/>
            <a:ext cx="5629649" cy="5557354"/>
          </a:xfrm>
          <a:prstGeom prst="rect">
            <a:avLst/>
          </a:prstGeom>
        </p:spPr>
      </p:pic>
      <p:sp>
        <p:nvSpPr>
          <p:cNvPr id="18" name="Subtitle 5">
            <a:extLst>
              <a:ext uri="{FF2B5EF4-FFF2-40B4-BE49-F238E27FC236}">
                <a16:creationId xmlns:a16="http://schemas.microsoft.com/office/drawing/2014/main" id="{FFE68F90-9B79-BB46-B486-23CA4513AEF9}"/>
              </a:ext>
            </a:extLst>
          </p:cNvPr>
          <p:cNvSpPr txBox="1">
            <a:spLocks/>
          </p:cNvSpPr>
          <p:nvPr/>
        </p:nvSpPr>
        <p:spPr>
          <a:xfrm>
            <a:off x="251396" y="796673"/>
            <a:ext cx="4523803" cy="5211509"/>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accent2"/>
                </a:solidFill>
                <a:latin typeface="Arial"/>
                <a:cs typeface="Arial"/>
              </a:rPr>
              <a:t>Equity Practices</a:t>
            </a:r>
          </a:p>
          <a:p>
            <a:pPr marL="0" indent="0">
              <a:spcBef>
                <a:spcPts val="1272"/>
              </a:spcBef>
              <a:buNone/>
            </a:pPr>
            <a:r>
              <a:rPr lang="en-US" sz="2800" dirty="0">
                <a:solidFill>
                  <a:schemeClr val="bg2">
                    <a:lumMod val="25000"/>
                  </a:schemeClr>
                </a:solidFill>
                <a:latin typeface="Arial" panose="020B0604020202020204" pitchFamily="34" charset="0"/>
                <a:cs typeface="Arial" panose="020B0604020202020204" pitchFamily="34" charset="0"/>
              </a:rPr>
              <a:t>Professional learning results in equitable and excellent outcomes for all students when educators </a:t>
            </a:r>
            <a:r>
              <a:rPr lang="en-US" sz="2800">
                <a:solidFill>
                  <a:schemeClr val="bg2">
                    <a:lumMod val="25000"/>
                  </a:schemeClr>
                </a:solidFill>
                <a:latin typeface="Arial" panose="020B0604020202020204" pitchFamily="34" charset="0"/>
                <a:cs typeface="Arial" panose="020B0604020202020204" pitchFamily="34" charset="0"/>
              </a:rPr>
              <a:t>understand their students’ historical, cultural, and societal contexts, embrace student assets through instruction, and foster relationships with students, families, and communities. </a:t>
            </a:r>
          </a:p>
          <a:p>
            <a:pPr marL="0" indent="0">
              <a:spcBef>
                <a:spcPts val="1272"/>
              </a:spcBef>
              <a:buNone/>
            </a:pPr>
            <a:endParaRPr lang="en-US" sz="2800">
              <a:solidFill>
                <a:schemeClr val="bg2">
                  <a:lumMod val="25000"/>
                </a:schemeClr>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A6AC56F-F928-A445-857B-5C4EB29CC463}"/>
              </a:ext>
            </a:extLst>
          </p:cNvPr>
          <p:cNvCxnSpPr>
            <a:cxnSpLocks/>
          </p:cNvCxnSpPr>
          <p:nvPr/>
        </p:nvCxnSpPr>
        <p:spPr>
          <a:xfrm>
            <a:off x="4965700" y="2044700"/>
            <a:ext cx="2438400" cy="0"/>
          </a:xfrm>
          <a:prstGeom prst="line">
            <a:avLst/>
          </a:prstGeom>
          <a:ln w="889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55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7C84A0-915F-2246-BC62-9294FCBA84AA}"/>
              </a:ext>
            </a:extLst>
          </p:cNvPr>
          <p:cNvSpPr/>
          <p:nvPr/>
        </p:nvSpPr>
        <p:spPr>
          <a:xfrm>
            <a:off x="0" y="697418"/>
            <a:ext cx="4965700" cy="5731353"/>
          </a:xfrm>
          <a:prstGeom prst="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4" name="Slide Number Placeholder 3">
            <a:extLst>
              <a:ext uri="{FF2B5EF4-FFF2-40B4-BE49-F238E27FC236}">
                <a16:creationId xmlns:a16="http://schemas.microsoft.com/office/drawing/2014/main" id="{5EB831BE-F494-9A48-A62E-D40787E5645E}"/>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12</a:t>
            </a:fld>
            <a:endParaRPr lang="en-US" dirty="0"/>
          </a:p>
        </p:txBody>
      </p:sp>
      <p:sp>
        <p:nvSpPr>
          <p:cNvPr id="5" name="Footer Placeholder 4">
            <a:extLst>
              <a:ext uri="{FF2B5EF4-FFF2-40B4-BE49-F238E27FC236}">
                <a16:creationId xmlns:a16="http://schemas.microsoft.com/office/drawing/2014/main" id="{998E25A2-5653-F447-82FA-DF8978275324}"/>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11" name="Round Same Side Corner Rectangle 10">
            <a:extLst>
              <a:ext uri="{FF2B5EF4-FFF2-40B4-BE49-F238E27FC236}">
                <a16:creationId xmlns:a16="http://schemas.microsoft.com/office/drawing/2014/main" id="{BC924BF6-F6CA-B74F-8E90-1AFBF8C078AC}"/>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FE0CFE5A-F2E6-5B47-BC23-5F05B2B36CA9}"/>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New equity standards, continued</a:t>
            </a:r>
          </a:p>
        </p:txBody>
      </p:sp>
      <p:pic>
        <p:nvPicPr>
          <p:cNvPr id="13" name="Picture 12" descr="A picture containing accessory&#10;&#10;Description automatically generated">
            <a:extLst>
              <a:ext uri="{FF2B5EF4-FFF2-40B4-BE49-F238E27FC236}">
                <a16:creationId xmlns:a16="http://schemas.microsoft.com/office/drawing/2014/main" id="{68380A50-D70A-4842-A19D-CEF0A78E85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4025" y="807984"/>
            <a:ext cx="5629649" cy="5557354"/>
          </a:xfrm>
          <a:prstGeom prst="rect">
            <a:avLst/>
          </a:prstGeom>
        </p:spPr>
      </p:pic>
      <p:sp>
        <p:nvSpPr>
          <p:cNvPr id="18" name="Subtitle 5">
            <a:extLst>
              <a:ext uri="{FF2B5EF4-FFF2-40B4-BE49-F238E27FC236}">
                <a16:creationId xmlns:a16="http://schemas.microsoft.com/office/drawing/2014/main" id="{FFE68F90-9B79-BB46-B486-23CA4513AEF9}"/>
              </a:ext>
            </a:extLst>
          </p:cNvPr>
          <p:cNvSpPr txBox="1">
            <a:spLocks/>
          </p:cNvSpPr>
          <p:nvPr/>
        </p:nvSpPr>
        <p:spPr>
          <a:xfrm>
            <a:off x="251396" y="796673"/>
            <a:ext cx="4485703" cy="5211509"/>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rgbClr val="00B050"/>
                </a:solidFill>
                <a:latin typeface="Arial"/>
                <a:cs typeface="Arial"/>
              </a:rPr>
              <a:t>Equity Drivers</a:t>
            </a:r>
          </a:p>
          <a:p>
            <a:pPr marL="0" indent="0">
              <a:spcBef>
                <a:spcPts val="1272"/>
              </a:spcBef>
              <a:buNone/>
            </a:pPr>
            <a:r>
              <a:rPr lang="en-US" sz="2800" dirty="0">
                <a:solidFill>
                  <a:schemeClr val="bg2">
                    <a:lumMod val="25000"/>
                  </a:schemeClr>
                </a:solidFill>
                <a:latin typeface="Arial" panose="020B0604020202020204" pitchFamily="34" charset="0"/>
                <a:cs typeface="Arial" panose="020B0604020202020204" pitchFamily="34" charset="0"/>
              </a:rPr>
              <a:t>Professional learning results in equitable and excellent outcomes for all students when educators </a:t>
            </a:r>
            <a:r>
              <a:rPr lang="en-US" sz="2800">
                <a:solidFill>
                  <a:schemeClr val="bg2">
                    <a:lumMod val="25000"/>
                  </a:schemeClr>
                </a:solidFill>
                <a:latin typeface="Arial" panose="020B0604020202020204" pitchFamily="34" charset="0"/>
                <a:cs typeface="Arial" panose="020B0604020202020204" pitchFamily="34" charset="0"/>
              </a:rPr>
              <a:t>prioritize equity in professional learning practices, identify and address their own </a:t>
            </a:r>
            <a:br>
              <a:rPr lang="en-US" sz="2800">
                <a:solidFill>
                  <a:schemeClr val="bg2">
                    <a:lumMod val="25000"/>
                  </a:schemeClr>
                </a:solidFill>
                <a:latin typeface="Arial" panose="020B0604020202020204" pitchFamily="34" charset="0"/>
                <a:cs typeface="Arial" panose="020B0604020202020204" pitchFamily="34" charset="0"/>
              </a:rPr>
            </a:br>
            <a:r>
              <a:rPr lang="en-US" sz="2800">
                <a:solidFill>
                  <a:schemeClr val="bg2">
                    <a:lumMod val="25000"/>
                  </a:schemeClr>
                </a:solidFill>
                <a:latin typeface="Arial" panose="020B0604020202020204" pitchFamily="34" charset="0"/>
                <a:cs typeface="Arial" panose="020B0604020202020204" pitchFamily="34" charset="0"/>
              </a:rPr>
              <a:t>biases and beliefs, </a:t>
            </a:r>
            <a:br>
              <a:rPr lang="en-US" sz="2800">
                <a:solidFill>
                  <a:schemeClr val="bg2">
                    <a:lumMod val="25000"/>
                  </a:schemeClr>
                </a:solidFill>
                <a:latin typeface="Arial" panose="020B0604020202020204" pitchFamily="34" charset="0"/>
                <a:cs typeface="Arial" panose="020B0604020202020204" pitchFamily="34" charset="0"/>
              </a:rPr>
            </a:br>
            <a:r>
              <a:rPr lang="en-US" sz="2800">
                <a:solidFill>
                  <a:schemeClr val="bg2">
                    <a:lumMod val="25000"/>
                  </a:schemeClr>
                </a:solidFill>
                <a:latin typeface="Arial" panose="020B0604020202020204" pitchFamily="34" charset="0"/>
                <a:cs typeface="Arial" panose="020B0604020202020204" pitchFamily="34" charset="0"/>
              </a:rPr>
              <a:t>and collaborate with diverse colleagues. </a:t>
            </a:r>
          </a:p>
          <a:p>
            <a:pPr marL="0" indent="0">
              <a:spcBef>
                <a:spcPts val="1272"/>
              </a:spcBef>
              <a:buNone/>
            </a:pPr>
            <a:endParaRPr lang="en-US" sz="2800">
              <a:solidFill>
                <a:srgbClr val="211D1E"/>
              </a:solidFill>
              <a:latin typeface="Arial" panose="020B0604020202020204" pitchFamily="34" charset="0"/>
              <a:cs typeface="Arial" panose="020B0604020202020204" pitchFamily="34" charset="0"/>
            </a:endParaRPr>
          </a:p>
          <a:p>
            <a:pPr marL="0" indent="0">
              <a:spcBef>
                <a:spcPts val="1272"/>
              </a:spcBef>
              <a:buNone/>
            </a:pPr>
            <a:endParaRPr lang="en-US" sz="2800">
              <a:solidFill>
                <a:schemeClr val="bg2">
                  <a:lumMod val="25000"/>
                </a:schemeClr>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A6AC56F-F928-A445-857B-5C4EB29CC463}"/>
              </a:ext>
            </a:extLst>
          </p:cNvPr>
          <p:cNvCxnSpPr>
            <a:cxnSpLocks/>
          </p:cNvCxnSpPr>
          <p:nvPr/>
        </p:nvCxnSpPr>
        <p:spPr>
          <a:xfrm>
            <a:off x="4965700" y="2755900"/>
            <a:ext cx="5397500" cy="0"/>
          </a:xfrm>
          <a:prstGeom prst="line">
            <a:avLst/>
          </a:prstGeom>
          <a:ln w="88900">
            <a:solidFill>
              <a:srgbClr val="00B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26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7C84A0-915F-2246-BC62-9294FCBA84AA}"/>
              </a:ext>
            </a:extLst>
          </p:cNvPr>
          <p:cNvSpPr/>
          <p:nvPr/>
        </p:nvSpPr>
        <p:spPr>
          <a:xfrm>
            <a:off x="0" y="697418"/>
            <a:ext cx="4965700" cy="5731353"/>
          </a:xfrm>
          <a:prstGeom prst="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EB831BE-F494-9A48-A62E-D40787E5645E}"/>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13</a:t>
            </a:fld>
            <a:endParaRPr lang="en-US" dirty="0"/>
          </a:p>
        </p:txBody>
      </p:sp>
      <p:sp>
        <p:nvSpPr>
          <p:cNvPr id="5" name="Footer Placeholder 4">
            <a:extLst>
              <a:ext uri="{FF2B5EF4-FFF2-40B4-BE49-F238E27FC236}">
                <a16:creationId xmlns:a16="http://schemas.microsoft.com/office/drawing/2014/main" id="{998E25A2-5653-F447-82FA-DF8978275324}"/>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11" name="Round Same Side Corner Rectangle 10">
            <a:extLst>
              <a:ext uri="{FF2B5EF4-FFF2-40B4-BE49-F238E27FC236}">
                <a16:creationId xmlns:a16="http://schemas.microsoft.com/office/drawing/2014/main" id="{BC924BF6-F6CA-B74F-8E90-1AFBF8C078AC}"/>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FE0CFE5A-F2E6-5B47-BC23-5F05B2B36CA9}"/>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New equity standards</a:t>
            </a:r>
          </a:p>
        </p:txBody>
      </p:sp>
      <p:pic>
        <p:nvPicPr>
          <p:cNvPr id="13" name="Picture 12" descr="A picture containing accessory&#10;&#10;Description automatically generated">
            <a:extLst>
              <a:ext uri="{FF2B5EF4-FFF2-40B4-BE49-F238E27FC236}">
                <a16:creationId xmlns:a16="http://schemas.microsoft.com/office/drawing/2014/main" id="{68380A50-D70A-4842-A19D-CEF0A78E85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4025" y="807984"/>
            <a:ext cx="5629649" cy="5557354"/>
          </a:xfrm>
          <a:prstGeom prst="rect">
            <a:avLst/>
          </a:prstGeom>
        </p:spPr>
      </p:pic>
      <p:sp>
        <p:nvSpPr>
          <p:cNvPr id="18" name="Subtitle 5">
            <a:extLst>
              <a:ext uri="{FF2B5EF4-FFF2-40B4-BE49-F238E27FC236}">
                <a16:creationId xmlns:a16="http://schemas.microsoft.com/office/drawing/2014/main" id="{FFE68F90-9B79-BB46-B486-23CA4513AEF9}"/>
              </a:ext>
            </a:extLst>
          </p:cNvPr>
          <p:cNvSpPr txBox="1">
            <a:spLocks/>
          </p:cNvSpPr>
          <p:nvPr/>
        </p:nvSpPr>
        <p:spPr>
          <a:xfrm>
            <a:off x="251397" y="796673"/>
            <a:ext cx="4385008" cy="5211509"/>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accent1"/>
                </a:solidFill>
                <a:latin typeface="Arial"/>
                <a:cs typeface="Arial"/>
              </a:rPr>
              <a:t>Equity Foundations</a:t>
            </a:r>
          </a:p>
          <a:p>
            <a:pPr marL="0" indent="0">
              <a:spcBef>
                <a:spcPts val="1272"/>
              </a:spcBef>
              <a:buNone/>
            </a:pPr>
            <a:r>
              <a:rPr lang="en-US" sz="2800" dirty="0">
                <a:solidFill>
                  <a:schemeClr val="bg2">
                    <a:lumMod val="25000"/>
                  </a:schemeClr>
                </a:solidFill>
                <a:latin typeface="Arial"/>
                <a:cs typeface="Arial"/>
              </a:rPr>
              <a:t>Professional learning results in equitable and excellent outcomes for all students when educators e</a:t>
            </a:r>
            <a:r>
              <a:rPr lang="en-US" sz="2800">
                <a:solidFill>
                  <a:schemeClr val="bg2">
                    <a:lumMod val="25000"/>
                  </a:schemeClr>
                </a:solidFill>
                <a:latin typeface="Arial" panose="020B0604020202020204" pitchFamily="34" charset="0"/>
                <a:cs typeface="Arial" panose="020B0604020202020204" pitchFamily="34" charset="0"/>
              </a:rPr>
              <a:t>stablish expectations for equity, create structures to ensure equitable access to learning, and sustain a culture of support for </a:t>
            </a:r>
            <a:br>
              <a:rPr lang="en-US" sz="2800">
                <a:solidFill>
                  <a:schemeClr val="bg2">
                    <a:lumMod val="25000"/>
                  </a:schemeClr>
                </a:solidFill>
                <a:latin typeface="Arial" panose="020B0604020202020204" pitchFamily="34" charset="0"/>
                <a:cs typeface="Arial" panose="020B0604020202020204" pitchFamily="34" charset="0"/>
              </a:rPr>
            </a:br>
            <a:r>
              <a:rPr lang="en-US" sz="2800">
                <a:solidFill>
                  <a:schemeClr val="bg2">
                    <a:lumMod val="25000"/>
                  </a:schemeClr>
                </a:solidFill>
                <a:latin typeface="Arial" panose="020B0604020202020204" pitchFamily="34" charset="0"/>
                <a:cs typeface="Arial" panose="020B0604020202020204" pitchFamily="34" charset="0"/>
              </a:rPr>
              <a:t>all staff. </a:t>
            </a:r>
          </a:p>
        </p:txBody>
      </p:sp>
      <p:cxnSp>
        <p:nvCxnSpPr>
          <p:cNvPr id="6" name="Straight Connector 5">
            <a:extLst>
              <a:ext uri="{FF2B5EF4-FFF2-40B4-BE49-F238E27FC236}">
                <a16:creationId xmlns:a16="http://schemas.microsoft.com/office/drawing/2014/main" id="{3A6AC56F-F928-A445-857B-5C4EB29CC463}"/>
              </a:ext>
            </a:extLst>
          </p:cNvPr>
          <p:cNvCxnSpPr>
            <a:cxnSpLocks/>
          </p:cNvCxnSpPr>
          <p:nvPr/>
        </p:nvCxnSpPr>
        <p:spPr>
          <a:xfrm>
            <a:off x="4965700" y="2768600"/>
            <a:ext cx="1778000" cy="0"/>
          </a:xfrm>
          <a:prstGeom prst="line">
            <a:avLst/>
          </a:prstGeom>
          <a:ln w="889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42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icon&#10;&#10;Description automatically generated">
            <a:extLst>
              <a:ext uri="{FF2B5EF4-FFF2-40B4-BE49-F238E27FC236}">
                <a16:creationId xmlns:a16="http://schemas.microsoft.com/office/drawing/2014/main" id="{6CE890A5-2E6B-8FA7-8F81-3D9EBA3628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4026" y="749927"/>
            <a:ext cx="5615105" cy="5509515"/>
          </a:xfrm>
          <a:prstGeom prst="rect">
            <a:avLst/>
          </a:prstGeom>
        </p:spPr>
      </p:pic>
      <p:sp>
        <p:nvSpPr>
          <p:cNvPr id="19" name="Rectangle 18">
            <a:extLst>
              <a:ext uri="{FF2B5EF4-FFF2-40B4-BE49-F238E27FC236}">
                <a16:creationId xmlns:a16="http://schemas.microsoft.com/office/drawing/2014/main" id="{5D7C84A0-915F-2246-BC62-9294FCBA84AA}"/>
              </a:ext>
            </a:extLst>
          </p:cNvPr>
          <p:cNvSpPr/>
          <p:nvPr/>
        </p:nvSpPr>
        <p:spPr>
          <a:xfrm>
            <a:off x="0" y="697418"/>
            <a:ext cx="4965700" cy="5731353"/>
          </a:xfrm>
          <a:prstGeom prst="rect">
            <a:avLst/>
          </a:prstGeom>
          <a:solidFill>
            <a:schemeClr val="accent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EB831BE-F494-9A48-A62E-D40787E5645E}"/>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14</a:t>
            </a:fld>
            <a:endParaRPr lang="en-US" dirty="0"/>
          </a:p>
        </p:txBody>
      </p:sp>
      <p:sp>
        <p:nvSpPr>
          <p:cNvPr id="5" name="Footer Placeholder 4">
            <a:extLst>
              <a:ext uri="{FF2B5EF4-FFF2-40B4-BE49-F238E27FC236}">
                <a16:creationId xmlns:a16="http://schemas.microsoft.com/office/drawing/2014/main" id="{998E25A2-5653-F447-82FA-DF8978275324}"/>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11" name="Round Same Side Corner Rectangle 10">
            <a:extLst>
              <a:ext uri="{FF2B5EF4-FFF2-40B4-BE49-F238E27FC236}">
                <a16:creationId xmlns:a16="http://schemas.microsoft.com/office/drawing/2014/main" id="{BC924BF6-F6CA-B74F-8E90-1AFBF8C078AC}"/>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FE0CFE5A-F2E6-5B47-BC23-5F05B2B36CA9}"/>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New Curriculum, Assessment, and Instruction standard</a:t>
            </a:r>
          </a:p>
        </p:txBody>
      </p:sp>
      <p:sp>
        <p:nvSpPr>
          <p:cNvPr id="18" name="Subtitle 5">
            <a:extLst>
              <a:ext uri="{FF2B5EF4-FFF2-40B4-BE49-F238E27FC236}">
                <a16:creationId xmlns:a16="http://schemas.microsoft.com/office/drawing/2014/main" id="{FFE68F90-9B79-BB46-B486-23CA4513AEF9}"/>
              </a:ext>
            </a:extLst>
          </p:cNvPr>
          <p:cNvSpPr txBox="1">
            <a:spLocks/>
          </p:cNvSpPr>
          <p:nvPr/>
        </p:nvSpPr>
        <p:spPr>
          <a:xfrm>
            <a:off x="251396" y="1036891"/>
            <a:ext cx="4523803" cy="5211509"/>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72"/>
              </a:spcBef>
              <a:buNone/>
            </a:pPr>
            <a:r>
              <a:rPr lang="en-US" sz="2800" dirty="0">
                <a:solidFill>
                  <a:schemeClr val="bg2">
                    <a:lumMod val="25000"/>
                  </a:schemeClr>
                </a:solidFill>
                <a:latin typeface="Arial" panose="020B0604020202020204" pitchFamily="34" charset="0"/>
                <a:cs typeface="Arial" panose="020B0604020202020204" pitchFamily="34" charset="0"/>
              </a:rPr>
              <a:t>Professional learning results in equitable and excellent outcomes for all students when educators </a:t>
            </a:r>
            <a:r>
              <a:rPr lang="en-US" sz="2800">
                <a:solidFill>
                  <a:schemeClr val="bg2">
                    <a:lumMod val="25000"/>
                  </a:schemeClr>
                </a:solidFill>
                <a:latin typeface="Arial" panose="020B0604020202020204" pitchFamily="34" charset="0"/>
                <a:cs typeface="Arial" panose="020B0604020202020204" pitchFamily="34" charset="0"/>
              </a:rPr>
              <a:t>prioritize high-quality curriculum and instructional materials for students, assess student learning, and understand curriculum and implement through instruction. </a:t>
            </a:r>
          </a:p>
          <a:p>
            <a:pPr marL="0" indent="0">
              <a:spcBef>
                <a:spcPts val="1272"/>
              </a:spcBef>
              <a:buNone/>
            </a:pPr>
            <a:endParaRPr lang="en-US" sz="2800">
              <a:solidFill>
                <a:schemeClr val="bg2">
                  <a:lumMod val="25000"/>
                </a:schemeClr>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A6AC56F-F928-A445-857B-5C4EB29CC463}"/>
              </a:ext>
            </a:extLst>
          </p:cNvPr>
          <p:cNvCxnSpPr>
            <a:cxnSpLocks/>
          </p:cNvCxnSpPr>
          <p:nvPr/>
        </p:nvCxnSpPr>
        <p:spPr>
          <a:xfrm>
            <a:off x="4965700" y="1447800"/>
            <a:ext cx="3530600" cy="0"/>
          </a:xfrm>
          <a:prstGeom prst="line">
            <a:avLst/>
          </a:prstGeom>
          <a:ln w="889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45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icon&#10;&#10;Description automatically generated">
            <a:extLst>
              <a:ext uri="{FF2B5EF4-FFF2-40B4-BE49-F238E27FC236}">
                <a16:creationId xmlns:a16="http://schemas.microsoft.com/office/drawing/2014/main" id="{FCF35D96-36BE-FCF3-AB14-07E33209A5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4026" y="749927"/>
            <a:ext cx="5615105" cy="5509515"/>
          </a:xfrm>
          <a:prstGeom prst="rect">
            <a:avLst/>
          </a:prstGeom>
        </p:spPr>
      </p:pic>
      <p:sp>
        <p:nvSpPr>
          <p:cNvPr id="19" name="Rectangle 18">
            <a:extLst>
              <a:ext uri="{FF2B5EF4-FFF2-40B4-BE49-F238E27FC236}">
                <a16:creationId xmlns:a16="http://schemas.microsoft.com/office/drawing/2014/main" id="{5D7C84A0-915F-2246-BC62-9294FCBA84AA}"/>
              </a:ext>
            </a:extLst>
          </p:cNvPr>
          <p:cNvSpPr/>
          <p:nvPr/>
        </p:nvSpPr>
        <p:spPr>
          <a:xfrm>
            <a:off x="0" y="697418"/>
            <a:ext cx="4965700" cy="5731353"/>
          </a:xfrm>
          <a:prstGeom prst="rect">
            <a:avLst/>
          </a:prstGeom>
          <a:solidFill>
            <a:schemeClr val="accent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EB831BE-F494-9A48-A62E-D40787E5645E}"/>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15</a:t>
            </a:fld>
            <a:endParaRPr lang="en-US" dirty="0"/>
          </a:p>
        </p:txBody>
      </p:sp>
      <p:sp>
        <p:nvSpPr>
          <p:cNvPr id="5" name="Footer Placeholder 4">
            <a:extLst>
              <a:ext uri="{FF2B5EF4-FFF2-40B4-BE49-F238E27FC236}">
                <a16:creationId xmlns:a16="http://schemas.microsoft.com/office/drawing/2014/main" id="{998E25A2-5653-F447-82FA-DF8978275324}"/>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11" name="Round Same Side Corner Rectangle 10">
            <a:extLst>
              <a:ext uri="{FF2B5EF4-FFF2-40B4-BE49-F238E27FC236}">
                <a16:creationId xmlns:a16="http://schemas.microsoft.com/office/drawing/2014/main" id="{BC924BF6-F6CA-B74F-8E90-1AFBF8C078AC}"/>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FE0CFE5A-F2E6-5B47-BC23-5F05B2B36CA9}"/>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New Professional Expertise standard</a:t>
            </a:r>
          </a:p>
        </p:txBody>
      </p:sp>
      <p:sp>
        <p:nvSpPr>
          <p:cNvPr id="18" name="Subtitle 5">
            <a:extLst>
              <a:ext uri="{FF2B5EF4-FFF2-40B4-BE49-F238E27FC236}">
                <a16:creationId xmlns:a16="http://schemas.microsoft.com/office/drawing/2014/main" id="{FFE68F90-9B79-BB46-B486-23CA4513AEF9}"/>
              </a:ext>
            </a:extLst>
          </p:cNvPr>
          <p:cNvSpPr txBox="1">
            <a:spLocks/>
          </p:cNvSpPr>
          <p:nvPr/>
        </p:nvSpPr>
        <p:spPr>
          <a:xfrm>
            <a:off x="251396" y="1036891"/>
            <a:ext cx="4523803" cy="5211509"/>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72"/>
              </a:spcBef>
              <a:buNone/>
            </a:pPr>
            <a:r>
              <a:rPr lang="en-US" sz="2800" dirty="0">
                <a:solidFill>
                  <a:schemeClr val="bg2">
                    <a:lumMod val="25000"/>
                  </a:schemeClr>
                </a:solidFill>
                <a:latin typeface="Arial" panose="020B0604020202020204" pitchFamily="34" charset="0"/>
                <a:cs typeface="Arial" panose="020B0604020202020204" pitchFamily="34" charset="0"/>
              </a:rPr>
              <a:t>Professional learning results in equitable and excellent outcomes for all students when educators </a:t>
            </a:r>
            <a:r>
              <a:rPr lang="en-US" sz="2800">
                <a:solidFill>
                  <a:schemeClr val="bg2">
                    <a:lumMod val="25000"/>
                  </a:schemeClr>
                </a:solidFill>
                <a:latin typeface="Arial" panose="020B0604020202020204" pitchFamily="34" charset="0"/>
                <a:cs typeface="Arial" panose="020B0604020202020204" pitchFamily="34" charset="0"/>
              </a:rPr>
              <a:t>apply standards and research to their work, develop the expertise essential to their roles, </a:t>
            </a:r>
            <a:br>
              <a:rPr lang="en-US" sz="2800">
                <a:solidFill>
                  <a:schemeClr val="bg2">
                    <a:lumMod val="25000"/>
                  </a:schemeClr>
                </a:solidFill>
                <a:latin typeface="Arial" panose="020B0604020202020204" pitchFamily="34" charset="0"/>
                <a:cs typeface="Arial" panose="020B0604020202020204" pitchFamily="34" charset="0"/>
              </a:rPr>
            </a:br>
            <a:r>
              <a:rPr lang="en-US" sz="2800">
                <a:solidFill>
                  <a:schemeClr val="bg2">
                    <a:lumMod val="25000"/>
                  </a:schemeClr>
                </a:solidFill>
                <a:latin typeface="Arial" panose="020B0604020202020204" pitchFamily="34" charset="0"/>
                <a:cs typeface="Arial" panose="020B0604020202020204" pitchFamily="34" charset="0"/>
              </a:rPr>
              <a:t>and prioritize coherence and alignment in their learning.</a:t>
            </a:r>
            <a:r>
              <a:rPr lang="en-US" sz="2800">
                <a:solidFill>
                  <a:schemeClr val="bg2">
                    <a:lumMod val="25000"/>
                  </a:schemeClr>
                </a:solidFill>
                <a:effectLst/>
                <a:latin typeface="Arial" panose="020B0604020202020204" pitchFamily="34" charset="0"/>
                <a:cs typeface="Arial" panose="020B0604020202020204" pitchFamily="34" charset="0"/>
              </a:rPr>
              <a:t> </a:t>
            </a:r>
            <a:endParaRPr lang="en-US" sz="2800">
              <a:solidFill>
                <a:schemeClr val="bg2">
                  <a:lumMod val="25000"/>
                </a:schemeClr>
              </a:solidFill>
              <a:latin typeface="Arial" panose="020B0604020202020204" pitchFamily="34" charset="0"/>
              <a:cs typeface="Arial" panose="020B0604020202020204" pitchFamily="34" charset="0"/>
            </a:endParaRPr>
          </a:p>
          <a:p>
            <a:pPr marL="0" indent="0">
              <a:spcBef>
                <a:spcPts val="1272"/>
              </a:spcBef>
              <a:buNone/>
            </a:pPr>
            <a:endParaRPr lang="en-US" sz="2800">
              <a:solidFill>
                <a:schemeClr val="bg2">
                  <a:lumMod val="25000"/>
                </a:schemeClr>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A6AC56F-F928-A445-857B-5C4EB29CC463}"/>
              </a:ext>
            </a:extLst>
          </p:cNvPr>
          <p:cNvCxnSpPr>
            <a:cxnSpLocks/>
          </p:cNvCxnSpPr>
          <p:nvPr/>
        </p:nvCxnSpPr>
        <p:spPr>
          <a:xfrm>
            <a:off x="4965700" y="2741342"/>
            <a:ext cx="4917503" cy="0"/>
          </a:xfrm>
          <a:prstGeom prst="line">
            <a:avLst/>
          </a:prstGeom>
          <a:ln w="889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02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672803-08ED-A74A-AE18-50EEFF8E07A1}"/>
              </a:ext>
            </a:extLst>
          </p:cNvPr>
          <p:cNvSpPr/>
          <p:nvPr/>
        </p:nvSpPr>
        <p:spPr>
          <a:xfrm>
            <a:off x="-1" y="-33473"/>
            <a:ext cx="4142443" cy="6462246"/>
          </a:xfrm>
          <a:prstGeom prst="rect">
            <a:avLst/>
          </a:prstGeom>
          <a:solidFill>
            <a:srgbClr val="00B05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ink .jpg">
            <a:extLst>
              <a:ext uri="{FF2B5EF4-FFF2-40B4-BE49-F238E27FC236}">
                <a16:creationId xmlns:a16="http://schemas.microsoft.com/office/drawing/2014/main" id="{EE779578-5C31-B34B-892C-CB5C43B32F4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48251" y="957052"/>
            <a:ext cx="4191001" cy="4583177"/>
          </a:xfrm>
          <a:prstGeom prst="rect">
            <a:avLst/>
          </a:prstGeom>
        </p:spPr>
      </p:pic>
      <p:sp>
        <p:nvSpPr>
          <p:cNvPr id="4" name="Slide Number Placeholder 3">
            <a:extLst>
              <a:ext uri="{FF2B5EF4-FFF2-40B4-BE49-F238E27FC236}">
                <a16:creationId xmlns:a16="http://schemas.microsoft.com/office/drawing/2014/main" id="{8C57C7C9-CBB0-8C4B-BFC8-79C433BB20E5}"/>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16</a:t>
            </a:fld>
            <a:endParaRPr lang="en-US" dirty="0"/>
          </a:p>
        </p:txBody>
      </p:sp>
      <p:sp>
        <p:nvSpPr>
          <p:cNvPr id="5" name="Footer Placeholder 4">
            <a:extLst>
              <a:ext uri="{FF2B5EF4-FFF2-40B4-BE49-F238E27FC236}">
                <a16:creationId xmlns:a16="http://schemas.microsoft.com/office/drawing/2014/main" id="{18C48996-DB2B-0741-A230-470F3D4E3805}"/>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6" name="Round Same Side Corner Rectangle 5">
            <a:extLst>
              <a:ext uri="{FF2B5EF4-FFF2-40B4-BE49-F238E27FC236}">
                <a16:creationId xmlns:a16="http://schemas.microsoft.com/office/drawing/2014/main" id="{5B37B58D-1C54-A54E-B1A0-0CBEEA4B77F5}"/>
              </a:ext>
            </a:extLst>
          </p:cNvPr>
          <p:cNvSpPr/>
          <p:nvPr/>
        </p:nvSpPr>
        <p:spPr bwMode="gray">
          <a:xfrm rot="5400000">
            <a:off x="-1346551" y="1512991"/>
            <a:ext cx="6462245" cy="3564469"/>
          </a:xfrm>
          <a:prstGeom prst="round2SameRect">
            <a:avLst>
              <a:gd name="adj1" fmla="val 0"/>
              <a:gd name="adj2" fmla="val 0"/>
            </a:avLst>
          </a:prstGeom>
          <a:solidFill>
            <a:srgbClr val="0065CC">
              <a:alpha val="80885"/>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3226" tIns="46614" rIns="93226" bIns="46614" rtlCol="0" anchor="ctr"/>
          <a:lstStyle/>
          <a:p>
            <a:pPr algn="ctr"/>
            <a:endParaRPr lang="en-US" sz="2400" dirty="0" err="1">
              <a:solidFill>
                <a:schemeClr val="tx1"/>
              </a:solidFill>
            </a:endParaRPr>
          </a:p>
        </p:txBody>
      </p:sp>
      <p:sp>
        <p:nvSpPr>
          <p:cNvPr id="8" name="Subtitle 6">
            <a:extLst>
              <a:ext uri="{FF2B5EF4-FFF2-40B4-BE49-F238E27FC236}">
                <a16:creationId xmlns:a16="http://schemas.microsoft.com/office/drawing/2014/main" id="{900B4AB7-D3EF-0647-A1AF-64D3A088CB8D}"/>
              </a:ext>
            </a:extLst>
          </p:cNvPr>
          <p:cNvSpPr txBox="1">
            <a:spLocks/>
          </p:cNvSpPr>
          <p:nvPr/>
        </p:nvSpPr>
        <p:spPr>
          <a:xfrm>
            <a:off x="272408" y="5596466"/>
            <a:ext cx="3224329" cy="7112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endParaRPr lang="en-US" sz="1200" dirty="0">
              <a:solidFill>
                <a:schemeClr val="bg1"/>
              </a:solidFill>
              <a:latin typeface="Arial"/>
              <a:cs typeface="Arial"/>
            </a:endParaRPr>
          </a:p>
        </p:txBody>
      </p:sp>
      <p:sp>
        <p:nvSpPr>
          <p:cNvPr id="9" name="TextBox 8">
            <a:extLst>
              <a:ext uri="{FF2B5EF4-FFF2-40B4-BE49-F238E27FC236}">
                <a16:creationId xmlns:a16="http://schemas.microsoft.com/office/drawing/2014/main" id="{DD696D30-AA4D-3A42-8534-FB43FACD3572}"/>
              </a:ext>
            </a:extLst>
          </p:cNvPr>
          <p:cNvSpPr txBox="1"/>
          <p:nvPr/>
        </p:nvSpPr>
        <p:spPr>
          <a:xfrm>
            <a:off x="4472031" y="510770"/>
            <a:ext cx="5046620" cy="3847207"/>
          </a:xfrm>
          <a:prstGeom prst="rect">
            <a:avLst/>
          </a:prstGeom>
          <a:noFill/>
        </p:spPr>
        <p:txBody>
          <a:bodyPr wrap="square" rtlCol="0">
            <a:spAutoFit/>
          </a:bodyPr>
          <a:lstStyle/>
          <a:p>
            <a:r>
              <a:rPr lang="en-US" sz="3600" dirty="0">
                <a:solidFill>
                  <a:schemeClr val="bg2">
                    <a:lumMod val="25000"/>
                  </a:schemeClr>
                </a:solidFill>
                <a:latin typeface="Arial"/>
                <a:cs typeface="Arial"/>
              </a:rPr>
              <a:t>Innovation configuration map: used to define and measure implementation of a new program or practice </a:t>
            </a:r>
          </a:p>
          <a:p>
            <a:endParaRPr lang="en-US" sz="2800" dirty="0"/>
          </a:p>
        </p:txBody>
      </p:sp>
      <p:sp>
        <p:nvSpPr>
          <p:cNvPr id="10" name="TextBox 9">
            <a:extLst>
              <a:ext uri="{FF2B5EF4-FFF2-40B4-BE49-F238E27FC236}">
                <a16:creationId xmlns:a16="http://schemas.microsoft.com/office/drawing/2014/main" id="{C2559A75-4031-EB4F-8D94-222A452860D4}"/>
              </a:ext>
            </a:extLst>
          </p:cNvPr>
          <p:cNvSpPr txBox="1"/>
          <p:nvPr/>
        </p:nvSpPr>
        <p:spPr>
          <a:xfrm>
            <a:off x="399007" y="510769"/>
            <a:ext cx="3097730" cy="1263769"/>
          </a:xfrm>
          <a:prstGeom prst="rect">
            <a:avLst/>
          </a:prstGeom>
          <a:noFill/>
        </p:spPr>
        <p:txBody>
          <a:bodyPr wrap="square" lIns="91402" tIns="45701" rIns="91402" bIns="45701" rtlCol="0">
            <a:spAutoFit/>
          </a:bodyPr>
          <a:lstStyle/>
          <a:p>
            <a:pPr>
              <a:lnSpc>
                <a:spcPct val="110000"/>
              </a:lnSpc>
            </a:pPr>
            <a:r>
              <a:rPr lang="en-US" sz="3600" dirty="0">
                <a:solidFill>
                  <a:schemeClr val="bg1"/>
                </a:solidFill>
                <a:latin typeface="Arial"/>
                <a:cs typeface="Arial"/>
              </a:rPr>
              <a:t>How do I use Standards?</a:t>
            </a:r>
          </a:p>
        </p:txBody>
      </p:sp>
      <p:sp>
        <p:nvSpPr>
          <p:cNvPr id="3" name="TextBox 2">
            <a:extLst>
              <a:ext uri="{FF2B5EF4-FFF2-40B4-BE49-F238E27FC236}">
                <a16:creationId xmlns:a16="http://schemas.microsoft.com/office/drawing/2014/main" id="{EA1D7228-0F78-8ED1-AB01-304FEE41ABBA}"/>
              </a:ext>
            </a:extLst>
          </p:cNvPr>
          <p:cNvSpPr txBox="1"/>
          <p:nvPr/>
        </p:nvSpPr>
        <p:spPr>
          <a:xfrm>
            <a:off x="5811509" y="5661335"/>
            <a:ext cx="6099462" cy="646331"/>
          </a:xfrm>
          <a:prstGeom prst="rect">
            <a:avLst/>
          </a:prstGeom>
          <a:noFill/>
        </p:spPr>
        <p:txBody>
          <a:bodyPr wrap="square">
            <a:spAutoFit/>
          </a:bodyPr>
          <a:lstStyle/>
          <a:p>
            <a:pPr marL="0" indent="0">
              <a:buNone/>
            </a:pPr>
            <a:r>
              <a:rPr lang="en-US" sz="1800" dirty="0">
                <a:latin typeface="Arial"/>
                <a:cs typeface="Arial"/>
              </a:rPr>
              <a:t>Hall and Hord, (2011). </a:t>
            </a:r>
            <a:r>
              <a:rPr lang="en-US" sz="1800" i="1" dirty="0">
                <a:latin typeface="Arial"/>
                <a:cs typeface="Arial"/>
              </a:rPr>
              <a:t>Implementing change: Patterns, principles, and potholes</a:t>
            </a:r>
            <a:r>
              <a:rPr lang="en-US" sz="1800" dirty="0">
                <a:latin typeface="Arial"/>
                <a:cs typeface="Arial"/>
              </a:rPr>
              <a:t>. Boston: Allyn &amp; Bacon.</a:t>
            </a:r>
          </a:p>
        </p:txBody>
      </p:sp>
    </p:spTree>
    <p:extLst>
      <p:ext uri="{BB962C8B-B14F-4D97-AF65-F5344CB8AC3E}">
        <p14:creationId xmlns:p14="http://schemas.microsoft.com/office/powerpoint/2010/main" val="223703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 website&#10;&#10;Description automatically generated">
            <a:extLst>
              <a:ext uri="{FF2B5EF4-FFF2-40B4-BE49-F238E27FC236}">
                <a16:creationId xmlns:a16="http://schemas.microsoft.com/office/drawing/2014/main" id="{2C620073-7E64-9C79-B37A-6E6FCC65AB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043" y="829319"/>
            <a:ext cx="4242667" cy="5448817"/>
          </a:xfrm>
          <a:prstGeom prst="rect">
            <a:avLst/>
          </a:prstGeom>
          <a:ln w="6350">
            <a:solidFill>
              <a:schemeClr val="bg2">
                <a:lumMod val="50000"/>
              </a:schemeClr>
            </a:solidFill>
          </a:ln>
          <a:effectLst>
            <a:outerShdw blurRad="236371" dist="38100" dir="2700000" algn="tl" rotWithShape="0">
              <a:prstClr val="black">
                <a:alpha val="40000"/>
              </a:prstClr>
            </a:outerShdw>
          </a:effectLst>
        </p:spPr>
      </p:pic>
      <p:sp>
        <p:nvSpPr>
          <p:cNvPr id="2" name="Footer Placeholder 1">
            <a:extLst>
              <a:ext uri="{FF2B5EF4-FFF2-40B4-BE49-F238E27FC236}">
                <a16:creationId xmlns:a16="http://schemas.microsoft.com/office/drawing/2014/main" id="{C5589955-A94F-4F4D-6853-3E89B1B9FE46}"/>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E4D9320B-D384-25E7-9F6D-DE868DB24ABC}"/>
              </a:ext>
            </a:extLst>
          </p:cNvPr>
          <p:cNvSpPr>
            <a:spLocks noGrp="1"/>
          </p:cNvSpPr>
          <p:nvPr>
            <p:ph type="sldNum" sz="quarter" idx="11"/>
          </p:nvPr>
        </p:nvSpPr>
        <p:spPr/>
        <p:txBody>
          <a:bodyPr/>
          <a:lstStyle/>
          <a:p>
            <a:fld id="{79A441FA-EE28-A64F-92EE-8BADFCE467E3}" type="slidenum">
              <a:rPr lang="en-US" smtClean="0"/>
              <a:t>17</a:t>
            </a:fld>
            <a:endParaRPr lang="en-US" dirty="0"/>
          </a:p>
        </p:txBody>
      </p:sp>
      <p:sp>
        <p:nvSpPr>
          <p:cNvPr id="4" name="Round Same Side Corner Rectangle 3">
            <a:extLst>
              <a:ext uri="{FF2B5EF4-FFF2-40B4-BE49-F238E27FC236}">
                <a16:creationId xmlns:a16="http://schemas.microsoft.com/office/drawing/2014/main" id="{4CB8E650-2A6F-7F25-2ABE-FA5477A20AB6}"/>
              </a:ext>
            </a:extLst>
          </p:cNvPr>
          <p:cNvSpPr/>
          <p:nvPr/>
        </p:nvSpPr>
        <p:spPr bwMode="gray">
          <a:xfrm rot="5400000">
            <a:off x="5749999"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DD13CCBF-E7B7-4AF3-E13C-3C172A794292}"/>
              </a:ext>
            </a:extLst>
          </p:cNvPr>
          <p:cNvSpPr txBox="1">
            <a:spLocks/>
          </p:cNvSpPr>
          <p:nvPr/>
        </p:nvSpPr>
        <p:spPr>
          <a:xfrm>
            <a:off x="281967"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Innovation Configuration maps</a:t>
            </a:r>
          </a:p>
        </p:txBody>
      </p:sp>
      <p:pic>
        <p:nvPicPr>
          <p:cNvPr id="25" name="Picture 24" descr="Graphical user interface, application, website&#10;&#10;Description automatically generated">
            <a:extLst>
              <a:ext uri="{FF2B5EF4-FFF2-40B4-BE49-F238E27FC236}">
                <a16:creationId xmlns:a16="http://schemas.microsoft.com/office/drawing/2014/main" id="{E3B665DB-698E-95DB-E22D-F20FC0F67D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1310" y="1320554"/>
            <a:ext cx="2044389" cy="2993570"/>
          </a:xfrm>
          <a:prstGeom prst="rect">
            <a:avLst/>
          </a:prstGeom>
          <a:ln w="6350">
            <a:solidFill>
              <a:schemeClr val="bg2">
                <a:lumMod val="50000"/>
              </a:schemeClr>
            </a:solidFill>
          </a:ln>
          <a:effectLst>
            <a:outerShdw blurRad="236371" dist="38100" dir="2700000" algn="tl" rotWithShape="0">
              <a:prstClr val="black">
                <a:alpha val="40000"/>
              </a:prstClr>
            </a:outerShdw>
          </a:effectLst>
        </p:spPr>
      </p:pic>
      <p:pic>
        <p:nvPicPr>
          <p:cNvPr id="26" name="Picture 25" descr="Graphical user interface, application, website&#10;&#10;Description automatically generated">
            <a:extLst>
              <a:ext uri="{FF2B5EF4-FFF2-40B4-BE49-F238E27FC236}">
                <a16:creationId xmlns:a16="http://schemas.microsoft.com/office/drawing/2014/main" id="{909033E8-1C06-8103-C786-C83793FB1F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95569" y="1320554"/>
            <a:ext cx="4745034" cy="2612650"/>
          </a:xfrm>
          <a:prstGeom prst="rect">
            <a:avLst/>
          </a:prstGeom>
          <a:ln w="6350">
            <a:solidFill>
              <a:schemeClr val="bg2">
                <a:lumMod val="50000"/>
              </a:schemeClr>
            </a:solidFill>
          </a:ln>
          <a:effectLst>
            <a:outerShdw blurRad="236371" dist="38100" dir="2700000" algn="tl" rotWithShape="0">
              <a:prstClr val="black">
                <a:alpha val="40000"/>
              </a:prstClr>
            </a:outerShdw>
          </a:effectLst>
        </p:spPr>
      </p:pic>
      <p:pic>
        <p:nvPicPr>
          <p:cNvPr id="27" name="Picture 26" descr="Timeline&#10;&#10;Description automatically generated">
            <a:extLst>
              <a:ext uri="{FF2B5EF4-FFF2-40B4-BE49-F238E27FC236}">
                <a16:creationId xmlns:a16="http://schemas.microsoft.com/office/drawing/2014/main" id="{CB4565FD-F93A-BB72-ED2F-C69983CBA6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9891" y="4888948"/>
            <a:ext cx="7023214" cy="1181976"/>
          </a:xfrm>
          <a:prstGeom prst="rect">
            <a:avLst/>
          </a:prstGeom>
          <a:ln w="6350">
            <a:solidFill>
              <a:schemeClr val="bg2">
                <a:lumMod val="50000"/>
              </a:schemeClr>
            </a:solidFill>
          </a:ln>
          <a:effectLst>
            <a:outerShdw blurRad="98101" dist="38100" dir="2700000" algn="tl" rotWithShape="0">
              <a:prstClr val="black">
                <a:alpha val="40000"/>
              </a:prstClr>
            </a:outerShdw>
          </a:effectLst>
        </p:spPr>
      </p:pic>
      <p:sp>
        <p:nvSpPr>
          <p:cNvPr id="29" name="Triangle 28">
            <a:extLst>
              <a:ext uri="{FF2B5EF4-FFF2-40B4-BE49-F238E27FC236}">
                <a16:creationId xmlns:a16="http://schemas.microsoft.com/office/drawing/2014/main" id="{F2448178-7EA8-A62C-6607-CA0CA1B5103C}"/>
              </a:ext>
            </a:extLst>
          </p:cNvPr>
          <p:cNvSpPr/>
          <p:nvPr/>
        </p:nvSpPr>
        <p:spPr>
          <a:xfrm rot="10800000">
            <a:off x="7575292" y="1008132"/>
            <a:ext cx="478246" cy="4396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3109D6BE-C042-B03C-0EFA-FE797416D2E4}"/>
              </a:ext>
            </a:extLst>
          </p:cNvPr>
          <p:cNvSpPr/>
          <p:nvPr/>
        </p:nvSpPr>
        <p:spPr>
          <a:xfrm rot="10800000">
            <a:off x="5173890" y="4714471"/>
            <a:ext cx="478246" cy="4396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A0D3A575-510E-EBDE-8E2F-FC4665917497}"/>
              </a:ext>
            </a:extLst>
          </p:cNvPr>
          <p:cNvSpPr/>
          <p:nvPr/>
        </p:nvSpPr>
        <p:spPr>
          <a:xfrm rot="10800000">
            <a:off x="5173890" y="1008133"/>
            <a:ext cx="478246" cy="4396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97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Text&#10;&#10;Description automatically generated with low confidence">
            <a:extLst>
              <a:ext uri="{FF2B5EF4-FFF2-40B4-BE49-F238E27FC236}">
                <a16:creationId xmlns:a16="http://schemas.microsoft.com/office/drawing/2014/main" id="{EF502078-3A34-E904-D427-743DD209A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2008" y="1242886"/>
            <a:ext cx="3222745" cy="4710126"/>
          </a:xfrm>
          <a:prstGeom prst="rect">
            <a:avLst/>
          </a:prstGeom>
          <a:ln w="6350">
            <a:solidFill>
              <a:schemeClr val="bg2">
                <a:lumMod val="50000"/>
              </a:schemeClr>
            </a:solidFill>
            <a:prstDash val="sysDot"/>
          </a:ln>
          <a:effectLst>
            <a:outerShdw blurRad="88900" dist="38100" dir="2700000" algn="tl" rotWithShape="0">
              <a:prstClr val="black">
                <a:alpha val="40000"/>
              </a:prstClr>
            </a:outerShdw>
          </a:effectLst>
        </p:spPr>
      </p:pic>
      <p:pic>
        <p:nvPicPr>
          <p:cNvPr id="76" name="Picture 75">
            <a:extLst>
              <a:ext uri="{FF2B5EF4-FFF2-40B4-BE49-F238E27FC236}">
                <a16:creationId xmlns:a16="http://schemas.microsoft.com/office/drawing/2014/main" id="{6C4E1EBE-DB01-A6F3-0D94-0E2A335D02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66096" y="1242887"/>
            <a:ext cx="3292757" cy="4710125"/>
          </a:xfrm>
          <a:prstGeom prst="rect">
            <a:avLst/>
          </a:prstGeom>
          <a:ln w="6350">
            <a:solidFill>
              <a:schemeClr val="bg2">
                <a:lumMod val="50000"/>
              </a:schemeClr>
            </a:solidFill>
          </a:ln>
          <a:effectLst>
            <a:outerShdw blurRad="88900" dist="38100" dir="2700000" algn="tl" rotWithShape="0">
              <a:prstClr val="black">
                <a:alpha val="40000"/>
              </a:prstClr>
            </a:outerShdw>
          </a:effectLst>
        </p:spPr>
      </p:pic>
      <p:sp>
        <p:nvSpPr>
          <p:cNvPr id="2" name="Footer Placeholder 1">
            <a:extLst>
              <a:ext uri="{FF2B5EF4-FFF2-40B4-BE49-F238E27FC236}">
                <a16:creationId xmlns:a16="http://schemas.microsoft.com/office/drawing/2014/main" id="{C5589955-A94F-4F4D-6853-3E89B1B9FE46}"/>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E4D9320B-D384-25E7-9F6D-DE868DB24ABC}"/>
              </a:ext>
            </a:extLst>
          </p:cNvPr>
          <p:cNvSpPr>
            <a:spLocks noGrp="1"/>
          </p:cNvSpPr>
          <p:nvPr>
            <p:ph type="sldNum" sz="quarter" idx="11"/>
          </p:nvPr>
        </p:nvSpPr>
        <p:spPr/>
        <p:txBody>
          <a:bodyPr/>
          <a:lstStyle/>
          <a:p>
            <a:fld id="{79A441FA-EE28-A64F-92EE-8BADFCE467E3}" type="slidenum">
              <a:rPr lang="en-US" smtClean="0"/>
              <a:t>18</a:t>
            </a:fld>
            <a:endParaRPr lang="en-US" dirty="0"/>
          </a:p>
        </p:txBody>
      </p:sp>
      <p:sp>
        <p:nvSpPr>
          <p:cNvPr id="4" name="Round Same Side Corner Rectangle 3">
            <a:extLst>
              <a:ext uri="{FF2B5EF4-FFF2-40B4-BE49-F238E27FC236}">
                <a16:creationId xmlns:a16="http://schemas.microsoft.com/office/drawing/2014/main" id="{4CB8E650-2A6F-7F25-2ABE-FA5477A20AB6}"/>
              </a:ext>
            </a:extLst>
          </p:cNvPr>
          <p:cNvSpPr/>
          <p:nvPr/>
        </p:nvSpPr>
        <p:spPr bwMode="gray">
          <a:xfrm rot="5400000">
            <a:off x="5749999"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DD13CCBF-E7B7-4AF3-E13C-3C172A794292}"/>
              </a:ext>
            </a:extLst>
          </p:cNvPr>
          <p:cNvSpPr txBox="1">
            <a:spLocks/>
          </p:cNvSpPr>
          <p:nvPr/>
        </p:nvSpPr>
        <p:spPr>
          <a:xfrm>
            <a:off x="281967"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Drilling down into one Innovation Configuration map</a:t>
            </a:r>
          </a:p>
        </p:txBody>
      </p:sp>
      <p:pic>
        <p:nvPicPr>
          <p:cNvPr id="37" name="Picture 36" descr="Timeline&#10;&#10;Description automatically generated">
            <a:extLst>
              <a:ext uri="{FF2B5EF4-FFF2-40B4-BE49-F238E27FC236}">
                <a16:creationId xmlns:a16="http://schemas.microsoft.com/office/drawing/2014/main" id="{C4D8CCB8-C84A-E72F-9013-AAF770A96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3663" y="1242885"/>
            <a:ext cx="3229642" cy="4710125"/>
          </a:xfrm>
          <a:prstGeom prst="rect">
            <a:avLst/>
          </a:prstGeom>
          <a:ln w="6350">
            <a:solidFill>
              <a:schemeClr val="bg2">
                <a:lumMod val="50000"/>
              </a:schemeClr>
            </a:solidFill>
          </a:ln>
          <a:effectLst>
            <a:outerShdw blurRad="98101" dist="38100" dir="2700000" algn="tl" rotWithShape="0">
              <a:prstClr val="black">
                <a:alpha val="40000"/>
              </a:prstClr>
            </a:outerShdw>
          </a:effectLst>
        </p:spPr>
      </p:pic>
      <p:pic>
        <p:nvPicPr>
          <p:cNvPr id="15" name="Picture 14" descr="Table&#10;&#10;Description automatically generated">
            <a:extLst>
              <a:ext uri="{FF2B5EF4-FFF2-40B4-BE49-F238E27FC236}">
                <a16:creationId xmlns:a16="http://schemas.microsoft.com/office/drawing/2014/main" id="{72ACAC1C-B6B6-3723-AB76-558B679A97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20462" y="4058600"/>
            <a:ext cx="2542362" cy="2228980"/>
          </a:xfrm>
          <a:prstGeom prst="rect">
            <a:avLst/>
          </a:prstGeom>
          <a:ln w="6350">
            <a:solidFill>
              <a:schemeClr val="bg2">
                <a:lumMod val="50000"/>
              </a:schemeClr>
            </a:solidFill>
          </a:ln>
          <a:effectLst>
            <a:outerShdw blurRad="50800" dist="38100" dir="2700000" algn="tl" rotWithShape="0">
              <a:prstClr val="black">
                <a:alpha val="40000"/>
              </a:prstClr>
            </a:outerShdw>
          </a:effectLst>
        </p:spPr>
      </p:pic>
      <p:sp>
        <p:nvSpPr>
          <p:cNvPr id="38" name="Triangle 37">
            <a:extLst>
              <a:ext uri="{FF2B5EF4-FFF2-40B4-BE49-F238E27FC236}">
                <a16:creationId xmlns:a16="http://schemas.microsoft.com/office/drawing/2014/main" id="{377C1166-DD4A-5D5F-BF1B-AD476D71BCBA}"/>
              </a:ext>
            </a:extLst>
          </p:cNvPr>
          <p:cNvSpPr/>
          <p:nvPr/>
        </p:nvSpPr>
        <p:spPr>
          <a:xfrm rot="10800000">
            <a:off x="975245" y="909750"/>
            <a:ext cx="478246" cy="4396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375F122D-10CD-1D8E-F23F-14CF063FC96E}"/>
              </a:ext>
            </a:extLst>
          </p:cNvPr>
          <p:cNvSpPr/>
          <p:nvPr/>
        </p:nvSpPr>
        <p:spPr>
          <a:xfrm rot="5400000">
            <a:off x="5310688" y="5476165"/>
            <a:ext cx="478246" cy="4396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8852B71A-BBDF-FDDE-7377-4899D41359FA}"/>
              </a:ext>
            </a:extLst>
          </p:cNvPr>
          <p:cNvSpPr/>
          <p:nvPr/>
        </p:nvSpPr>
        <p:spPr>
          <a:xfrm rot="10800000">
            <a:off x="5813307" y="909750"/>
            <a:ext cx="478246" cy="4396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4D960272-E946-EAB6-EF2E-24D40FB4E76F}"/>
              </a:ext>
            </a:extLst>
          </p:cNvPr>
          <p:cNvSpPr/>
          <p:nvPr/>
        </p:nvSpPr>
        <p:spPr>
          <a:xfrm rot="10800000">
            <a:off x="10812953" y="909749"/>
            <a:ext cx="478246" cy="4396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80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6FF5-DC6E-88BF-448E-8810EC78AE01}"/>
              </a:ext>
            </a:extLst>
          </p:cNvPr>
          <p:cNvSpPr>
            <a:spLocks noGrp="1"/>
          </p:cNvSpPr>
          <p:nvPr>
            <p:ph type="title"/>
          </p:nvPr>
        </p:nvSpPr>
        <p:spPr>
          <a:xfrm>
            <a:off x="641931" y="-314073"/>
            <a:ext cx="10515600" cy="1325563"/>
          </a:xfrm>
        </p:spPr>
        <p:txBody>
          <a:bodyPr>
            <a:normAutofit/>
          </a:bodyPr>
          <a:lstStyle/>
          <a:p>
            <a:r>
              <a:rPr lang="en-US" sz="3200" dirty="0">
                <a:latin typeface="Arial" panose="020B0604020202020204" pitchFamily="34" charset="0"/>
                <a:cs typeface="Arial" panose="020B0604020202020204" pitchFamily="34" charset="0"/>
              </a:rPr>
              <a:t>Curriculum, Assessment, &amp; Instruction detail</a:t>
            </a:r>
          </a:p>
        </p:txBody>
      </p:sp>
      <p:pic>
        <p:nvPicPr>
          <p:cNvPr id="5" name="Content Placeholder 4" descr="Text&#10;&#10;Description automatically generated with low confidence">
            <a:extLst>
              <a:ext uri="{FF2B5EF4-FFF2-40B4-BE49-F238E27FC236}">
                <a16:creationId xmlns:a16="http://schemas.microsoft.com/office/drawing/2014/main" id="{2BC3B3A7-2A79-B7D0-5BE9-2252F5CABE2B}"/>
              </a:ext>
            </a:extLst>
          </p:cNvPr>
          <p:cNvPicPr>
            <a:picLocks noGrp="1" noChangeAspect="1"/>
          </p:cNvPicPr>
          <p:nvPr>
            <p:ph idx="1"/>
          </p:nvPr>
        </p:nvPicPr>
        <p:blipFill>
          <a:blip r:embed="rId2"/>
          <a:stretch>
            <a:fillRect/>
          </a:stretch>
        </p:blipFill>
        <p:spPr>
          <a:xfrm>
            <a:off x="838200" y="1716922"/>
            <a:ext cx="10515600" cy="4568744"/>
          </a:xfrm>
        </p:spPr>
      </p:pic>
      <p:sp>
        <p:nvSpPr>
          <p:cNvPr id="7" name="Round Same Side Corner Rectangle 6">
            <a:extLst>
              <a:ext uri="{FF2B5EF4-FFF2-40B4-BE49-F238E27FC236}">
                <a16:creationId xmlns:a16="http://schemas.microsoft.com/office/drawing/2014/main" id="{7E1BBF64-A4A3-75CF-544D-B970DFEF2D09}"/>
              </a:ext>
            </a:extLst>
          </p:cNvPr>
          <p:cNvSpPr/>
          <p:nvPr/>
        </p:nvSpPr>
        <p:spPr bwMode="gray">
          <a:xfrm rot="5400000">
            <a:off x="5747291" y="-5084510"/>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Tree>
    <p:extLst>
      <p:ext uri="{BB962C8B-B14F-4D97-AF65-F5344CB8AC3E}">
        <p14:creationId xmlns:p14="http://schemas.microsoft.com/office/powerpoint/2010/main" val="244050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3B7C9194-B5BB-46A6-B8F2-B9E34D61D7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91034" y="764037"/>
            <a:ext cx="5657368" cy="5550982"/>
          </a:xfrm>
          <a:prstGeom prst="rect">
            <a:avLst/>
          </a:prstGeom>
        </p:spPr>
      </p:pic>
      <p:sp>
        <p:nvSpPr>
          <p:cNvPr id="4" name="Slide Number Placeholder 3">
            <a:extLst>
              <a:ext uri="{FF2B5EF4-FFF2-40B4-BE49-F238E27FC236}">
                <a16:creationId xmlns:a16="http://schemas.microsoft.com/office/drawing/2014/main" id="{FF373CCB-9BA7-6E40-8566-1E6346DFA8F5}"/>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2</a:t>
            </a:fld>
            <a:endParaRPr lang="en-US" dirty="0"/>
          </a:p>
        </p:txBody>
      </p:sp>
      <p:sp>
        <p:nvSpPr>
          <p:cNvPr id="5" name="Footer Placeholder 4">
            <a:extLst>
              <a:ext uri="{FF2B5EF4-FFF2-40B4-BE49-F238E27FC236}">
                <a16:creationId xmlns:a16="http://schemas.microsoft.com/office/drawing/2014/main" id="{68C2D059-2EC1-FE47-9F53-D396B92B0CAA}"/>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8" name="Round Same Side Corner Rectangle 7">
            <a:extLst>
              <a:ext uri="{FF2B5EF4-FFF2-40B4-BE49-F238E27FC236}">
                <a16:creationId xmlns:a16="http://schemas.microsoft.com/office/drawing/2014/main" id="{68BE61F3-904C-F549-B270-87179138BF4A}"/>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9" name="Subtitle 5">
            <a:extLst>
              <a:ext uri="{FF2B5EF4-FFF2-40B4-BE49-F238E27FC236}">
                <a16:creationId xmlns:a16="http://schemas.microsoft.com/office/drawing/2014/main" id="{F8240360-C1D2-4F43-BEED-ED770FB86282}"/>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Standards work in concert within a system framework</a:t>
            </a:r>
          </a:p>
        </p:txBody>
      </p:sp>
    </p:spTree>
    <p:extLst>
      <p:ext uri="{BB962C8B-B14F-4D97-AF65-F5344CB8AC3E}">
        <p14:creationId xmlns:p14="http://schemas.microsoft.com/office/powerpoint/2010/main" val="263147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19c9d06bd5d_0_28"/>
          <p:cNvSpPr/>
          <p:nvPr/>
        </p:nvSpPr>
        <p:spPr>
          <a:xfrm>
            <a:off x="0" y="697418"/>
            <a:ext cx="12192000" cy="5731500"/>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g19c9d06bd5d_0_28"/>
          <p:cNvSpPr/>
          <p:nvPr/>
        </p:nvSpPr>
        <p:spPr>
          <a:xfrm>
            <a:off x="380377" y="1888032"/>
            <a:ext cx="11402100" cy="4092077"/>
          </a:xfrm>
          <a:prstGeom prst="rect">
            <a:avLst/>
          </a:prstGeom>
          <a:solidFill>
            <a:schemeClr val="lt1"/>
          </a:solidFill>
          <a:ln>
            <a:noFill/>
          </a:ln>
        </p:spPr>
        <p:txBody>
          <a:bodyPr spcFirstLastPara="1" wrap="square" lIns="91425" tIns="45700" rIns="91425" bIns="45700" anchor="ctr" anchorCtr="0">
            <a:noAutofit/>
          </a:bodyPr>
          <a:lstStyle/>
          <a:p>
            <a:pPr marL="342900" lvl="0" indent="-342900">
              <a:spcAft>
                <a:spcPts val="1200"/>
              </a:spcAft>
              <a:buClr>
                <a:srgbClr val="3F3F3F"/>
              </a:buClr>
              <a:buSzPts val="2800"/>
              <a:buChar char="•"/>
            </a:pPr>
            <a:r>
              <a:rPr lang="en-US" sz="1800" dirty="0">
                <a:latin typeface="+mn-lt"/>
                <a:ea typeface="Calibri"/>
                <a:cs typeface="Calibri"/>
                <a:sym typeface="Calibri"/>
              </a:rPr>
              <a:t>Web-based inventory</a:t>
            </a:r>
          </a:p>
          <a:p>
            <a:pPr marL="342900" lvl="0" indent="-342900">
              <a:spcAft>
                <a:spcPts val="1200"/>
              </a:spcAft>
              <a:buClr>
                <a:srgbClr val="3F3F3F"/>
              </a:buClr>
              <a:buSzPts val="2800"/>
              <a:buChar char="•"/>
            </a:pPr>
            <a:r>
              <a:rPr lang="en-US" sz="1800" dirty="0">
                <a:latin typeface="+mn-lt"/>
                <a:ea typeface="Calibri"/>
                <a:cs typeface="Calibri"/>
                <a:sym typeface="Calibri"/>
              </a:rPr>
              <a:t>Valid and reliable</a:t>
            </a:r>
          </a:p>
          <a:p>
            <a:pPr marL="342900" lvl="0" indent="-342900">
              <a:spcAft>
                <a:spcPts val="1200"/>
              </a:spcAft>
              <a:buClr>
                <a:srgbClr val="3F3F3F"/>
              </a:buClr>
              <a:buSzPts val="2800"/>
              <a:buChar char="•"/>
            </a:pPr>
            <a:r>
              <a:rPr lang="en-US" sz="1800" dirty="0">
                <a:latin typeface="+mn-lt"/>
                <a:cs typeface="Calibri"/>
                <a:sym typeface="Calibri"/>
              </a:rPr>
              <a:t>Administered to classroom teachers and support staff</a:t>
            </a:r>
            <a:endParaRPr lang="en-US" sz="1800" dirty="0">
              <a:latin typeface="+mn-lt"/>
            </a:endParaRPr>
          </a:p>
          <a:p>
            <a:pPr marL="342900" lvl="0" indent="-342900">
              <a:spcAft>
                <a:spcPts val="1200"/>
              </a:spcAft>
              <a:buClr>
                <a:srgbClr val="3F3F3F"/>
              </a:buClr>
              <a:buSzPts val="2800"/>
              <a:buChar char="•"/>
            </a:pPr>
            <a:r>
              <a:rPr lang="en-US" sz="1800" dirty="0">
                <a:latin typeface="+mn-lt"/>
                <a:ea typeface="Calibri"/>
                <a:cs typeface="Calibri"/>
                <a:sym typeface="Calibri"/>
              </a:rPr>
              <a:t>Confidential and anonymous</a:t>
            </a:r>
          </a:p>
          <a:p>
            <a:pPr marL="342900" lvl="0" indent="-342900">
              <a:spcAft>
                <a:spcPts val="1200"/>
              </a:spcAft>
              <a:buClr>
                <a:srgbClr val="3F3F3F"/>
              </a:buClr>
              <a:buSzPts val="2800"/>
              <a:buChar char="•"/>
            </a:pPr>
            <a:r>
              <a:rPr lang="en-US" dirty="0">
                <a:ea typeface="Calibri"/>
                <a:cs typeface="Calibri"/>
                <a:sym typeface="Calibri"/>
              </a:rPr>
              <a:t>No knowledge of Standards required </a:t>
            </a:r>
            <a:endParaRPr lang="en-US" sz="1800" dirty="0">
              <a:latin typeface="+mn-lt"/>
              <a:ea typeface="Calibri"/>
              <a:cs typeface="Calibri"/>
              <a:sym typeface="Calibri"/>
            </a:endParaRPr>
          </a:p>
          <a:p>
            <a:pPr marL="342900" lvl="0" indent="-342900">
              <a:spcAft>
                <a:spcPts val="1200"/>
              </a:spcAft>
              <a:buClr>
                <a:srgbClr val="3F3F3F"/>
              </a:buClr>
              <a:buSzPts val="2800"/>
              <a:buChar char="•"/>
            </a:pPr>
            <a:r>
              <a:rPr lang="en-US" sz="1800" dirty="0">
                <a:latin typeface="+mn-lt"/>
                <a:ea typeface="Calibri"/>
                <a:cs typeface="Calibri"/>
                <a:sym typeface="Calibri"/>
              </a:rPr>
              <a:t>30-40 minutes </a:t>
            </a:r>
            <a:endParaRPr lang="en-US" sz="1800" dirty="0">
              <a:latin typeface="+mn-lt"/>
            </a:endParaRPr>
          </a:p>
          <a:p>
            <a:pPr marL="342900" lvl="0" indent="-342900">
              <a:spcAft>
                <a:spcPts val="1200"/>
              </a:spcAft>
              <a:buClr>
                <a:srgbClr val="3F3F3F"/>
              </a:buClr>
              <a:buSzPts val="2800"/>
              <a:buChar char="•"/>
            </a:pPr>
            <a:r>
              <a:rPr lang="en-US" sz="1800" dirty="0">
                <a:latin typeface="+mn-lt"/>
                <a:ea typeface="Calibri"/>
                <a:cs typeface="Calibri"/>
                <a:sym typeface="Calibri"/>
              </a:rPr>
              <a:t>Items aligned to each standard</a:t>
            </a:r>
            <a:endParaRPr lang="en-US" sz="1800" dirty="0">
              <a:latin typeface="+mn-lt"/>
            </a:endParaRPr>
          </a:p>
          <a:p>
            <a:pPr marL="342900" lvl="0" indent="-342900">
              <a:spcAft>
                <a:spcPts val="1200"/>
              </a:spcAft>
              <a:buClr>
                <a:srgbClr val="3F3F3F"/>
              </a:buClr>
              <a:buSzPts val="2800"/>
              <a:buChar char="•"/>
            </a:pPr>
            <a:r>
              <a:rPr lang="en-US" sz="1800" dirty="0">
                <a:latin typeface="+mn-lt"/>
                <a:ea typeface="Calibri"/>
                <a:cs typeface="Calibri"/>
                <a:sym typeface="Calibri"/>
              </a:rPr>
              <a:t>School and system data collected </a:t>
            </a:r>
            <a:endParaRPr lang="en-US" sz="1800" dirty="0">
              <a:latin typeface="+mn-lt"/>
            </a:endParaRPr>
          </a:p>
        </p:txBody>
      </p:sp>
      <p:sp>
        <p:nvSpPr>
          <p:cNvPr id="465" name="Google Shape;465;g19c9d06bd5d_0_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
        <p:nvSpPr>
          <p:cNvPr id="466" name="Google Shape;466;g19c9d06bd5d_0_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Arial"/>
                <a:ea typeface="Arial"/>
                <a:cs typeface="Arial"/>
                <a:sym typeface="Arial"/>
              </a:rPr>
              <a:t>standards.learningforward.org</a:t>
            </a:r>
            <a:endParaRPr/>
          </a:p>
        </p:txBody>
      </p:sp>
      <p:sp>
        <p:nvSpPr>
          <p:cNvPr id="467" name="Google Shape;467;g19c9d06bd5d_0_28"/>
          <p:cNvSpPr txBox="1"/>
          <p:nvPr/>
        </p:nvSpPr>
        <p:spPr>
          <a:xfrm>
            <a:off x="380377" y="696040"/>
            <a:ext cx="11402100" cy="1325964"/>
          </a:xfrm>
          <a:prstGeom prst="rect">
            <a:avLst/>
          </a:prstGeom>
          <a:noFill/>
          <a:ln>
            <a:noFill/>
          </a:ln>
        </p:spPr>
        <p:txBody>
          <a:bodyPr spcFirstLastPara="1" wrap="square" lIns="91425" tIns="45700" rIns="91425" bIns="45700" anchor="t" anchorCtr="0">
            <a:spAutoFit/>
          </a:bodyPr>
          <a:lstStyle/>
          <a:p>
            <a:pPr lvl="0">
              <a:spcBef>
                <a:spcPts val="1680"/>
              </a:spcBef>
              <a:buClr>
                <a:schemeClr val="dk1"/>
              </a:buClr>
              <a:buSzPts val="2400"/>
            </a:pPr>
            <a:r>
              <a:rPr lang="en-US" sz="2400" dirty="0">
                <a:latin typeface="+mn-lt"/>
                <a:ea typeface="Calibri"/>
                <a:cs typeface="Calibri"/>
                <a:sym typeface="Calibri"/>
              </a:rPr>
              <a:t>The SAI provides decision-makers with data on 1, the professional learning </a:t>
            </a:r>
            <a:r>
              <a:rPr lang="en-US" sz="2400" b="1" dirty="0">
                <a:latin typeface="+mn-lt"/>
                <a:ea typeface="Calibri"/>
                <a:cs typeface="Calibri"/>
                <a:sym typeface="Calibri"/>
              </a:rPr>
              <a:t>experienced by educators</a:t>
            </a:r>
            <a:r>
              <a:rPr lang="en-US" sz="2400" dirty="0">
                <a:latin typeface="+mn-lt"/>
                <a:ea typeface="Calibri"/>
                <a:cs typeface="Calibri"/>
                <a:sym typeface="Calibri"/>
              </a:rPr>
              <a:t>, and 2, their professional learning system’s </a:t>
            </a:r>
            <a:r>
              <a:rPr lang="en-US" sz="2400" b="1" dirty="0">
                <a:latin typeface="+mn-lt"/>
                <a:ea typeface="Calibri"/>
                <a:cs typeface="Calibri"/>
                <a:sym typeface="Calibri"/>
              </a:rPr>
              <a:t>alignment to the Standards.</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68" name="Google Shape;468;g19c9d06bd5d_0_28"/>
          <p:cNvSpPr/>
          <p:nvPr/>
        </p:nvSpPr>
        <p:spPr>
          <a:xfrm rot="5400000">
            <a:off x="5749958" y="-5747250"/>
            <a:ext cx="697500" cy="12192000"/>
          </a:xfrm>
          <a:prstGeom prst="round2SameRect">
            <a:avLst>
              <a:gd name="adj1" fmla="val 0"/>
              <a:gd name="adj2" fmla="val 0"/>
            </a:avLst>
          </a:prstGeom>
          <a:solidFill>
            <a:srgbClr val="0065CC">
              <a:alpha val="80780"/>
            </a:srgbClr>
          </a:solidFill>
          <a:ln>
            <a:noFill/>
          </a:ln>
          <a:effectLst>
            <a:outerShdw blurRad="88900" dist="88900" dir="2700000" algn="tl" rotWithShape="0">
              <a:srgbClr val="000000">
                <a:alpha val="40000"/>
              </a:srgbClr>
            </a:outerShdw>
          </a:effectLst>
        </p:spPr>
        <p:txBody>
          <a:bodyPr spcFirstLastPara="1" wrap="square" lIns="93200" tIns="46600" rIns="93200" bIns="466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469" name="Google Shape;469;g19c9d06bd5d_0_28"/>
          <p:cNvSpPr txBox="1"/>
          <p:nvPr/>
        </p:nvSpPr>
        <p:spPr>
          <a:xfrm>
            <a:off x="281967" y="27678"/>
            <a:ext cx="11912700" cy="717000"/>
          </a:xfrm>
          <a:prstGeom prst="rect">
            <a:avLst/>
          </a:prstGeom>
          <a:noFill/>
          <a:ln>
            <a:noFill/>
          </a:ln>
        </p:spPr>
        <p:txBody>
          <a:bodyPr spcFirstLastPara="1" wrap="square" lIns="93250" tIns="46625" rIns="93250" bIns="46625" anchor="t" anchorCtr="0">
            <a:noAutofit/>
          </a:bodyPr>
          <a:lstStyle/>
          <a:p>
            <a:pPr marL="0" marR="0" lvl="0" indent="0" algn="l" rtl="0">
              <a:spcBef>
                <a:spcPts val="0"/>
              </a:spcBef>
              <a:spcAft>
                <a:spcPts val="0"/>
              </a:spcAft>
              <a:buClr>
                <a:schemeClr val="lt1"/>
              </a:buClr>
              <a:buSzPts val="3200"/>
              <a:buFont typeface="Arial"/>
              <a:buNone/>
            </a:pPr>
            <a:r>
              <a:rPr lang="en-US" sz="3200" dirty="0">
                <a:solidFill>
                  <a:schemeClr val="lt1"/>
                </a:solidFill>
              </a:rPr>
              <a:t>Standards </a:t>
            </a:r>
            <a:r>
              <a:rPr lang="en-US" sz="3200" dirty="0">
                <a:solidFill>
                  <a:schemeClr val="lt1"/>
                </a:solidFill>
                <a:latin typeface="Arial"/>
                <a:ea typeface="Arial"/>
                <a:cs typeface="Arial"/>
                <a:sym typeface="Arial"/>
              </a:rPr>
              <a:t>Assessment Inventory</a:t>
            </a:r>
            <a:endParaRPr dirty="0"/>
          </a:p>
        </p:txBody>
      </p:sp>
    </p:spTree>
    <p:extLst>
      <p:ext uri="{BB962C8B-B14F-4D97-AF65-F5344CB8AC3E}">
        <p14:creationId xmlns:p14="http://schemas.microsoft.com/office/powerpoint/2010/main" val="137547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19c9d06bd5d_0_3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US">
                <a:latin typeface="Arial"/>
                <a:ea typeface="Arial"/>
                <a:cs typeface="Arial"/>
                <a:sym typeface="Arial"/>
              </a:rPr>
              <a:t>standards.learningforward.org</a:t>
            </a:r>
            <a:endParaRPr/>
          </a:p>
        </p:txBody>
      </p:sp>
      <p:sp>
        <p:nvSpPr>
          <p:cNvPr id="551" name="Google Shape;551;g19c9d06bd5d_0_3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dirty="0"/>
          </a:p>
        </p:txBody>
      </p:sp>
      <p:sp>
        <p:nvSpPr>
          <p:cNvPr id="552" name="Google Shape;552;g19c9d06bd5d_0_319"/>
          <p:cNvSpPr/>
          <p:nvPr/>
        </p:nvSpPr>
        <p:spPr>
          <a:xfrm rot="5400000">
            <a:off x="5747250" y="-5747250"/>
            <a:ext cx="697500" cy="12192000"/>
          </a:xfrm>
          <a:prstGeom prst="round2SameRect">
            <a:avLst>
              <a:gd name="adj1" fmla="val 0"/>
              <a:gd name="adj2" fmla="val 0"/>
            </a:avLst>
          </a:prstGeom>
          <a:solidFill>
            <a:srgbClr val="0065CC">
              <a:alpha val="80780"/>
            </a:srgbClr>
          </a:solidFill>
          <a:ln>
            <a:noFill/>
          </a:ln>
          <a:effectLst>
            <a:outerShdw blurRad="88900" dist="88900" dir="2700000" algn="tl" rotWithShape="0">
              <a:srgbClr val="000000">
                <a:alpha val="40000"/>
              </a:srgbClr>
            </a:outerShdw>
          </a:effectLst>
        </p:spPr>
        <p:txBody>
          <a:bodyPr spcFirstLastPara="1" wrap="square" lIns="93200" tIns="46600" rIns="93200" bIns="466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553" name="Google Shape;553;g19c9d06bd5d_0_319"/>
          <p:cNvSpPr txBox="1"/>
          <p:nvPr/>
        </p:nvSpPr>
        <p:spPr>
          <a:xfrm>
            <a:off x="279259" y="27678"/>
            <a:ext cx="11772900" cy="717000"/>
          </a:xfrm>
          <a:prstGeom prst="rect">
            <a:avLst/>
          </a:prstGeom>
          <a:noFill/>
          <a:ln>
            <a:noFill/>
          </a:ln>
        </p:spPr>
        <p:txBody>
          <a:bodyPr spcFirstLastPara="1" wrap="square" lIns="93250" tIns="46625" rIns="93250" bIns="46625" anchor="t" anchorCtr="0">
            <a:noAutofit/>
          </a:bodyPr>
          <a:lstStyle/>
          <a:p>
            <a:pPr marL="0" marR="0" lvl="0" indent="0" algn="l" rtl="0">
              <a:spcBef>
                <a:spcPts val="0"/>
              </a:spcBef>
              <a:spcAft>
                <a:spcPts val="0"/>
              </a:spcAft>
              <a:buClr>
                <a:schemeClr val="lt1"/>
              </a:buClr>
              <a:buSzPts val="3200"/>
              <a:buFont typeface="Arial"/>
              <a:buNone/>
            </a:pPr>
            <a:r>
              <a:rPr lang="en-US" sz="3200" dirty="0">
                <a:solidFill>
                  <a:schemeClr val="lt1"/>
                </a:solidFill>
              </a:rPr>
              <a:t>How Schools and Systems/States Use SAI</a:t>
            </a:r>
            <a:endParaRPr dirty="0"/>
          </a:p>
        </p:txBody>
      </p:sp>
      <p:sp>
        <p:nvSpPr>
          <p:cNvPr id="9" name="Google Shape;833;p125">
            <a:extLst>
              <a:ext uri="{FF2B5EF4-FFF2-40B4-BE49-F238E27FC236}">
                <a16:creationId xmlns:a16="http://schemas.microsoft.com/office/drawing/2014/main" id="{8253AC6E-68FD-174B-BA6B-B528B0B2C232}"/>
              </a:ext>
            </a:extLst>
          </p:cNvPr>
          <p:cNvSpPr txBox="1">
            <a:spLocks/>
          </p:cNvSpPr>
          <p:nvPr/>
        </p:nvSpPr>
        <p:spPr>
          <a:xfrm>
            <a:off x="220133" y="1193804"/>
            <a:ext cx="5599899" cy="4969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F3F3F"/>
              </a:buClr>
              <a:buSzPts val="1820"/>
            </a:pPr>
            <a:r>
              <a:rPr lang="en-US" sz="1800" b="1" dirty="0">
                <a:latin typeface="Arial" panose="020B0604020202020204" pitchFamily="34" charset="0"/>
                <a:ea typeface="Calibri"/>
                <a:cs typeface="Arial" panose="020B0604020202020204" pitchFamily="34" charset="0"/>
                <a:sym typeface="Calibri"/>
              </a:rPr>
              <a:t>Schools use the SAI:</a:t>
            </a:r>
          </a:p>
          <a:p>
            <a:pPr>
              <a:buClr>
                <a:srgbClr val="3F3F3F"/>
              </a:buClr>
              <a:buSzPts val="1820"/>
            </a:pPr>
            <a:endParaRPr lang="en-US" sz="1800" dirty="0">
              <a:latin typeface="Arial" panose="020B0604020202020204" pitchFamily="34" charset="0"/>
              <a:ea typeface="Calibri"/>
              <a:cs typeface="Arial" panose="020B0604020202020204" pitchFamily="34" charset="0"/>
              <a:sym typeface="Calibri"/>
            </a:endParaRPr>
          </a:p>
          <a:p>
            <a:pPr marL="457200" indent="-457200">
              <a:buClr>
                <a:srgbClr val="3F3F3F"/>
              </a:buClr>
              <a:buSzPts val="182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To introduce staff to the Standards for Professional Learning. </a:t>
            </a:r>
          </a:p>
          <a:p>
            <a:pPr marL="457200" indent="-457200">
              <a:spcBef>
                <a:spcPts val="1000"/>
              </a:spcBef>
              <a:buClr>
                <a:srgbClr val="3F3F3F"/>
              </a:buClr>
              <a:buSzPts val="182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To use results to inform school-wide practices and guide school improvement planning. </a:t>
            </a:r>
          </a:p>
          <a:p>
            <a:pPr marL="457200" indent="-457200">
              <a:spcBef>
                <a:spcPts val="1000"/>
              </a:spcBef>
              <a:buClr>
                <a:srgbClr val="3F3F3F"/>
              </a:buClr>
              <a:buSzPts val="182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To identify clear expectations and specific actions that contribute to high-quality PL. </a:t>
            </a:r>
          </a:p>
          <a:p>
            <a:pPr marL="457200" indent="-457200">
              <a:spcBef>
                <a:spcPts val="964"/>
              </a:spcBef>
              <a:buClr>
                <a:srgbClr val="3F3F3F"/>
              </a:buClr>
              <a:buSzPts val="182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For benchmark data to get a clear picture of what’s working and where to focus resources. </a:t>
            </a:r>
          </a:p>
          <a:p>
            <a:pPr marL="457200" indent="-457200">
              <a:spcBef>
                <a:spcPts val="964"/>
              </a:spcBef>
              <a:buClr>
                <a:srgbClr val="3F3F3F"/>
              </a:buClr>
              <a:buSzPts val="182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For dialogue and reflection among staff about professional learning. </a:t>
            </a:r>
            <a:endParaRPr lang="en-US" sz="1800" dirty="0">
              <a:latin typeface="Arial" panose="020B0604020202020204" pitchFamily="34" charset="0"/>
              <a:cs typeface="Arial" panose="020B0604020202020204" pitchFamily="34" charset="0"/>
            </a:endParaRPr>
          </a:p>
          <a:p>
            <a:pPr marL="457200" indent="-457200">
              <a:spcBef>
                <a:spcPts val="964"/>
              </a:spcBef>
              <a:buClr>
                <a:srgbClr val="3F3F3F"/>
              </a:buClr>
              <a:buSzPts val="182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For program evaluation.</a:t>
            </a:r>
          </a:p>
          <a:p>
            <a:pPr marL="457200" indent="-457200">
              <a:spcBef>
                <a:spcPts val="964"/>
              </a:spcBef>
              <a:buClr>
                <a:srgbClr val="3F3F3F"/>
              </a:buClr>
              <a:buSzPts val="182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To identify next steps for Standards implementation. </a:t>
            </a:r>
          </a:p>
          <a:p>
            <a:pPr marL="457200" indent="-457200">
              <a:spcBef>
                <a:spcPts val="964"/>
              </a:spcBef>
              <a:buClr>
                <a:srgbClr val="3F3F3F"/>
              </a:buClr>
              <a:buSzPts val="1820"/>
              <a:buFont typeface="Corbel"/>
              <a:buAutoNum type="arabicPeriod"/>
            </a:pPr>
            <a:endParaRPr lang="en-US" sz="1820" b="1" dirty="0">
              <a:latin typeface="Calibri"/>
              <a:cs typeface="Calibri"/>
              <a:sym typeface="Calibri"/>
            </a:endParaRPr>
          </a:p>
          <a:p>
            <a:pPr marL="342900" indent="-236220">
              <a:spcBef>
                <a:spcPts val="936"/>
              </a:spcBef>
              <a:buClr>
                <a:srgbClr val="3F3F3F"/>
              </a:buClr>
              <a:buSzPts val="1680"/>
            </a:pPr>
            <a:endParaRPr lang="en-US" sz="1679" dirty="0"/>
          </a:p>
        </p:txBody>
      </p:sp>
      <p:sp>
        <p:nvSpPr>
          <p:cNvPr id="2" name="Rectangle 1">
            <a:extLst>
              <a:ext uri="{FF2B5EF4-FFF2-40B4-BE49-F238E27FC236}">
                <a16:creationId xmlns:a16="http://schemas.microsoft.com/office/drawing/2014/main" id="{E4699385-E094-0444-A5A2-77564BB6CED9}"/>
              </a:ext>
            </a:extLst>
          </p:cNvPr>
          <p:cNvSpPr/>
          <p:nvPr/>
        </p:nvSpPr>
        <p:spPr>
          <a:xfrm>
            <a:off x="5750012" y="1197864"/>
            <a:ext cx="6388646" cy="4026936"/>
          </a:xfrm>
          <a:prstGeom prst="rect">
            <a:avLst/>
          </a:prstGeom>
        </p:spPr>
        <p:txBody>
          <a:bodyPr wrap="square">
            <a:spAutoFit/>
          </a:bodyPr>
          <a:lstStyle/>
          <a:p>
            <a:pPr lvl="0">
              <a:lnSpc>
                <a:spcPct val="120000"/>
              </a:lnSpc>
              <a:spcBef>
                <a:spcPts val="960"/>
              </a:spcBef>
              <a:buClr>
                <a:srgbClr val="3F3F3F"/>
              </a:buClr>
              <a:buSzPts val="1800"/>
            </a:pPr>
            <a:r>
              <a:rPr lang="en-US" sz="1800" b="1" dirty="0">
                <a:latin typeface="Arial" panose="020B0604020202020204" pitchFamily="34" charset="0"/>
                <a:ea typeface="Calibri"/>
                <a:cs typeface="Arial" panose="020B0604020202020204" pitchFamily="34" charset="0"/>
                <a:sym typeface="Calibri"/>
              </a:rPr>
              <a:t>Districts/States use the SAI:</a:t>
            </a:r>
          </a:p>
          <a:p>
            <a:pPr marL="457200" lvl="0" indent="-457200">
              <a:lnSpc>
                <a:spcPct val="120000"/>
              </a:lnSpc>
              <a:spcBef>
                <a:spcPts val="960"/>
              </a:spcBef>
              <a:buClr>
                <a:srgbClr val="3F3F3F"/>
              </a:buClr>
              <a:buSzPts val="180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To group schools/districts with similar needs and priorities.</a:t>
            </a:r>
          </a:p>
          <a:p>
            <a:pPr marL="457200" lvl="0" indent="-457200">
              <a:lnSpc>
                <a:spcPct val="120000"/>
              </a:lnSpc>
              <a:spcBef>
                <a:spcPts val="960"/>
              </a:spcBef>
              <a:buClr>
                <a:srgbClr val="3F3F3F"/>
              </a:buClr>
              <a:buSzPts val="180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To identify school/district strengths to share with others.</a:t>
            </a:r>
          </a:p>
          <a:p>
            <a:pPr marL="457200" lvl="0" indent="-457200">
              <a:lnSpc>
                <a:spcPct val="120000"/>
              </a:lnSpc>
              <a:spcBef>
                <a:spcPts val="960"/>
              </a:spcBef>
              <a:buClr>
                <a:srgbClr val="3F3F3F"/>
              </a:buClr>
              <a:buSzPts val="1800"/>
              <a:buFont typeface="Arial" panose="020B0604020202020204" pitchFamily="34" charset="0"/>
              <a:buChar char="•"/>
            </a:pPr>
            <a:r>
              <a:rPr lang="en-US" sz="1800" b="1" dirty="0">
                <a:latin typeface="Arial" panose="020B0604020202020204" pitchFamily="34" charset="0"/>
                <a:ea typeface="Calibri"/>
                <a:cs typeface="Arial" panose="020B0604020202020204" pitchFamily="34" charset="0"/>
                <a:sym typeface="Calibri"/>
              </a:rPr>
              <a:t>To assess whether a particular improvement effort has contributed to the quality of professional learning across several schools or systems. </a:t>
            </a:r>
          </a:p>
          <a:p>
            <a:pPr marL="457200" lvl="0" indent="-457200">
              <a:lnSpc>
                <a:spcPct val="120000"/>
              </a:lnSpc>
              <a:spcBef>
                <a:spcPts val="960"/>
              </a:spcBef>
              <a:buClr>
                <a:srgbClr val="3F3F3F"/>
              </a:buClr>
              <a:buSzPts val="180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As a source of data to recognize schools for quality professional learning.</a:t>
            </a:r>
          </a:p>
          <a:p>
            <a:pPr marL="457200" lvl="0" indent="-457200">
              <a:lnSpc>
                <a:spcPct val="120000"/>
              </a:lnSpc>
              <a:spcBef>
                <a:spcPts val="960"/>
              </a:spcBef>
              <a:buClr>
                <a:srgbClr val="3F3F3F"/>
              </a:buClr>
              <a:buSzPts val="1800"/>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sym typeface="Calibri"/>
              </a:rPr>
              <a:t>To identify next steps for Standards implementation.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CC1E46-03E4-BD4F-BD38-277EDFB5A831}"/>
              </a:ext>
            </a:extLst>
          </p:cNvPr>
          <p:cNvSpPr/>
          <p:nvPr/>
        </p:nvSpPr>
        <p:spPr>
          <a:xfrm>
            <a:off x="0" y="697418"/>
            <a:ext cx="12192000" cy="57313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C9E050-0F3C-294D-8016-7B97FE3173A1}"/>
              </a:ext>
            </a:extLst>
          </p:cNvPr>
          <p:cNvSpPr/>
          <p:nvPr/>
        </p:nvSpPr>
        <p:spPr>
          <a:xfrm>
            <a:off x="409523" y="1871614"/>
            <a:ext cx="11402033" cy="3670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54302A5-E357-6146-B183-82479D39577B}"/>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22</a:t>
            </a:fld>
            <a:endParaRPr lang="en-US" dirty="0"/>
          </a:p>
        </p:txBody>
      </p:sp>
      <p:sp>
        <p:nvSpPr>
          <p:cNvPr id="5" name="Footer Placeholder 4">
            <a:extLst>
              <a:ext uri="{FF2B5EF4-FFF2-40B4-BE49-F238E27FC236}">
                <a16:creationId xmlns:a16="http://schemas.microsoft.com/office/drawing/2014/main" id="{1531A37E-61A4-B147-A84B-647B054D80F5}"/>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9" name="TextBox 8">
            <a:extLst>
              <a:ext uri="{FF2B5EF4-FFF2-40B4-BE49-F238E27FC236}">
                <a16:creationId xmlns:a16="http://schemas.microsoft.com/office/drawing/2014/main" id="{93EC93A8-6ABB-A945-A1A0-4B3FA073B55E}"/>
              </a:ext>
            </a:extLst>
          </p:cNvPr>
          <p:cNvSpPr txBox="1"/>
          <p:nvPr/>
        </p:nvSpPr>
        <p:spPr>
          <a:xfrm>
            <a:off x="281967" y="839272"/>
            <a:ext cx="11402033" cy="1107996"/>
          </a:xfrm>
          <a:prstGeom prst="rect">
            <a:avLst/>
          </a:prstGeom>
          <a:noFill/>
        </p:spPr>
        <p:txBody>
          <a:bodyPr wrap="square" rtlCol="0">
            <a:spAutoFit/>
          </a:bodyPr>
          <a:lstStyle/>
          <a:p>
            <a:pPr>
              <a:spcBef>
                <a:spcPts val="1200"/>
              </a:spcBef>
              <a:buClr>
                <a:srgbClr val="00B050"/>
              </a:buClr>
            </a:pPr>
            <a:r>
              <a:rPr lang="en-US" sz="2400" dirty="0">
                <a:solidFill>
                  <a:schemeClr val="bg2">
                    <a:lumMod val="25000"/>
                  </a:schemeClr>
                </a:solidFill>
                <a:latin typeface="Arial" panose="020B0604020202020204" pitchFamily="34" charset="0"/>
                <a:cs typeface="Arial" panose="020B0604020202020204" pitchFamily="34" charset="0"/>
              </a:rPr>
              <a:t>Visit </a:t>
            </a:r>
            <a:r>
              <a:rPr lang="en-US" sz="2400" u="sng" dirty="0">
                <a:solidFill>
                  <a:schemeClr val="accent1"/>
                </a:solidFill>
                <a:latin typeface="Arial" panose="020B0604020202020204" pitchFamily="34" charset="0"/>
                <a:cs typeface="Arial" panose="020B0604020202020204" pitchFamily="34" charset="0"/>
                <a:hlinkClick r:id="rId3"/>
              </a:rPr>
              <a:t>standards.learningforward.org</a:t>
            </a:r>
            <a:r>
              <a:rPr lang="en-US" sz="2400" dirty="0">
                <a:solidFill>
                  <a:schemeClr val="accent1"/>
                </a:solidFill>
                <a:latin typeface="Arial" panose="020B0604020202020204" pitchFamily="34" charset="0"/>
                <a:cs typeface="Arial" panose="020B0604020202020204" pitchFamily="34" charset="0"/>
                <a:hlinkClick r:id="rId3"/>
              </a:rPr>
              <a:t> </a:t>
            </a:r>
            <a:r>
              <a:rPr lang="en-US" sz="2400" dirty="0">
                <a:solidFill>
                  <a:schemeClr val="bg2">
                    <a:lumMod val="25000"/>
                  </a:schemeClr>
                </a:solidFill>
                <a:latin typeface="Arial" panose="020B0604020202020204" pitchFamily="34" charset="0"/>
                <a:cs typeface="Arial" panose="020B0604020202020204" pitchFamily="34" charset="0"/>
              </a:rPr>
              <a:t>for </a:t>
            </a:r>
            <a:r>
              <a:rPr lang="en-US" sz="2400">
                <a:solidFill>
                  <a:schemeClr val="bg2">
                    <a:lumMod val="25000"/>
                  </a:schemeClr>
                </a:solidFill>
                <a:latin typeface="Arial" panose="020B0604020202020204" pitchFamily="34" charset="0"/>
                <a:cs typeface="Arial" panose="020B0604020202020204" pitchFamily="34" charset="0"/>
              </a:rPr>
              <a:t>resources useful for sharing, studying, and implementation of Standards for Professional Learning* </a:t>
            </a:r>
          </a:p>
          <a:p>
            <a:endParaRPr lang="en-US" dirty="0"/>
          </a:p>
        </p:txBody>
      </p:sp>
      <p:sp>
        <p:nvSpPr>
          <p:cNvPr id="11" name="Round Same Side Corner Rectangle 10">
            <a:extLst>
              <a:ext uri="{FF2B5EF4-FFF2-40B4-BE49-F238E27FC236}">
                <a16:creationId xmlns:a16="http://schemas.microsoft.com/office/drawing/2014/main" id="{1F425E26-8C25-E044-B54E-00E5F4D46EC2}"/>
              </a:ext>
            </a:extLst>
          </p:cNvPr>
          <p:cNvSpPr/>
          <p:nvPr/>
        </p:nvSpPr>
        <p:spPr bwMode="gray">
          <a:xfrm rot="5400000">
            <a:off x="5749999"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8BAACD53-F0D1-5344-821E-BF707A41D81F}"/>
              </a:ext>
            </a:extLst>
          </p:cNvPr>
          <p:cNvSpPr txBox="1">
            <a:spLocks/>
          </p:cNvSpPr>
          <p:nvPr/>
        </p:nvSpPr>
        <p:spPr>
          <a:xfrm>
            <a:off x="281967"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Additional resources</a:t>
            </a:r>
          </a:p>
        </p:txBody>
      </p:sp>
      <p:sp>
        <p:nvSpPr>
          <p:cNvPr id="14" name="TextBox 13">
            <a:extLst>
              <a:ext uri="{FF2B5EF4-FFF2-40B4-BE49-F238E27FC236}">
                <a16:creationId xmlns:a16="http://schemas.microsoft.com/office/drawing/2014/main" id="{D65B3C6E-73B4-BF4D-B274-B403DD07E179}"/>
              </a:ext>
            </a:extLst>
          </p:cNvPr>
          <p:cNvSpPr txBox="1"/>
          <p:nvPr/>
        </p:nvSpPr>
        <p:spPr>
          <a:xfrm>
            <a:off x="129567" y="5693258"/>
            <a:ext cx="11554433" cy="584775"/>
          </a:xfrm>
          <a:prstGeom prst="rect">
            <a:avLst/>
          </a:prstGeom>
          <a:noFill/>
        </p:spPr>
        <p:txBody>
          <a:bodyPr wrap="square">
            <a:spAutoFit/>
          </a:bodyPr>
          <a:lstStyle/>
          <a:p>
            <a:pPr marL="137160" indent="-137160"/>
            <a:r>
              <a:rPr lang="en-US" sz="1600">
                <a:solidFill>
                  <a:schemeClr val="bg2">
                    <a:lumMod val="25000"/>
                  </a:schemeClr>
                </a:solidFill>
                <a:effectLst/>
                <a:latin typeface="Arial" panose="020B0604020202020204" pitchFamily="34" charset="0"/>
                <a:cs typeface="Arial" panose="020B0604020202020204" pitchFamily="34" charset="0"/>
              </a:rPr>
              <a:t>* Some resources are available in full to anyone who visits </a:t>
            </a:r>
            <a:r>
              <a:rPr lang="en-US" sz="1600">
                <a:solidFill>
                  <a:schemeClr val="accent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standards.learningforward.org</a:t>
            </a:r>
            <a:r>
              <a:rPr lang="en-US" sz="1600">
                <a:solidFill>
                  <a:schemeClr val="bg2">
                    <a:lumMod val="25000"/>
                  </a:schemeClr>
                </a:solidFill>
                <a:effectLst/>
                <a:latin typeface="Arial" panose="020B0604020202020204" pitchFamily="34" charset="0"/>
                <a:cs typeface="Arial" panose="020B0604020202020204" pitchFamily="34" charset="0"/>
              </a:rPr>
              <a:t>, while others require membership in Learning Forward. </a:t>
            </a:r>
          </a:p>
        </p:txBody>
      </p:sp>
      <p:sp>
        <p:nvSpPr>
          <p:cNvPr id="20" name="TextBox 19">
            <a:extLst>
              <a:ext uri="{FF2B5EF4-FFF2-40B4-BE49-F238E27FC236}">
                <a16:creationId xmlns:a16="http://schemas.microsoft.com/office/drawing/2014/main" id="{8A235538-D2C0-4441-A9C6-A022B3317F7F}"/>
              </a:ext>
            </a:extLst>
          </p:cNvPr>
          <p:cNvSpPr txBox="1"/>
          <p:nvPr/>
        </p:nvSpPr>
        <p:spPr>
          <a:xfrm>
            <a:off x="585404" y="2069871"/>
            <a:ext cx="4583306" cy="3385542"/>
          </a:xfrm>
          <a:prstGeom prst="rect">
            <a:avLst/>
          </a:prstGeom>
          <a:noFill/>
        </p:spPr>
        <p:txBody>
          <a:bodyPr wrap="none" rtlCol="0">
            <a:spAutoFit/>
          </a:bodyPr>
          <a:lstStyle/>
          <a:p>
            <a:pPr>
              <a:spcBef>
                <a:spcPts val="600"/>
              </a:spcBef>
              <a:buClr>
                <a:srgbClr val="00B050"/>
              </a:buClr>
            </a:pPr>
            <a:r>
              <a:rPr lang="en-US" sz="2600" b="1" dirty="0">
                <a:solidFill>
                  <a:schemeClr val="accent1"/>
                </a:solidFill>
                <a:latin typeface="Arial" panose="020B0604020202020204" pitchFamily="34" charset="0"/>
                <a:cs typeface="Arial" panose="020B0604020202020204" pitchFamily="34" charset="0"/>
              </a:rPr>
              <a:t>Resources include:</a:t>
            </a:r>
          </a:p>
          <a:p>
            <a:pPr marL="285750" indent="-285750">
              <a:spcBef>
                <a:spcPts val="1200"/>
              </a:spcBef>
              <a:buClr>
                <a:schemeClr val="accent5"/>
              </a:buClr>
              <a:buFont typeface="Arial" panose="020B0604020202020204" pitchFamily="34" charset="0"/>
              <a:buChar char="•"/>
            </a:pPr>
            <a:r>
              <a:rPr lang="en-US" sz="2400" dirty="0">
                <a:solidFill>
                  <a:schemeClr val="bg2">
                    <a:lumMod val="25000"/>
                  </a:schemeClr>
                </a:solidFill>
                <a:latin typeface="Arial" panose="020B0604020202020204" pitchFamily="34" charset="0"/>
                <a:cs typeface="Arial" panose="020B0604020202020204" pitchFamily="34" charset="0"/>
              </a:rPr>
              <a:t>Role-based action guides </a:t>
            </a:r>
          </a:p>
          <a:p>
            <a:pPr marL="285750" indent="-285750">
              <a:spcBef>
                <a:spcPts val="1200"/>
              </a:spcBef>
              <a:buClr>
                <a:schemeClr val="accent5"/>
              </a:buClr>
              <a:buFont typeface="Arial" panose="020B0604020202020204" pitchFamily="34" charset="0"/>
              <a:buChar char="•"/>
            </a:pPr>
            <a:r>
              <a:rPr lang="en-US" sz="2400" dirty="0">
                <a:solidFill>
                  <a:schemeClr val="bg2">
                    <a:lumMod val="25000"/>
                  </a:schemeClr>
                </a:solidFill>
                <a:latin typeface="Arial" panose="020B0604020202020204" pitchFamily="34" charset="0"/>
                <a:cs typeface="Arial" panose="020B0604020202020204" pitchFamily="34" charset="0"/>
              </a:rPr>
              <a:t>Innovation configuration maps</a:t>
            </a:r>
          </a:p>
          <a:p>
            <a:pPr marL="285750" indent="-285750">
              <a:spcBef>
                <a:spcPts val="1200"/>
              </a:spcBef>
              <a:buClr>
                <a:schemeClr val="accent5"/>
              </a:buClr>
              <a:buFont typeface="Arial" panose="020B0604020202020204" pitchFamily="34" charset="0"/>
              <a:buChar char="•"/>
            </a:pPr>
            <a:r>
              <a:rPr lang="en-US" sz="2400" dirty="0">
                <a:solidFill>
                  <a:schemeClr val="bg2">
                    <a:lumMod val="25000"/>
                  </a:schemeClr>
                </a:solidFill>
                <a:latin typeface="Arial" panose="020B0604020202020204" pitchFamily="34" charset="0"/>
                <a:cs typeface="Arial" panose="020B0604020202020204" pitchFamily="34" charset="0"/>
              </a:rPr>
              <a:t>Quick-start guide</a:t>
            </a:r>
          </a:p>
          <a:p>
            <a:pPr marL="285750" indent="-285750">
              <a:spcBef>
                <a:spcPts val="1200"/>
              </a:spcBef>
              <a:buClr>
                <a:schemeClr val="accent5"/>
              </a:buClr>
              <a:buFont typeface="Arial" panose="020B0604020202020204" pitchFamily="34" charset="0"/>
              <a:buChar char="•"/>
            </a:pPr>
            <a:r>
              <a:rPr lang="en-US" sz="2400" dirty="0">
                <a:solidFill>
                  <a:schemeClr val="bg2">
                    <a:lumMod val="25000"/>
                  </a:schemeClr>
                </a:solidFill>
                <a:latin typeface="Arial" panose="020B0604020202020204" pitchFamily="34" charset="0"/>
                <a:cs typeface="Arial" panose="020B0604020202020204" pitchFamily="34" charset="0"/>
              </a:rPr>
              <a:t>Research resources</a:t>
            </a:r>
          </a:p>
          <a:p>
            <a:pPr marL="285750" indent="-285750">
              <a:spcBef>
                <a:spcPts val="1200"/>
              </a:spcBef>
              <a:buClr>
                <a:schemeClr val="accent5"/>
              </a:buClr>
              <a:buFont typeface="Arial" panose="020B0604020202020204" pitchFamily="34" charset="0"/>
              <a:buChar char="•"/>
            </a:pPr>
            <a:r>
              <a:rPr lang="en-US" sz="2400" dirty="0">
                <a:solidFill>
                  <a:schemeClr val="bg2">
                    <a:lumMod val="25000"/>
                  </a:schemeClr>
                </a:solidFill>
                <a:latin typeface="Arial" panose="020B0604020202020204" pitchFamily="34" charset="0"/>
                <a:cs typeface="Arial" panose="020B0604020202020204" pitchFamily="34" charset="0"/>
              </a:rPr>
              <a:t>Policy tools</a:t>
            </a:r>
          </a:p>
          <a:p>
            <a:endParaRPr lang="en-US"/>
          </a:p>
        </p:txBody>
      </p:sp>
      <p:pic>
        <p:nvPicPr>
          <p:cNvPr id="26" name="Picture 25" descr="Graphical user interface, application&#10;&#10;Description automatically generated">
            <a:extLst>
              <a:ext uri="{FF2B5EF4-FFF2-40B4-BE49-F238E27FC236}">
                <a16:creationId xmlns:a16="http://schemas.microsoft.com/office/drawing/2014/main" id="{5CA625CC-7C48-5E40-A159-940E387B96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44948" y="2008924"/>
            <a:ext cx="5774839" cy="3370715"/>
          </a:xfrm>
          <a:prstGeom prst="rect">
            <a:avLst/>
          </a:prstGeom>
          <a:ln>
            <a:noFill/>
          </a:ln>
          <a:effectLst>
            <a:outerShdw blurRad="292100" dist="139700" dir="2700000" sx="97000" sy="97000" algn="tl" rotWithShape="0">
              <a:srgbClr val="333333">
                <a:alpha val="65000"/>
              </a:srgbClr>
            </a:outerShdw>
          </a:effectLst>
        </p:spPr>
      </p:pic>
    </p:spTree>
    <p:extLst>
      <p:ext uri="{BB962C8B-B14F-4D97-AF65-F5344CB8AC3E}">
        <p14:creationId xmlns:p14="http://schemas.microsoft.com/office/powerpoint/2010/main" val="23768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797EAA44-B7A5-DFDF-1D28-3A2704482A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9607" y="890762"/>
            <a:ext cx="2625158" cy="3399485"/>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sp>
        <p:nvSpPr>
          <p:cNvPr id="2" name="Footer Placeholder 1">
            <a:extLst>
              <a:ext uri="{FF2B5EF4-FFF2-40B4-BE49-F238E27FC236}">
                <a16:creationId xmlns:a16="http://schemas.microsoft.com/office/drawing/2014/main" id="{A7EE931E-5273-CC00-0253-DC42609CEB37}"/>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8D020275-E165-F63C-5959-4CDFCFF44A71}"/>
              </a:ext>
            </a:extLst>
          </p:cNvPr>
          <p:cNvSpPr>
            <a:spLocks noGrp="1"/>
          </p:cNvSpPr>
          <p:nvPr>
            <p:ph type="sldNum" sz="quarter" idx="11"/>
          </p:nvPr>
        </p:nvSpPr>
        <p:spPr/>
        <p:txBody>
          <a:bodyPr/>
          <a:lstStyle/>
          <a:p>
            <a:fld id="{79A441FA-EE28-A64F-92EE-8BADFCE467E3}" type="slidenum">
              <a:rPr lang="en-US" smtClean="0"/>
              <a:t>23</a:t>
            </a:fld>
            <a:endParaRPr lang="en-US" dirty="0"/>
          </a:p>
        </p:txBody>
      </p:sp>
      <p:sp>
        <p:nvSpPr>
          <p:cNvPr id="4" name="Round Same Side Corner Rectangle 3">
            <a:extLst>
              <a:ext uri="{FF2B5EF4-FFF2-40B4-BE49-F238E27FC236}">
                <a16:creationId xmlns:a16="http://schemas.microsoft.com/office/drawing/2014/main" id="{0ACCF463-B4A1-DAE1-F829-717057E5881E}"/>
              </a:ext>
            </a:extLst>
          </p:cNvPr>
          <p:cNvSpPr/>
          <p:nvPr/>
        </p:nvSpPr>
        <p:spPr bwMode="gray">
          <a:xfrm rot="5400000">
            <a:off x="5749999"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9A947FB2-6BF2-4D98-BA98-C204103E2012}"/>
              </a:ext>
            </a:extLst>
          </p:cNvPr>
          <p:cNvSpPr txBox="1">
            <a:spLocks/>
          </p:cNvSpPr>
          <p:nvPr/>
        </p:nvSpPr>
        <p:spPr>
          <a:xfrm>
            <a:off x="281967"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Action Guides</a:t>
            </a:r>
          </a:p>
        </p:txBody>
      </p:sp>
      <p:pic>
        <p:nvPicPr>
          <p:cNvPr id="7" name="Picture 6">
            <a:extLst>
              <a:ext uri="{FF2B5EF4-FFF2-40B4-BE49-F238E27FC236}">
                <a16:creationId xmlns:a16="http://schemas.microsoft.com/office/drawing/2014/main" id="{4AF8041E-CA6A-1FD7-898B-73419FB719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271" y="890762"/>
            <a:ext cx="2615723" cy="3393370"/>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pic>
        <p:nvPicPr>
          <p:cNvPr id="9" name="Picture 8" descr="Text&#10;&#10;Description automatically generated">
            <a:extLst>
              <a:ext uri="{FF2B5EF4-FFF2-40B4-BE49-F238E27FC236}">
                <a16:creationId xmlns:a16="http://schemas.microsoft.com/office/drawing/2014/main" id="{2BE934DA-B8B0-FE97-5491-A91B8BCB2D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2667" y="890762"/>
            <a:ext cx="2615723" cy="3393370"/>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pic>
        <p:nvPicPr>
          <p:cNvPr id="11" name="Picture 10" descr="Text&#10;&#10;Description automatically generated">
            <a:extLst>
              <a:ext uri="{FF2B5EF4-FFF2-40B4-BE49-F238E27FC236}">
                <a16:creationId xmlns:a16="http://schemas.microsoft.com/office/drawing/2014/main" id="{E02712B7-CA5D-A93F-7682-1AE4F19031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2563" y="890762"/>
            <a:ext cx="2620436" cy="3393370"/>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pic>
        <p:nvPicPr>
          <p:cNvPr id="13" name="Picture 12" descr="Text&#10;&#10;Description automatically generated">
            <a:extLst>
              <a:ext uri="{FF2B5EF4-FFF2-40B4-BE49-F238E27FC236}">
                <a16:creationId xmlns:a16="http://schemas.microsoft.com/office/drawing/2014/main" id="{2E32024F-BA32-2878-D3EE-D8619BCC36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6577" y="2730600"/>
            <a:ext cx="2620436" cy="3399485"/>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pic>
        <p:nvPicPr>
          <p:cNvPr id="15" name="Picture 14" descr="Text&#10;&#10;Description automatically generated">
            <a:extLst>
              <a:ext uri="{FF2B5EF4-FFF2-40B4-BE49-F238E27FC236}">
                <a16:creationId xmlns:a16="http://schemas.microsoft.com/office/drawing/2014/main" id="{105C03BB-7E98-AFC8-DF91-EB3BD093AF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89355" y="2730600"/>
            <a:ext cx="2620436" cy="3393370"/>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pic>
        <p:nvPicPr>
          <p:cNvPr id="17" name="Picture 16" descr="Text&#10;&#10;Description automatically generated">
            <a:extLst>
              <a:ext uri="{FF2B5EF4-FFF2-40B4-BE49-F238E27FC236}">
                <a16:creationId xmlns:a16="http://schemas.microsoft.com/office/drawing/2014/main" id="{083F33CF-64CB-C993-32AB-8FAAF0AFDE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54899" y="2730600"/>
            <a:ext cx="2625158" cy="3399485"/>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spTree>
    <p:extLst>
      <p:ext uri="{BB962C8B-B14F-4D97-AF65-F5344CB8AC3E}">
        <p14:creationId xmlns:p14="http://schemas.microsoft.com/office/powerpoint/2010/main" val="29218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2C8B63-0A3F-84B6-C179-619AF9AA33EE}"/>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AA8BDDA9-1E98-2CDB-F2CC-EA814C3EA8B1}"/>
              </a:ext>
            </a:extLst>
          </p:cNvPr>
          <p:cNvSpPr>
            <a:spLocks noGrp="1"/>
          </p:cNvSpPr>
          <p:nvPr>
            <p:ph type="sldNum" sz="quarter" idx="11"/>
          </p:nvPr>
        </p:nvSpPr>
        <p:spPr/>
        <p:txBody>
          <a:bodyPr/>
          <a:lstStyle/>
          <a:p>
            <a:fld id="{79A441FA-EE28-A64F-92EE-8BADFCE467E3}" type="slidenum">
              <a:rPr lang="en-US" smtClean="0"/>
              <a:t>24</a:t>
            </a:fld>
            <a:endParaRPr lang="en-US" dirty="0"/>
          </a:p>
        </p:txBody>
      </p:sp>
      <p:sp>
        <p:nvSpPr>
          <p:cNvPr id="4" name="Round Same Side Corner Rectangle 3">
            <a:extLst>
              <a:ext uri="{FF2B5EF4-FFF2-40B4-BE49-F238E27FC236}">
                <a16:creationId xmlns:a16="http://schemas.microsoft.com/office/drawing/2014/main" id="{A8901081-B0D3-07AE-5030-E92C52B0D69B}"/>
              </a:ext>
            </a:extLst>
          </p:cNvPr>
          <p:cNvSpPr/>
          <p:nvPr/>
        </p:nvSpPr>
        <p:spPr bwMode="gray">
          <a:xfrm rot="5400000">
            <a:off x="5749999"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9707BA66-82BF-B190-C186-F8DA48EC14C6}"/>
              </a:ext>
            </a:extLst>
          </p:cNvPr>
          <p:cNvSpPr txBox="1">
            <a:spLocks/>
          </p:cNvSpPr>
          <p:nvPr/>
        </p:nvSpPr>
        <p:spPr>
          <a:xfrm>
            <a:off x="281967"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Previewing the Action Guide for the Superintendent</a:t>
            </a:r>
          </a:p>
        </p:txBody>
      </p:sp>
      <p:pic>
        <p:nvPicPr>
          <p:cNvPr id="20" name="Picture 19" descr="Graphical user interface, text&#10;&#10;Description automatically generated">
            <a:extLst>
              <a:ext uri="{FF2B5EF4-FFF2-40B4-BE49-F238E27FC236}">
                <a16:creationId xmlns:a16="http://schemas.microsoft.com/office/drawing/2014/main" id="{D7EE5D34-B909-1C33-D963-FF3C20A283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336" y="850137"/>
            <a:ext cx="4058009" cy="5279201"/>
          </a:xfrm>
          <a:prstGeom prst="rect">
            <a:avLst/>
          </a:prstGeom>
          <a:ln w="6350">
            <a:solidFill>
              <a:schemeClr val="bg2">
                <a:lumMod val="50000"/>
              </a:schemeClr>
            </a:solidFill>
          </a:ln>
          <a:effectLst>
            <a:outerShdw blurRad="127000" dist="38100" dir="2700000" algn="tl" rotWithShape="0">
              <a:prstClr val="black">
                <a:alpha val="40000"/>
              </a:prstClr>
            </a:outerShdw>
          </a:effectLst>
        </p:spPr>
      </p:pic>
      <p:pic>
        <p:nvPicPr>
          <p:cNvPr id="6" name="Picture 5" descr="Text&#10;&#10;Description automatically generated">
            <a:extLst>
              <a:ext uri="{FF2B5EF4-FFF2-40B4-BE49-F238E27FC236}">
                <a16:creationId xmlns:a16="http://schemas.microsoft.com/office/drawing/2014/main" id="{6EB0977E-84E0-F8AF-3C3F-BF9C28BB2B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5771" y="4307388"/>
            <a:ext cx="1509137" cy="1954278"/>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pic>
        <p:nvPicPr>
          <p:cNvPr id="21" name="Picture 20" descr="Text&#10;&#10;Description automatically generated">
            <a:extLst>
              <a:ext uri="{FF2B5EF4-FFF2-40B4-BE49-F238E27FC236}">
                <a16:creationId xmlns:a16="http://schemas.microsoft.com/office/drawing/2014/main" id="{2D90B9F4-5BDE-067D-0D9B-FD551C0A50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9789" y="850137"/>
            <a:ext cx="3776546" cy="4890491"/>
          </a:xfrm>
          <a:prstGeom prst="rect">
            <a:avLst/>
          </a:prstGeom>
          <a:ln w="6350">
            <a:solidFill>
              <a:schemeClr val="bg2">
                <a:lumMod val="50000"/>
              </a:schemeClr>
            </a:solidFill>
          </a:ln>
          <a:effectLst>
            <a:outerShdw blurRad="137136" dist="38100" dir="2700000" algn="tl" rotWithShape="0">
              <a:prstClr val="black">
                <a:alpha val="40000"/>
              </a:prstClr>
            </a:outerShdw>
          </a:effectLst>
        </p:spPr>
      </p:pic>
      <p:pic>
        <p:nvPicPr>
          <p:cNvPr id="14" name="Picture 13" descr="Text&#10;&#10;Description automatically generated">
            <a:extLst>
              <a:ext uri="{FF2B5EF4-FFF2-40B4-BE49-F238E27FC236}">
                <a16:creationId xmlns:a16="http://schemas.microsoft.com/office/drawing/2014/main" id="{7B73B54A-AC4D-EE30-1874-214C19BF4B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3317" y="1238847"/>
            <a:ext cx="3796924" cy="4890491"/>
          </a:xfrm>
          <a:prstGeom prst="rect">
            <a:avLst/>
          </a:prstGeom>
          <a:ln w="6350">
            <a:solidFill>
              <a:schemeClr val="bg2">
                <a:lumMod val="50000"/>
              </a:schemeClr>
            </a:solidFill>
          </a:ln>
          <a:effectLst>
            <a:outerShdw blurRad="130734" dist="38100" dir="2700000" algn="tl" rotWithShape="0">
              <a:prstClr val="black">
                <a:alpha val="40000"/>
              </a:prstClr>
            </a:outerShdw>
          </a:effectLst>
        </p:spPr>
      </p:pic>
    </p:spTree>
    <p:extLst>
      <p:ext uri="{BB962C8B-B14F-4D97-AF65-F5344CB8AC3E}">
        <p14:creationId xmlns:p14="http://schemas.microsoft.com/office/powerpoint/2010/main" val="140775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F089BEF8-1889-245B-81BE-D744D4249551}"/>
              </a:ext>
            </a:extLst>
          </p:cNvPr>
          <p:cNvPicPr>
            <a:picLocks noChangeAspect="1"/>
          </p:cNvPicPr>
          <p:nvPr/>
        </p:nvPicPr>
        <p:blipFill>
          <a:blip r:embed="rId3"/>
          <a:stretch>
            <a:fillRect/>
          </a:stretch>
        </p:blipFill>
        <p:spPr>
          <a:xfrm>
            <a:off x="2482868" y="457200"/>
            <a:ext cx="7226263" cy="5943600"/>
          </a:xfrm>
          <a:prstGeom prst="rect">
            <a:avLst/>
          </a:prstGeom>
        </p:spPr>
      </p:pic>
    </p:spTree>
    <p:extLst>
      <p:ext uri="{BB962C8B-B14F-4D97-AF65-F5344CB8AC3E}">
        <p14:creationId xmlns:p14="http://schemas.microsoft.com/office/powerpoint/2010/main" val="4027548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treemap chart&#10;&#10;Description automatically generated">
            <a:extLst>
              <a:ext uri="{FF2B5EF4-FFF2-40B4-BE49-F238E27FC236}">
                <a16:creationId xmlns:a16="http://schemas.microsoft.com/office/drawing/2014/main" id="{AE7A50B6-6D2A-5083-A844-AFE69FE68822}"/>
              </a:ext>
            </a:extLst>
          </p:cNvPr>
          <p:cNvPicPr>
            <a:picLocks noChangeAspect="1"/>
          </p:cNvPicPr>
          <p:nvPr/>
        </p:nvPicPr>
        <p:blipFill rotWithShape="1">
          <a:blip r:embed="rId3"/>
          <a:srcRect t="1676"/>
          <a:stretch/>
        </p:blipFill>
        <p:spPr>
          <a:xfrm>
            <a:off x="2413000" y="335902"/>
            <a:ext cx="7366000" cy="6293498"/>
          </a:xfrm>
          <a:prstGeom prst="rect">
            <a:avLst/>
          </a:prstGeom>
        </p:spPr>
      </p:pic>
    </p:spTree>
    <p:extLst>
      <p:ext uri="{BB962C8B-B14F-4D97-AF65-F5344CB8AC3E}">
        <p14:creationId xmlns:p14="http://schemas.microsoft.com/office/powerpoint/2010/main" val="255893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icon&#10;&#10;Description automatically generated">
            <a:extLst>
              <a:ext uri="{FF2B5EF4-FFF2-40B4-BE49-F238E27FC236}">
                <a16:creationId xmlns:a16="http://schemas.microsoft.com/office/drawing/2014/main" id="{34A754F6-BD9F-5081-7AF0-8ED8A56080C6}"/>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7406236" y="1314979"/>
            <a:ext cx="4534367" cy="4449099"/>
          </a:xfrm>
          <a:prstGeom prst="rect">
            <a:avLst/>
          </a:prstGeom>
        </p:spPr>
      </p:pic>
      <p:sp>
        <p:nvSpPr>
          <p:cNvPr id="2" name="Footer Placeholder 1">
            <a:extLst>
              <a:ext uri="{FF2B5EF4-FFF2-40B4-BE49-F238E27FC236}">
                <a16:creationId xmlns:a16="http://schemas.microsoft.com/office/drawing/2014/main" id="{30D6B485-4F24-EA2B-35F9-BDF777593A5D}"/>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5C8A0967-BDA9-B42F-1263-A59B450A1C56}"/>
              </a:ext>
            </a:extLst>
          </p:cNvPr>
          <p:cNvSpPr>
            <a:spLocks noGrp="1"/>
          </p:cNvSpPr>
          <p:nvPr>
            <p:ph type="sldNum" sz="quarter" idx="11"/>
          </p:nvPr>
        </p:nvSpPr>
        <p:spPr/>
        <p:txBody>
          <a:bodyPr/>
          <a:lstStyle/>
          <a:p>
            <a:fld id="{79A441FA-EE28-A64F-92EE-8BADFCE467E3}" type="slidenum">
              <a:rPr lang="en-US" smtClean="0"/>
              <a:t>27</a:t>
            </a:fld>
            <a:endParaRPr lang="en-US" dirty="0"/>
          </a:p>
        </p:txBody>
      </p:sp>
      <p:sp>
        <p:nvSpPr>
          <p:cNvPr id="4" name="Round Same Side Corner Rectangle 3">
            <a:extLst>
              <a:ext uri="{FF2B5EF4-FFF2-40B4-BE49-F238E27FC236}">
                <a16:creationId xmlns:a16="http://schemas.microsoft.com/office/drawing/2014/main" id="{4F829A0B-C094-736F-5A16-0D55A235B1BE}"/>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3CE1127A-E8C9-DC92-AF6A-30F3A049A001}"/>
              </a:ext>
            </a:extLst>
          </p:cNvPr>
          <p:cNvSpPr txBox="1">
            <a:spLocks/>
          </p:cNvSpPr>
          <p:nvPr/>
        </p:nvSpPr>
        <p:spPr>
          <a:xfrm>
            <a:off x="279259" y="27678"/>
            <a:ext cx="117730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Standards for Professional Learning website</a:t>
            </a:r>
          </a:p>
        </p:txBody>
      </p:sp>
      <p:sp>
        <p:nvSpPr>
          <p:cNvPr id="10" name="TextBox 9">
            <a:extLst>
              <a:ext uri="{FF2B5EF4-FFF2-40B4-BE49-F238E27FC236}">
                <a16:creationId xmlns:a16="http://schemas.microsoft.com/office/drawing/2014/main" id="{60161A93-8CCB-2B6A-8DA1-45588DF0055B}"/>
              </a:ext>
            </a:extLst>
          </p:cNvPr>
          <p:cNvSpPr txBox="1"/>
          <p:nvPr/>
        </p:nvSpPr>
        <p:spPr>
          <a:xfrm>
            <a:off x="279259" y="5421328"/>
            <a:ext cx="3249608" cy="369332"/>
          </a:xfrm>
          <a:prstGeom prst="rect">
            <a:avLst/>
          </a:prstGeom>
          <a:noFill/>
        </p:spPr>
        <p:txBody>
          <a:bodyPr wrap="none" rtlCol="0">
            <a:spAutoFit/>
          </a:bodyPr>
          <a:lstStyle/>
          <a:p>
            <a:r>
              <a:rPr lang="en-US" dirty="0">
                <a:solidFill>
                  <a:schemeClr val="bg2">
                    <a:lumMod val="25000"/>
                  </a:schemeClr>
                </a:solidFill>
                <a:latin typeface="Arial"/>
                <a:cs typeface="Arial"/>
                <a:hlinkClick r:id="rId4"/>
              </a:rPr>
              <a:t>standards.learningforward.org</a:t>
            </a:r>
            <a:endParaRPr lang="en-US" dirty="0">
              <a:solidFill>
                <a:schemeClr val="bg2">
                  <a:lumMod val="25000"/>
                </a:schemeClr>
              </a:solidFill>
              <a:latin typeface="Arial"/>
              <a:cs typeface="Arial"/>
            </a:endParaRPr>
          </a:p>
        </p:txBody>
      </p:sp>
      <p:sp>
        <p:nvSpPr>
          <p:cNvPr id="9" name="TextBox 8">
            <a:extLst>
              <a:ext uri="{FF2B5EF4-FFF2-40B4-BE49-F238E27FC236}">
                <a16:creationId xmlns:a16="http://schemas.microsoft.com/office/drawing/2014/main" id="{213A3B6A-F789-9220-4397-B8BB97C7A0A6}"/>
              </a:ext>
            </a:extLst>
          </p:cNvPr>
          <p:cNvSpPr txBox="1"/>
          <p:nvPr/>
        </p:nvSpPr>
        <p:spPr>
          <a:xfrm>
            <a:off x="279259" y="1182230"/>
            <a:ext cx="3125311" cy="3970318"/>
          </a:xfrm>
          <a:prstGeom prst="rect">
            <a:avLst/>
          </a:prstGeom>
          <a:noFill/>
        </p:spPr>
        <p:txBody>
          <a:bodyPr wrap="square" rtlCol="0">
            <a:spAutoFit/>
          </a:bodyPr>
          <a:lstStyle/>
          <a:p>
            <a:r>
              <a:rPr lang="en-US" sz="2800">
                <a:solidFill>
                  <a:schemeClr val="bg2">
                    <a:lumMod val="25000"/>
                  </a:schemeClr>
                </a:solidFill>
                <a:latin typeface="Arial" panose="020B0604020202020204" pitchFamily="34" charset="0"/>
                <a:cs typeface="Arial" panose="020B0604020202020204" pitchFamily="34" charset="0"/>
              </a:rPr>
              <a:t>The website is loaded with information and tools to power your work to establish, refine, and evaluate professional learning. </a:t>
            </a:r>
          </a:p>
        </p:txBody>
      </p:sp>
      <p:pic>
        <p:nvPicPr>
          <p:cNvPr id="8" name="Picture 7" descr="Graphical user interface, website&#10;&#10;Description automatically generated">
            <a:extLst>
              <a:ext uri="{FF2B5EF4-FFF2-40B4-BE49-F238E27FC236}">
                <a16:creationId xmlns:a16="http://schemas.microsoft.com/office/drawing/2014/main" id="{3D557AE3-D35E-69AD-A822-FC582B77C8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52157" y="772229"/>
            <a:ext cx="4487686" cy="5541485"/>
          </a:xfrm>
          <a:prstGeom prst="rect">
            <a:avLst/>
          </a:prstGeom>
          <a:ln w="6350">
            <a:solidFill>
              <a:schemeClr val="bg2">
                <a:lumMod val="25000"/>
              </a:schemeClr>
            </a:solidFill>
          </a:ln>
          <a:effectLst>
            <a:outerShdw blurRad="127000" dist="38100" dir="2700000" algn="tl" rotWithShape="0">
              <a:prstClr val="black">
                <a:alpha val="40000"/>
              </a:prstClr>
            </a:outerShdw>
          </a:effectLst>
        </p:spPr>
      </p:pic>
    </p:spTree>
    <p:extLst>
      <p:ext uri="{BB962C8B-B14F-4D97-AF65-F5344CB8AC3E}">
        <p14:creationId xmlns:p14="http://schemas.microsoft.com/office/powerpoint/2010/main" val="3245225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68CCA4-AF77-96A0-91AE-B81FA481D03A}"/>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3F18135D-EDA1-E8C1-8CFD-F75E7F068513}"/>
              </a:ext>
            </a:extLst>
          </p:cNvPr>
          <p:cNvSpPr>
            <a:spLocks noGrp="1"/>
          </p:cNvSpPr>
          <p:nvPr>
            <p:ph type="sldNum" sz="quarter" idx="11"/>
          </p:nvPr>
        </p:nvSpPr>
        <p:spPr/>
        <p:txBody>
          <a:bodyPr/>
          <a:lstStyle/>
          <a:p>
            <a:fld id="{79A441FA-EE28-A64F-92EE-8BADFCE467E3}" type="slidenum">
              <a:rPr lang="en-US" smtClean="0"/>
              <a:t>28</a:t>
            </a:fld>
            <a:endParaRPr lang="en-US" dirty="0"/>
          </a:p>
        </p:txBody>
      </p:sp>
      <p:sp>
        <p:nvSpPr>
          <p:cNvPr id="4" name="Round Same Side Corner Rectangle 3">
            <a:extLst>
              <a:ext uri="{FF2B5EF4-FFF2-40B4-BE49-F238E27FC236}">
                <a16:creationId xmlns:a16="http://schemas.microsoft.com/office/drawing/2014/main" id="{E8A18B72-0C67-C357-1510-57CBCC0FB0CD}"/>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FC34872C-E817-5292-B63F-F8DC2C2F4070}"/>
              </a:ext>
            </a:extLst>
          </p:cNvPr>
          <p:cNvSpPr txBox="1">
            <a:spLocks/>
          </p:cNvSpPr>
          <p:nvPr/>
        </p:nvSpPr>
        <p:spPr>
          <a:xfrm>
            <a:off x="279259" y="27678"/>
            <a:ext cx="117730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Action steps</a:t>
            </a:r>
          </a:p>
        </p:txBody>
      </p:sp>
      <p:pic>
        <p:nvPicPr>
          <p:cNvPr id="10" name="Picture 9" descr="Graphical user interface, application&#10;&#10;Description automatically generated">
            <a:extLst>
              <a:ext uri="{FF2B5EF4-FFF2-40B4-BE49-F238E27FC236}">
                <a16:creationId xmlns:a16="http://schemas.microsoft.com/office/drawing/2014/main" id="{E987848B-E2D1-7E74-8514-3B0AA603B3D6}"/>
              </a:ext>
            </a:extLst>
          </p:cNvPr>
          <p:cNvPicPr>
            <a:picLocks noChangeAspect="1"/>
          </p:cNvPicPr>
          <p:nvPr/>
        </p:nvPicPr>
        <p:blipFill rotWithShape="1">
          <a:blip r:embed="rId2"/>
          <a:srcRect l="35122" t="11163" r="34512" b="8406"/>
          <a:stretch/>
        </p:blipFill>
        <p:spPr>
          <a:xfrm>
            <a:off x="204786" y="872826"/>
            <a:ext cx="3137881" cy="4669566"/>
          </a:xfrm>
          <a:prstGeom prst="rect">
            <a:avLst/>
          </a:prstGeom>
          <a:effectLst>
            <a:outerShdw blurRad="127000" dist="38100" dir="2700000" algn="tl" rotWithShape="0">
              <a:prstClr val="black">
                <a:alpha val="40000"/>
              </a:prstClr>
            </a:outerShdw>
          </a:effectLst>
        </p:spPr>
      </p:pic>
      <p:pic>
        <p:nvPicPr>
          <p:cNvPr id="7" name="Picture 6" descr="Diagram&#10;&#10;Description automatically generated">
            <a:extLst>
              <a:ext uri="{FF2B5EF4-FFF2-40B4-BE49-F238E27FC236}">
                <a16:creationId xmlns:a16="http://schemas.microsoft.com/office/drawing/2014/main" id="{911D42BA-267B-F173-C69C-5341CD6995F8}"/>
              </a:ext>
            </a:extLst>
          </p:cNvPr>
          <p:cNvPicPr>
            <a:picLocks noChangeAspect="1"/>
          </p:cNvPicPr>
          <p:nvPr/>
        </p:nvPicPr>
        <p:blipFill>
          <a:blip r:embed="rId3"/>
          <a:stretch>
            <a:fillRect/>
          </a:stretch>
        </p:blipFill>
        <p:spPr>
          <a:xfrm>
            <a:off x="2869476" y="1630931"/>
            <a:ext cx="8981917" cy="4538781"/>
          </a:xfrm>
          <a:prstGeom prst="rect">
            <a:avLst/>
          </a:prstGeom>
          <a:effectLst>
            <a:outerShdw blurRad="129145" dist="38100" dir="2700000" algn="tl" rotWithShape="0">
              <a:prstClr val="black">
                <a:alpha val="40000"/>
              </a:prstClr>
            </a:outerShdw>
          </a:effectLst>
        </p:spPr>
      </p:pic>
    </p:spTree>
    <p:extLst>
      <p:ext uri="{BB962C8B-B14F-4D97-AF65-F5344CB8AC3E}">
        <p14:creationId xmlns:p14="http://schemas.microsoft.com/office/powerpoint/2010/main" val="1119673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gency Need Not Conduct Discussions Concerning Aspect of a Proposal that  Was Not a Weakness; Integrated Medical Solutions, Inc., GAO B-428754,  B-418754.2 - PubKGroup">
            <a:extLst>
              <a:ext uri="{FF2B5EF4-FFF2-40B4-BE49-F238E27FC236}">
                <a16:creationId xmlns:a16="http://schemas.microsoft.com/office/drawing/2014/main" id="{E0F8C763-0574-74A4-5E8E-FFE29A8F9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5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7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D1D9F62-2D5A-2341-8EF5-E5F4052846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6562" y="2267545"/>
            <a:ext cx="2993572" cy="3876568"/>
          </a:xfrm>
          <a:prstGeom prst="rect">
            <a:avLst/>
          </a:prstGeom>
          <a:ln>
            <a:noFill/>
          </a:ln>
          <a:effectLst>
            <a:outerShdw blurRad="292100" dist="139700" dir="2700000" sx="96593" sy="96593" algn="tl" rotWithShape="0">
              <a:srgbClr val="333333">
                <a:alpha val="65000"/>
              </a:srgbClr>
            </a:outerShdw>
          </a:effectLst>
        </p:spPr>
      </p:pic>
      <p:pic>
        <p:nvPicPr>
          <p:cNvPr id="3" name="Picture 2">
            <a:extLst>
              <a:ext uri="{FF2B5EF4-FFF2-40B4-BE49-F238E27FC236}">
                <a16:creationId xmlns:a16="http://schemas.microsoft.com/office/drawing/2014/main" id="{3BF3E3E2-CC3B-494C-B227-A5809FD99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702" y="2274720"/>
            <a:ext cx="2993572" cy="3869608"/>
          </a:xfrm>
          <a:prstGeom prst="rect">
            <a:avLst/>
          </a:prstGeom>
          <a:ln>
            <a:noFill/>
          </a:ln>
          <a:effectLst>
            <a:outerShdw blurRad="292100" dist="139700" dir="2700000" sx="96593" sy="96593" algn="tl" rotWithShape="0">
              <a:srgbClr val="333333">
                <a:alpha val="65000"/>
              </a:srgbClr>
            </a:outerShdw>
          </a:effectLst>
        </p:spPr>
      </p:pic>
      <p:pic>
        <p:nvPicPr>
          <p:cNvPr id="7" name="Picture 6" descr="Text&#10;&#10;Description automatically generated">
            <a:extLst>
              <a:ext uri="{FF2B5EF4-FFF2-40B4-BE49-F238E27FC236}">
                <a16:creationId xmlns:a16="http://schemas.microsoft.com/office/drawing/2014/main" id="{28BA639F-39E6-E64C-9192-93E63C4285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0073" y="2019263"/>
            <a:ext cx="2993573" cy="3876570"/>
          </a:xfrm>
          <a:prstGeom prst="rect">
            <a:avLst/>
          </a:prstGeom>
          <a:ln>
            <a:noFill/>
          </a:ln>
          <a:effectLst>
            <a:outerShdw blurRad="292100" dist="139700" dir="2700000" sx="96593" sy="96593" algn="tl" rotWithShape="0">
              <a:srgbClr val="333333">
                <a:alpha val="65000"/>
              </a:srgbClr>
            </a:outerShdw>
          </a:effectLst>
        </p:spPr>
      </p:pic>
      <p:pic>
        <p:nvPicPr>
          <p:cNvPr id="19" name="Picture 18" descr="Text&#10;&#10;Description automatically generated">
            <a:extLst>
              <a:ext uri="{FF2B5EF4-FFF2-40B4-BE49-F238E27FC236}">
                <a16:creationId xmlns:a16="http://schemas.microsoft.com/office/drawing/2014/main" id="{C73D31AC-74F5-0746-90CF-19D800DA37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47030" y="2019264"/>
            <a:ext cx="2993573" cy="3876569"/>
          </a:xfrm>
          <a:prstGeom prst="rect">
            <a:avLst/>
          </a:prstGeom>
          <a:ln>
            <a:noFill/>
          </a:ln>
          <a:effectLst>
            <a:outerShdw blurRad="292100" dist="139700" dir="2700000" sx="96593" sy="96593" algn="tl" rotWithShape="0">
              <a:srgbClr val="333333">
                <a:alpha val="65000"/>
              </a:srgbClr>
            </a:outerShdw>
          </a:effectLst>
        </p:spPr>
      </p:pic>
      <p:sp>
        <p:nvSpPr>
          <p:cNvPr id="21" name="Pentagon 20">
            <a:extLst>
              <a:ext uri="{FF2B5EF4-FFF2-40B4-BE49-F238E27FC236}">
                <a16:creationId xmlns:a16="http://schemas.microsoft.com/office/drawing/2014/main" id="{0B7A6051-677A-2C4C-9859-C6F30DFC7EF0}"/>
              </a:ext>
            </a:extLst>
          </p:cNvPr>
          <p:cNvSpPr/>
          <p:nvPr/>
        </p:nvSpPr>
        <p:spPr>
          <a:xfrm rot="5400000">
            <a:off x="636349" y="512747"/>
            <a:ext cx="2143755" cy="2513097"/>
          </a:xfrm>
          <a:prstGeom prst="homePlate">
            <a:avLst>
              <a:gd name="adj" fmla="val 47772"/>
            </a:avLst>
          </a:prstGeom>
          <a:solidFill>
            <a:srgbClr val="00B050">
              <a:alpha val="76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a:extLst>
              <a:ext uri="{FF2B5EF4-FFF2-40B4-BE49-F238E27FC236}">
                <a16:creationId xmlns:a16="http://schemas.microsoft.com/office/drawing/2014/main" id="{27F23A4C-E32E-454E-8794-6DD3E51896D2}"/>
              </a:ext>
            </a:extLst>
          </p:cNvPr>
          <p:cNvSpPr/>
          <p:nvPr/>
        </p:nvSpPr>
        <p:spPr>
          <a:xfrm rot="5400000">
            <a:off x="3590444" y="513644"/>
            <a:ext cx="2143755" cy="2513097"/>
          </a:xfrm>
          <a:prstGeom prst="homePlate">
            <a:avLst>
              <a:gd name="adj" fmla="val 47772"/>
            </a:avLst>
          </a:prstGeom>
          <a:solidFill>
            <a:srgbClr val="00B050">
              <a:alpha val="76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D0C57601-754B-1C42-AB64-7B0D5D4B3A84}"/>
              </a:ext>
            </a:extLst>
          </p:cNvPr>
          <p:cNvSpPr/>
          <p:nvPr/>
        </p:nvSpPr>
        <p:spPr>
          <a:xfrm rot="5400000">
            <a:off x="6500912" y="513644"/>
            <a:ext cx="2143755" cy="2513097"/>
          </a:xfrm>
          <a:prstGeom prst="homePlate">
            <a:avLst>
              <a:gd name="adj" fmla="val 47772"/>
            </a:avLst>
          </a:prstGeom>
          <a:solidFill>
            <a:srgbClr val="00B050">
              <a:alpha val="76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a:extLst>
              <a:ext uri="{FF2B5EF4-FFF2-40B4-BE49-F238E27FC236}">
                <a16:creationId xmlns:a16="http://schemas.microsoft.com/office/drawing/2014/main" id="{ADFA22E5-57F7-2A4C-B768-9B4DA3298751}"/>
              </a:ext>
            </a:extLst>
          </p:cNvPr>
          <p:cNvSpPr/>
          <p:nvPr/>
        </p:nvSpPr>
        <p:spPr>
          <a:xfrm rot="5400000">
            <a:off x="9410247" y="512747"/>
            <a:ext cx="2143755" cy="2513097"/>
          </a:xfrm>
          <a:prstGeom prst="homePlate">
            <a:avLst>
              <a:gd name="adj" fmla="val 47772"/>
            </a:avLst>
          </a:prstGeom>
          <a:solidFill>
            <a:srgbClr val="00B050">
              <a:alpha val="76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45FEA0D-7BFD-0543-83F7-0E154DD39AD7}"/>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3</a:t>
            </a:fld>
            <a:endParaRPr lang="en-US" dirty="0"/>
          </a:p>
        </p:txBody>
      </p:sp>
      <p:sp>
        <p:nvSpPr>
          <p:cNvPr id="5" name="Footer Placeholder 4">
            <a:extLst>
              <a:ext uri="{FF2B5EF4-FFF2-40B4-BE49-F238E27FC236}">
                <a16:creationId xmlns:a16="http://schemas.microsoft.com/office/drawing/2014/main" id="{951AF5B7-0395-EF4C-B901-BCD5774A4966}"/>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sp>
        <p:nvSpPr>
          <p:cNvPr id="14" name="Round Same Side Corner Rectangle 13">
            <a:extLst>
              <a:ext uri="{FF2B5EF4-FFF2-40B4-BE49-F238E27FC236}">
                <a16:creationId xmlns:a16="http://schemas.microsoft.com/office/drawing/2014/main" id="{FAF7042C-C6E7-CA4E-9FE5-812535B1E096}"/>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5" name="Subtitle 5">
            <a:extLst>
              <a:ext uri="{FF2B5EF4-FFF2-40B4-BE49-F238E27FC236}">
                <a16:creationId xmlns:a16="http://schemas.microsoft.com/office/drawing/2014/main" id="{6206BA0C-2B45-914D-A3D9-13339AFA8418}"/>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What is included in each standard?</a:t>
            </a:r>
          </a:p>
        </p:txBody>
      </p:sp>
      <p:sp>
        <p:nvSpPr>
          <p:cNvPr id="25" name="TextBox 24">
            <a:extLst>
              <a:ext uri="{FF2B5EF4-FFF2-40B4-BE49-F238E27FC236}">
                <a16:creationId xmlns:a16="http://schemas.microsoft.com/office/drawing/2014/main" id="{5C28A7E0-5FDD-A444-9897-F75194522C7D}"/>
              </a:ext>
            </a:extLst>
          </p:cNvPr>
          <p:cNvSpPr txBox="1"/>
          <p:nvPr/>
        </p:nvSpPr>
        <p:spPr>
          <a:xfrm>
            <a:off x="410222" y="841452"/>
            <a:ext cx="2595502" cy="369332"/>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Common stem</a:t>
            </a:r>
          </a:p>
        </p:txBody>
      </p:sp>
      <p:sp>
        <p:nvSpPr>
          <p:cNvPr id="29" name="TextBox 28">
            <a:extLst>
              <a:ext uri="{FF2B5EF4-FFF2-40B4-BE49-F238E27FC236}">
                <a16:creationId xmlns:a16="http://schemas.microsoft.com/office/drawing/2014/main" id="{D31287EE-A4B6-FC47-986D-94E1C10D3BCA}"/>
              </a:ext>
            </a:extLst>
          </p:cNvPr>
          <p:cNvSpPr txBox="1"/>
          <p:nvPr/>
        </p:nvSpPr>
        <p:spPr>
          <a:xfrm>
            <a:off x="3364317" y="842349"/>
            <a:ext cx="2513098" cy="923330"/>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Three components or concepts are included in the narrative</a:t>
            </a:r>
          </a:p>
        </p:txBody>
      </p:sp>
      <p:sp>
        <p:nvSpPr>
          <p:cNvPr id="31" name="TextBox 30">
            <a:extLst>
              <a:ext uri="{FF2B5EF4-FFF2-40B4-BE49-F238E27FC236}">
                <a16:creationId xmlns:a16="http://schemas.microsoft.com/office/drawing/2014/main" id="{35FDE38F-0C6C-4247-92C8-A2CE243CF045}"/>
              </a:ext>
            </a:extLst>
          </p:cNvPr>
          <p:cNvSpPr txBox="1"/>
          <p:nvPr/>
        </p:nvSpPr>
        <p:spPr>
          <a:xfrm>
            <a:off x="6230026" y="842349"/>
            <a:ext cx="2682551" cy="1477328"/>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Linkages with other standards suggest how these components work together to create a system</a:t>
            </a:r>
          </a:p>
        </p:txBody>
      </p:sp>
      <p:sp>
        <p:nvSpPr>
          <p:cNvPr id="33" name="TextBox 32">
            <a:extLst>
              <a:ext uri="{FF2B5EF4-FFF2-40B4-BE49-F238E27FC236}">
                <a16:creationId xmlns:a16="http://schemas.microsoft.com/office/drawing/2014/main" id="{373E45A3-A33D-8842-A20B-E3A38740B490}"/>
              </a:ext>
            </a:extLst>
          </p:cNvPr>
          <p:cNvSpPr txBox="1"/>
          <p:nvPr/>
        </p:nvSpPr>
        <p:spPr>
          <a:xfrm>
            <a:off x="9184120" y="841452"/>
            <a:ext cx="2513098" cy="923330"/>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Selected research is listed at the end of each standard </a:t>
            </a:r>
          </a:p>
        </p:txBody>
      </p:sp>
    </p:spTree>
    <p:extLst>
      <p:ext uri="{BB962C8B-B14F-4D97-AF65-F5344CB8AC3E}">
        <p14:creationId xmlns:p14="http://schemas.microsoft.com/office/powerpoint/2010/main" val="55532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0991D-0E43-024E-B552-0D0D30CE2FD3}"/>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4</a:t>
            </a:fld>
            <a:endParaRPr lang="en-US" dirty="0"/>
          </a:p>
        </p:txBody>
      </p:sp>
      <p:sp>
        <p:nvSpPr>
          <p:cNvPr id="5" name="Footer Placeholder 4">
            <a:extLst>
              <a:ext uri="{FF2B5EF4-FFF2-40B4-BE49-F238E27FC236}">
                <a16:creationId xmlns:a16="http://schemas.microsoft.com/office/drawing/2014/main" id="{2B5FE06C-DE7E-9743-B957-7646C3B05726}"/>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pic>
        <p:nvPicPr>
          <p:cNvPr id="8" name="Picture 7" descr="A picture containing accessory&#10;&#10;Description automatically generated">
            <a:extLst>
              <a:ext uri="{FF2B5EF4-FFF2-40B4-BE49-F238E27FC236}">
                <a16:creationId xmlns:a16="http://schemas.microsoft.com/office/drawing/2014/main" id="{6839359B-D277-AF4E-AB5C-DED3E9DD9A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6261" y="802518"/>
            <a:ext cx="5628518" cy="5556238"/>
          </a:xfrm>
          <a:prstGeom prst="rect">
            <a:avLst/>
          </a:prstGeom>
        </p:spPr>
      </p:pic>
      <p:sp>
        <p:nvSpPr>
          <p:cNvPr id="9" name="Rectangle 8">
            <a:extLst>
              <a:ext uri="{FF2B5EF4-FFF2-40B4-BE49-F238E27FC236}">
                <a16:creationId xmlns:a16="http://schemas.microsoft.com/office/drawing/2014/main" id="{A7693FFD-5FEC-7048-BC60-A4D0CB17B575}"/>
              </a:ext>
            </a:extLst>
          </p:cNvPr>
          <p:cNvSpPr/>
          <p:nvPr/>
        </p:nvSpPr>
        <p:spPr>
          <a:xfrm>
            <a:off x="0" y="697418"/>
            <a:ext cx="4142444" cy="5731354"/>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B19CAF-D3AD-F749-8C20-40D5C4A91E65}"/>
              </a:ext>
            </a:extLst>
          </p:cNvPr>
          <p:cNvSpPr/>
          <p:nvPr/>
        </p:nvSpPr>
        <p:spPr>
          <a:xfrm>
            <a:off x="0" y="2835965"/>
            <a:ext cx="4142444" cy="359280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5">
            <a:extLst>
              <a:ext uri="{FF2B5EF4-FFF2-40B4-BE49-F238E27FC236}">
                <a16:creationId xmlns:a16="http://schemas.microsoft.com/office/drawing/2014/main" id="{F3C82BBC-E22F-7640-8994-098FB04C78E4}"/>
              </a:ext>
            </a:extLst>
          </p:cNvPr>
          <p:cNvSpPr txBox="1">
            <a:spLocks/>
          </p:cNvSpPr>
          <p:nvPr/>
        </p:nvSpPr>
        <p:spPr>
          <a:xfrm>
            <a:off x="415592" y="949073"/>
            <a:ext cx="3190826" cy="5211509"/>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Rigorous content for each learner</a:t>
            </a:r>
          </a:p>
          <a:p>
            <a:pPr marL="0" indent="0">
              <a:spcBef>
                <a:spcPts val="3672"/>
              </a:spcBef>
              <a:buNone/>
            </a:pPr>
            <a:r>
              <a:rPr lang="en-US" sz="2800">
                <a:solidFill>
                  <a:schemeClr val="bg2">
                    <a:lumMod val="25000"/>
                  </a:schemeClr>
                </a:solidFill>
                <a:latin typeface="Arial" panose="020B0604020202020204" pitchFamily="34" charset="0"/>
                <a:cs typeface="Arial" panose="020B0604020202020204" pitchFamily="34" charset="0"/>
              </a:rPr>
              <a:t>The essential content of adult learning that leads to improved student outcomes</a:t>
            </a:r>
          </a:p>
          <a:p>
            <a:pPr marL="0" indent="0">
              <a:buNone/>
            </a:pPr>
            <a:endParaRPr lang="en-US" sz="3400" dirty="0">
              <a:solidFill>
                <a:schemeClr val="bg1"/>
              </a:solidFill>
              <a:latin typeface="Arial"/>
              <a:cs typeface="Arial"/>
            </a:endParaRPr>
          </a:p>
        </p:txBody>
      </p:sp>
      <p:sp>
        <p:nvSpPr>
          <p:cNvPr id="14" name="Round Same Side Corner Rectangle 13">
            <a:extLst>
              <a:ext uri="{FF2B5EF4-FFF2-40B4-BE49-F238E27FC236}">
                <a16:creationId xmlns:a16="http://schemas.microsoft.com/office/drawing/2014/main" id="{E84FFCE7-379B-B947-973E-692EFFEA4B52}"/>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5" name="Subtitle 5">
            <a:extLst>
              <a:ext uri="{FF2B5EF4-FFF2-40B4-BE49-F238E27FC236}">
                <a16:creationId xmlns:a16="http://schemas.microsoft.com/office/drawing/2014/main" id="{1837AB63-11C2-5E4C-937B-DDE505AC29D8}"/>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A system framework</a:t>
            </a:r>
          </a:p>
        </p:txBody>
      </p:sp>
    </p:spTree>
    <p:extLst>
      <p:ext uri="{BB962C8B-B14F-4D97-AF65-F5344CB8AC3E}">
        <p14:creationId xmlns:p14="http://schemas.microsoft.com/office/powerpoint/2010/main" val="393980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98AEF0-C636-ED48-BDA0-99F577B15DF5}"/>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5</a:t>
            </a:fld>
            <a:endParaRPr lang="en-US" dirty="0"/>
          </a:p>
        </p:txBody>
      </p:sp>
      <p:sp>
        <p:nvSpPr>
          <p:cNvPr id="5" name="Footer Placeholder 4">
            <a:extLst>
              <a:ext uri="{FF2B5EF4-FFF2-40B4-BE49-F238E27FC236}">
                <a16:creationId xmlns:a16="http://schemas.microsoft.com/office/drawing/2014/main" id="{1FAD87AD-9587-8347-B2B0-055CD8E6BBE8}"/>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pic>
        <p:nvPicPr>
          <p:cNvPr id="8" name="Picture 7" descr="Shape, icon&#10;&#10;Description automatically generated">
            <a:extLst>
              <a:ext uri="{FF2B5EF4-FFF2-40B4-BE49-F238E27FC236}">
                <a16:creationId xmlns:a16="http://schemas.microsoft.com/office/drawing/2014/main" id="{87568432-B673-F44E-B579-46119A80A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9609" y="802518"/>
            <a:ext cx="5628518" cy="5556238"/>
          </a:xfrm>
          <a:prstGeom prst="rect">
            <a:avLst/>
          </a:prstGeom>
        </p:spPr>
      </p:pic>
      <p:sp>
        <p:nvSpPr>
          <p:cNvPr id="9" name="Rectangle 8">
            <a:extLst>
              <a:ext uri="{FF2B5EF4-FFF2-40B4-BE49-F238E27FC236}">
                <a16:creationId xmlns:a16="http://schemas.microsoft.com/office/drawing/2014/main" id="{730FD704-2B4C-5344-93BD-9DCD01654B65}"/>
              </a:ext>
            </a:extLst>
          </p:cNvPr>
          <p:cNvSpPr/>
          <p:nvPr/>
        </p:nvSpPr>
        <p:spPr>
          <a:xfrm>
            <a:off x="0" y="697418"/>
            <a:ext cx="4142444" cy="57313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322BA4-DFC3-1C43-AFBB-487F08B571EA}"/>
              </a:ext>
            </a:extLst>
          </p:cNvPr>
          <p:cNvSpPr/>
          <p:nvPr/>
        </p:nvSpPr>
        <p:spPr>
          <a:xfrm>
            <a:off x="0" y="2358886"/>
            <a:ext cx="4142444" cy="406988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5">
            <a:extLst>
              <a:ext uri="{FF2B5EF4-FFF2-40B4-BE49-F238E27FC236}">
                <a16:creationId xmlns:a16="http://schemas.microsoft.com/office/drawing/2014/main" id="{46BD189D-5D3C-2645-9AB4-470C4E75AFAD}"/>
              </a:ext>
            </a:extLst>
          </p:cNvPr>
          <p:cNvSpPr txBox="1">
            <a:spLocks/>
          </p:cNvSpPr>
          <p:nvPr/>
        </p:nvSpPr>
        <p:spPr>
          <a:xfrm>
            <a:off x="415591" y="949072"/>
            <a:ext cx="3726853" cy="5388665"/>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Transformational processes</a:t>
            </a:r>
          </a:p>
          <a:p>
            <a:pPr marL="0" indent="0">
              <a:spcBef>
                <a:spcPts val="3624"/>
              </a:spcBef>
              <a:buNone/>
            </a:pPr>
            <a:r>
              <a:rPr lang="en-US" sz="2800">
                <a:solidFill>
                  <a:schemeClr val="bg2">
                    <a:lumMod val="25000"/>
                  </a:schemeClr>
                </a:solidFill>
                <a:latin typeface="Arial" panose="020B0604020202020204" pitchFamily="34" charset="0"/>
                <a:cs typeface="Arial" panose="020B0604020202020204" pitchFamily="34" charset="0"/>
              </a:rPr>
              <a:t>Process elements of professional learning that explain how educators sustain significant changes </a:t>
            </a:r>
            <a:br>
              <a:rPr lang="en-US" sz="2800">
                <a:solidFill>
                  <a:schemeClr val="bg2">
                    <a:lumMod val="25000"/>
                  </a:schemeClr>
                </a:solidFill>
                <a:latin typeface="Arial" panose="020B0604020202020204" pitchFamily="34" charset="0"/>
                <a:cs typeface="Arial" panose="020B0604020202020204" pitchFamily="34" charset="0"/>
              </a:rPr>
            </a:br>
            <a:r>
              <a:rPr lang="en-US" sz="2800">
                <a:solidFill>
                  <a:schemeClr val="bg2">
                    <a:lumMod val="25000"/>
                  </a:schemeClr>
                </a:solidFill>
                <a:latin typeface="Arial" panose="020B0604020202020204" pitchFamily="34" charset="0"/>
                <a:cs typeface="Arial" panose="020B0604020202020204" pitchFamily="34" charset="0"/>
              </a:rPr>
              <a:t>in their knowledge, skills, practices, and mindsets</a:t>
            </a:r>
          </a:p>
          <a:p>
            <a:pPr marL="0" indent="0">
              <a:buNone/>
            </a:pPr>
            <a:endParaRPr lang="en-US" sz="3400" dirty="0">
              <a:solidFill>
                <a:schemeClr val="bg1"/>
              </a:solidFill>
              <a:latin typeface="Arial"/>
              <a:cs typeface="Arial"/>
            </a:endParaRPr>
          </a:p>
        </p:txBody>
      </p:sp>
      <p:sp>
        <p:nvSpPr>
          <p:cNvPr id="14" name="Round Same Side Corner Rectangle 13">
            <a:extLst>
              <a:ext uri="{FF2B5EF4-FFF2-40B4-BE49-F238E27FC236}">
                <a16:creationId xmlns:a16="http://schemas.microsoft.com/office/drawing/2014/main" id="{131C49D8-7942-074E-8D16-47195F2E5EF1}"/>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5" name="Subtitle 5">
            <a:extLst>
              <a:ext uri="{FF2B5EF4-FFF2-40B4-BE49-F238E27FC236}">
                <a16:creationId xmlns:a16="http://schemas.microsoft.com/office/drawing/2014/main" id="{C8C50FD3-083E-1144-8A9E-1B599577A31C}"/>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A system framework</a:t>
            </a:r>
          </a:p>
        </p:txBody>
      </p:sp>
    </p:spTree>
    <p:extLst>
      <p:ext uri="{BB962C8B-B14F-4D97-AF65-F5344CB8AC3E}">
        <p14:creationId xmlns:p14="http://schemas.microsoft.com/office/powerpoint/2010/main" val="293250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666184-5355-2A48-80FD-6F40A25428ED}"/>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6</a:t>
            </a:fld>
            <a:endParaRPr lang="en-US" dirty="0"/>
          </a:p>
        </p:txBody>
      </p:sp>
      <p:sp>
        <p:nvSpPr>
          <p:cNvPr id="5" name="Footer Placeholder 4">
            <a:extLst>
              <a:ext uri="{FF2B5EF4-FFF2-40B4-BE49-F238E27FC236}">
                <a16:creationId xmlns:a16="http://schemas.microsoft.com/office/drawing/2014/main" id="{2339FD6A-5220-F048-95BA-137389C5D829}"/>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a:latin typeface="Arial"/>
                <a:cs typeface="Arial"/>
              </a:rPr>
              <a:t>standards.learningforward.org</a:t>
            </a:r>
            <a:endParaRPr lang="en-US" kern="0" dirty="0">
              <a:latin typeface="Arial"/>
              <a:cs typeface="Arial"/>
            </a:endParaRPr>
          </a:p>
        </p:txBody>
      </p:sp>
      <p:pic>
        <p:nvPicPr>
          <p:cNvPr id="6" name="Picture 5" descr="A picture containing accessory, gift wrapping&#10;&#10;Description automatically generated">
            <a:extLst>
              <a:ext uri="{FF2B5EF4-FFF2-40B4-BE49-F238E27FC236}">
                <a16:creationId xmlns:a16="http://schemas.microsoft.com/office/drawing/2014/main" id="{046B1AEB-37A4-3842-90E0-FA4285AB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6428" y="802516"/>
            <a:ext cx="5628518" cy="5556239"/>
          </a:xfrm>
          <a:prstGeom prst="rect">
            <a:avLst/>
          </a:prstGeom>
        </p:spPr>
      </p:pic>
      <p:sp>
        <p:nvSpPr>
          <p:cNvPr id="7" name="Rectangle 6">
            <a:extLst>
              <a:ext uri="{FF2B5EF4-FFF2-40B4-BE49-F238E27FC236}">
                <a16:creationId xmlns:a16="http://schemas.microsoft.com/office/drawing/2014/main" id="{7C3F8674-C45A-1449-A6C6-62FF08C464A5}"/>
              </a:ext>
            </a:extLst>
          </p:cNvPr>
          <p:cNvSpPr/>
          <p:nvPr/>
        </p:nvSpPr>
        <p:spPr>
          <a:xfrm>
            <a:off x="0" y="697418"/>
            <a:ext cx="4142444" cy="5731354"/>
          </a:xfrm>
          <a:prstGeom prst="rect">
            <a:avLst/>
          </a:prstGeom>
          <a:solidFill>
            <a:srgbClr val="00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9D3F3D-F92E-8747-881F-35F1C0E18EDD}"/>
              </a:ext>
            </a:extLst>
          </p:cNvPr>
          <p:cNvSpPr/>
          <p:nvPr/>
        </p:nvSpPr>
        <p:spPr>
          <a:xfrm>
            <a:off x="0" y="2358886"/>
            <a:ext cx="4142444" cy="406988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5">
            <a:extLst>
              <a:ext uri="{FF2B5EF4-FFF2-40B4-BE49-F238E27FC236}">
                <a16:creationId xmlns:a16="http://schemas.microsoft.com/office/drawing/2014/main" id="{59407F8D-49BE-6141-9CCE-A6C859CD4CB3}"/>
              </a:ext>
            </a:extLst>
          </p:cNvPr>
          <p:cNvSpPr txBox="1">
            <a:spLocks/>
          </p:cNvSpPr>
          <p:nvPr/>
        </p:nvSpPr>
        <p:spPr>
          <a:xfrm>
            <a:off x="415592" y="949073"/>
            <a:ext cx="3520304" cy="5211509"/>
          </a:xfrm>
          <a:prstGeom prst="rect">
            <a:avLst/>
          </a:prstGeom>
        </p:spPr>
        <p:txBody>
          <a:bodyPr lIns="93256" tIns="46628" rIns="93256" bIns="46628" anchor="t">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Conditions for success</a:t>
            </a:r>
          </a:p>
          <a:p>
            <a:pPr marL="0" indent="0">
              <a:spcBef>
                <a:spcPts val="3672"/>
              </a:spcBef>
              <a:buNone/>
            </a:pPr>
            <a:r>
              <a:rPr lang="en-US" sz="2800">
                <a:solidFill>
                  <a:schemeClr val="bg2">
                    <a:lumMod val="25000"/>
                  </a:schemeClr>
                </a:solidFill>
                <a:latin typeface="Arial" panose="020B0604020202020204" pitchFamily="34" charset="0"/>
                <a:cs typeface="Arial" panose="020B0604020202020204" pitchFamily="34" charset="0"/>
              </a:rPr>
              <a:t>Aspects of the professional learning context, structures, and cultures that undergird high-quality professional learning</a:t>
            </a:r>
          </a:p>
        </p:txBody>
      </p:sp>
      <p:sp>
        <p:nvSpPr>
          <p:cNvPr id="12" name="Round Same Side Corner Rectangle 11">
            <a:extLst>
              <a:ext uri="{FF2B5EF4-FFF2-40B4-BE49-F238E27FC236}">
                <a16:creationId xmlns:a16="http://schemas.microsoft.com/office/drawing/2014/main" id="{C6ABE66D-B039-2041-B1B0-25812ECB0F81}"/>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3" name="Subtitle 5">
            <a:extLst>
              <a:ext uri="{FF2B5EF4-FFF2-40B4-BE49-F238E27FC236}">
                <a16:creationId xmlns:a16="http://schemas.microsoft.com/office/drawing/2014/main" id="{522AFA9C-43DC-DF4A-9BB7-B40EA4836599}"/>
              </a:ext>
            </a:extLst>
          </p:cNvPr>
          <p:cNvSpPr txBox="1">
            <a:spLocks/>
          </p:cNvSpPr>
          <p:nvPr/>
        </p:nvSpPr>
        <p:spPr>
          <a:xfrm>
            <a:off x="279259" y="27678"/>
            <a:ext cx="119127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A system framework</a:t>
            </a:r>
          </a:p>
        </p:txBody>
      </p:sp>
    </p:spTree>
    <p:extLst>
      <p:ext uri="{BB962C8B-B14F-4D97-AF65-F5344CB8AC3E}">
        <p14:creationId xmlns:p14="http://schemas.microsoft.com/office/powerpoint/2010/main" val="289067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29992E-37A7-824C-8BE0-F699766486FA}"/>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878AF6FE-FA13-1843-92BE-B1D5C746AC4C}"/>
              </a:ext>
            </a:extLst>
          </p:cNvPr>
          <p:cNvSpPr>
            <a:spLocks noGrp="1"/>
          </p:cNvSpPr>
          <p:nvPr>
            <p:ph type="sldNum" sz="quarter" idx="11"/>
          </p:nvPr>
        </p:nvSpPr>
        <p:spPr/>
        <p:txBody>
          <a:bodyPr/>
          <a:lstStyle/>
          <a:p>
            <a:fld id="{79A441FA-EE28-A64F-92EE-8BADFCE467E3}" type="slidenum">
              <a:rPr lang="en-US" smtClean="0"/>
              <a:t>7</a:t>
            </a:fld>
            <a:endParaRPr lang="en-US" dirty="0"/>
          </a:p>
        </p:txBody>
      </p:sp>
      <p:sp>
        <p:nvSpPr>
          <p:cNvPr id="6" name="Rectangle 5">
            <a:extLst>
              <a:ext uri="{FF2B5EF4-FFF2-40B4-BE49-F238E27FC236}">
                <a16:creationId xmlns:a16="http://schemas.microsoft.com/office/drawing/2014/main" id="{C9040FD1-BEC7-BE46-BD50-9988E5A113F3}"/>
              </a:ext>
            </a:extLst>
          </p:cNvPr>
          <p:cNvSpPr/>
          <p:nvPr/>
        </p:nvSpPr>
        <p:spPr>
          <a:xfrm>
            <a:off x="0" y="697417"/>
            <a:ext cx="6096000" cy="5731355"/>
          </a:xfrm>
          <a:prstGeom prst="rect">
            <a:avLst/>
          </a:prstGeom>
          <a:solidFill>
            <a:srgbClr val="00B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ame Side Corner Rectangle 10">
            <a:extLst>
              <a:ext uri="{FF2B5EF4-FFF2-40B4-BE49-F238E27FC236}">
                <a16:creationId xmlns:a16="http://schemas.microsoft.com/office/drawing/2014/main" id="{29AD2CFE-578A-7B49-A598-F4E3E77AB783}"/>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974D463F-9E89-B142-A0E4-A31CE094D72C}"/>
              </a:ext>
            </a:extLst>
          </p:cNvPr>
          <p:cNvSpPr txBox="1">
            <a:spLocks/>
          </p:cNvSpPr>
          <p:nvPr/>
        </p:nvSpPr>
        <p:spPr>
          <a:xfrm>
            <a:off x="279259" y="27678"/>
            <a:ext cx="117730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Crosswalk: 2022 and 2011 Standards </a:t>
            </a:r>
          </a:p>
        </p:txBody>
      </p:sp>
      <p:pic>
        <p:nvPicPr>
          <p:cNvPr id="8" name="Picture 7" descr="Graphical user interface, text, application, Word&#10;&#10;Description automatically generated">
            <a:extLst>
              <a:ext uri="{FF2B5EF4-FFF2-40B4-BE49-F238E27FC236}">
                <a16:creationId xmlns:a16="http://schemas.microsoft.com/office/drawing/2014/main" id="{9A0EC5EE-64A9-0384-6E96-8B7474083458}"/>
              </a:ext>
            </a:extLst>
          </p:cNvPr>
          <p:cNvPicPr>
            <a:picLocks noChangeAspect="1"/>
          </p:cNvPicPr>
          <p:nvPr/>
        </p:nvPicPr>
        <p:blipFill>
          <a:blip r:embed="rId3"/>
          <a:stretch>
            <a:fillRect/>
          </a:stretch>
        </p:blipFill>
        <p:spPr>
          <a:xfrm>
            <a:off x="1341782" y="1058096"/>
            <a:ext cx="9657522" cy="4741808"/>
          </a:xfrm>
          <a:prstGeom prst="rect">
            <a:avLst/>
          </a:prstGeom>
          <a:ln>
            <a:solidFill>
              <a:schemeClr val="tx1"/>
            </a:solidFill>
          </a:ln>
        </p:spPr>
      </p:pic>
    </p:spTree>
    <p:extLst>
      <p:ext uri="{BB962C8B-B14F-4D97-AF65-F5344CB8AC3E}">
        <p14:creationId xmlns:p14="http://schemas.microsoft.com/office/powerpoint/2010/main" val="77197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icon&#10;&#10;Description automatically generated">
            <a:extLst>
              <a:ext uri="{FF2B5EF4-FFF2-40B4-BE49-F238E27FC236}">
                <a16:creationId xmlns:a16="http://schemas.microsoft.com/office/drawing/2014/main" id="{94232F16-B679-469A-7513-273DD240F7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4580" y="881183"/>
            <a:ext cx="4534367" cy="4449099"/>
          </a:xfrm>
          <a:prstGeom prst="rect">
            <a:avLst/>
          </a:prstGeom>
        </p:spPr>
      </p:pic>
      <p:sp>
        <p:nvSpPr>
          <p:cNvPr id="2" name="Footer Placeholder 1">
            <a:extLst>
              <a:ext uri="{FF2B5EF4-FFF2-40B4-BE49-F238E27FC236}">
                <a16:creationId xmlns:a16="http://schemas.microsoft.com/office/drawing/2014/main" id="{2029992E-37A7-824C-8BE0-F699766486FA}"/>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878AF6FE-FA13-1843-92BE-B1D5C746AC4C}"/>
              </a:ext>
            </a:extLst>
          </p:cNvPr>
          <p:cNvSpPr>
            <a:spLocks noGrp="1"/>
          </p:cNvSpPr>
          <p:nvPr>
            <p:ph type="sldNum" sz="quarter" idx="11"/>
          </p:nvPr>
        </p:nvSpPr>
        <p:spPr/>
        <p:txBody>
          <a:bodyPr/>
          <a:lstStyle/>
          <a:p>
            <a:fld id="{79A441FA-EE28-A64F-92EE-8BADFCE467E3}" type="slidenum">
              <a:rPr lang="en-US" smtClean="0"/>
              <a:t>8</a:t>
            </a:fld>
            <a:endParaRPr lang="en-US" dirty="0"/>
          </a:p>
        </p:txBody>
      </p:sp>
      <p:sp>
        <p:nvSpPr>
          <p:cNvPr id="6" name="Rectangle 5">
            <a:extLst>
              <a:ext uri="{FF2B5EF4-FFF2-40B4-BE49-F238E27FC236}">
                <a16:creationId xmlns:a16="http://schemas.microsoft.com/office/drawing/2014/main" id="{C9040FD1-BEC7-BE46-BD50-9988E5A113F3}"/>
              </a:ext>
            </a:extLst>
          </p:cNvPr>
          <p:cNvSpPr/>
          <p:nvPr/>
        </p:nvSpPr>
        <p:spPr>
          <a:xfrm>
            <a:off x="0" y="697417"/>
            <a:ext cx="6096000" cy="5731355"/>
          </a:xfrm>
          <a:prstGeom prst="rect">
            <a:avLst/>
          </a:prstGeom>
          <a:solidFill>
            <a:srgbClr val="00B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a:extLst>
              <a:ext uri="{FF2B5EF4-FFF2-40B4-BE49-F238E27FC236}">
                <a16:creationId xmlns:a16="http://schemas.microsoft.com/office/drawing/2014/main" id="{29AD2CFE-578A-7B49-A598-F4E3E77AB783}"/>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974D463F-9E89-B142-A0E4-A31CE094D72C}"/>
              </a:ext>
            </a:extLst>
          </p:cNvPr>
          <p:cNvSpPr txBox="1">
            <a:spLocks/>
          </p:cNvSpPr>
          <p:nvPr/>
        </p:nvSpPr>
        <p:spPr>
          <a:xfrm>
            <a:off x="279259" y="27678"/>
            <a:ext cx="117730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Research overview</a:t>
            </a:r>
          </a:p>
        </p:txBody>
      </p:sp>
      <p:sp>
        <p:nvSpPr>
          <p:cNvPr id="14" name="TextBox 13">
            <a:extLst>
              <a:ext uri="{FF2B5EF4-FFF2-40B4-BE49-F238E27FC236}">
                <a16:creationId xmlns:a16="http://schemas.microsoft.com/office/drawing/2014/main" id="{051A2A19-472E-5346-BFE0-CF313D0FF4F4}"/>
              </a:ext>
            </a:extLst>
          </p:cNvPr>
          <p:cNvSpPr txBox="1"/>
          <p:nvPr/>
        </p:nvSpPr>
        <p:spPr>
          <a:xfrm>
            <a:off x="6567497" y="5505442"/>
            <a:ext cx="5367936" cy="923330"/>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The research overview and links to meta-analysis is available at </a:t>
            </a:r>
            <a:r>
              <a:rPr lang="en-US" dirty="0">
                <a:solidFill>
                  <a:schemeClr val="bg2">
                    <a:lumMod val="25000"/>
                  </a:schemeClr>
                </a:solidFill>
                <a:latin typeface="Arial" panose="020B0604020202020204" pitchFamily="34" charset="0"/>
                <a:cs typeface="Arial" panose="020B0604020202020204" pitchFamily="34" charset="0"/>
                <a:hlinkClick r:id="rId4"/>
              </a:rPr>
              <a:t>standards.learningforward.org</a:t>
            </a:r>
            <a:endParaRPr lang="en-US" dirty="0">
              <a:solidFill>
                <a:schemeClr val="bg2">
                  <a:lumMod val="25000"/>
                </a:schemeClr>
              </a:solidFill>
              <a:latin typeface="Arial" panose="020B0604020202020204" pitchFamily="34" charset="0"/>
              <a:cs typeface="Arial" panose="020B0604020202020204" pitchFamily="34" charset="0"/>
            </a:endParaRPr>
          </a:p>
          <a:p>
            <a:endParaRPr lang="en-US"/>
          </a:p>
        </p:txBody>
      </p:sp>
      <p:sp>
        <p:nvSpPr>
          <p:cNvPr id="16" name="TextBox 15">
            <a:extLst>
              <a:ext uri="{FF2B5EF4-FFF2-40B4-BE49-F238E27FC236}">
                <a16:creationId xmlns:a16="http://schemas.microsoft.com/office/drawing/2014/main" id="{0DD55405-87BC-7747-8288-760669AEF7BE}"/>
              </a:ext>
            </a:extLst>
          </p:cNvPr>
          <p:cNvSpPr txBox="1"/>
          <p:nvPr/>
        </p:nvSpPr>
        <p:spPr>
          <a:xfrm>
            <a:off x="265558" y="1014674"/>
            <a:ext cx="5436742" cy="4124206"/>
          </a:xfrm>
          <a:prstGeom prst="rect">
            <a:avLst/>
          </a:prstGeom>
          <a:noFill/>
        </p:spPr>
        <p:txBody>
          <a:bodyPr wrap="square">
            <a:spAutoFit/>
          </a:bodyPr>
          <a:lstStyle/>
          <a:p>
            <a:pPr marL="251460" lvl="0" indent="-251460">
              <a:spcBef>
                <a:spcPts val="1200"/>
              </a:spcBef>
              <a:buClr>
                <a:schemeClr val="accent5"/>
              </a:buClr>
              <a:buFont typeface="Arial" panose="020B0604020202020204" pitchFamily="34" charset="0"/>
              <a:buChar char="•"/>
              <a:defRPr/>
            </a:pPr>
            <a:r>
              <a:rPr lang="en-US" sz="2800" dirty="0">
                <a:solidFill>
                  <a:schemeClr val="bg2">
                    <a:lumMod val="25000"/>
                  </a:schemeClr>
                </a:solidFill>
                <a:latin typeface="Arial" panose="020B0604020202020204" pitchFamily="34" charset="0"/>
                <a:cs typeface="Arial" panose="020B0604020202020204" pitchFamily="34" charset="0"/>
              </a:rPr>
              <a:t>Standards for Professional Learning is grounded in evidence from the use of </a:t>
            </a:r>
            <a:br>
              <a:rPr lang="en-US" sz="2800" dirty="0">
                <a:solidFill>
                  <a:schemeClr val="bg2">
                    <a:lumMod val="25000"/>
                  </a:schemeClr>
                </a:solidFill>
                <a:latin typeface="Arial" panose="020B0604020202020204" pitchFamily="34" charset="0"/>
                <a:cs typeface="Arial" panose="020B0604020202020204" pitchFamily="34" charset="0"/>
              </a:rPr>
            </a:br>
            <a:r>
              <a:rPr lang="en-US" sz="2800" dirty="0">
                <a:solidFill>
                  <a:schemeClr val="bg2">
                    <a:lumMod val="25000"/>
                  </a:schemeClr>
                </a:solidFill>
                <a:latin typeface="Arial" panose="020B0604020202020204" pitchFamily="34" charset="0"/>
                <a:cs typeface="Arial" panose="020B0604020202020204" pitchFamily="34" charset="0"/>
              </a:rPr>
              <a:t>past standards and insights from the field.</a:t>
            </a:r>
          </a:p>
          <a:p>
            <a:pPr marL="251460" indent="-251460">
              <a:spcBef>
                <a:spcPts val="1200"/>
              </a:spcBef>
              <a:buClr>
                <a:schemeClr val="accent5"/>
              </a:buClr>
              <a:buFont typeface="Arial" panose="020B0604020202020204" pitchFamily="34" charset="0"/>
              <a:buChar char="•"/>
            </a:pPr>
            <a:r>
              <a:rPr lang="en-US" sz="2800" dirty="0">
                <a:solidFill>
                  <a:schemeClr val="bg2">
                    <a:lumMod val="25000"/>
                  </a:schemeClr>
                </a:solidFill>
                <a:latin typeface="Arial" panose="020B0604020202020204" pitchFamily="34" charset="0"/>
                <a:cs typeface="Arial" panose="020B0604020202020204" pitchFamily="34" charset="0"/>
              </a:rPr>
              <a:t>AIR (American Institutes </a:t>
            </a:r>
            <a:br>
              <a:rPr lang="en-US" sz="2800" dirty="0">
                <a:solidFill>
                  <a:schemeClr val="bg2">
                    <a:lumMod val="25000"/>
                  </a:schemeClr>
                </a:solidFill>
                <a:latin typeface="Arial" panose="020B0604020202020204" pitchFamily="34" charset="0"/>
                <a:cs typeface="Arial" panose="020B0604020202020204" pitchFamily="34" charset="0"/>
              </a:rPr>
            </a:br>
            <a:r>
              <a:rPr lang="en-US" sz="2800" dirty="0">
                <a:solidFill>
                  <a:schemeClr val="bg2">
                    <a:lumMod val="25000"/>
                  </a:schemeClr>
                </a:solidFill>
                <a:latin typeface="Arial" panose="020B0604020202020204" pitchFamily="34" charset="0"/>
                <a:cs typeface="Arial" panose="020B0604020202020204" pitchFamily="34" charset="0"/>
              </a:rPr>
              <a:t>for Research) conducted </a:t>
            </a:r>
            <a:br>
              <a:rPr lang="en-US" sz="2800" dirty="0">
                <a:solidFill>
                  <a:schemeClr val="bg2">
                    <a:lumMod val="25000"/>
                  </a:schemeClr>
                </a:solidFill>
                <a:latin typeface="Arial" panose="020B0604020202020204" pitchFamily="34" charset="0"/>
                <a:cs typeface="Arial" panose="020B0604020202020204" pitchFamily="34" charset="0"/>
              </a:rPr>
            </a:br>
            <a:r>
              <a:rPr lang="en-US" sz="2800" dirty="0">
                <a:solidFill>
                  <a:schemeClr val="bg2">
                    <a:lumMod val="25000"/>
                  </a:schemeClr>
                </a:solidFill>
                <a:latin typeface="Arial" panose="020B0604020202020204" pitchFamily="34" charset="0"/>
                <a:cs typeface="Arial" panose="020B0604020202020204" pitchFamily="34" charset="0"/>
              </a:rPr>
              <a:t>a literature review and </a:t>
            </a:r>
            <a:br>
              <a:rPr lang="en-US" sz="2800" dirty="0">
                <a:solidFill>
                  <a:schemeClr val="bg2">
                    <a:lumMod val="25000"/>
                  </a:schemeClr>
                </a:solidFill>
                <a:latin typeface="Arial" panose="020B0604020202020204" pitchFamily="34" charset="0"/>
                <a:cs typeface="Arial" panose="020B0604020202020204" pitchFamily="34" charset="0"/>
              </a:rPr>
            </a:br>
            <a:r>
              <a:rPr lang="en-US" sz="2800" dirty="0">
                <a:solidFill>
                  <a:schemeClr val="bg2">
                    <a:lumMod val="25000"/>
                  </a:schemeClr>
                </a:solidFill>
                <a:latin typeface="Arial" panose="020B0604020202020204" pitchFamily="34" charset="0"/>
                <a:cs typeface="Arial" panose="020B0604020202020204" pitchFamily="34" charset="0"/>
              </a:rPr>
              <a:t>meta-analysis.</a:t>
            </a:r>
          </a:p>
        </p:txBody>
      </p:sp>
    </p:spTree>
    <p:extLst>
      <p:ext uri="{BB962C8B-B14F-4D97-AF65-F5344CB8AC3E}">
        <p14:creationId xmlns:p14="http://schemas.microsoft.com/office/powerpoint/2010/main" val="137323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29992E-37A7-824C-8BE0-F699766486FA}"/>
              </a:ext>
            </a:extLst>
          </p:cNvPr>
          <p:cNvSpPr>
            <a:spLocks noGrp="1"/>
          </p:cNvSpPr>
          <p:nvPr>
            <p:ph type="ftr" sz="quarter" idx="10"/>
          </p:nvPr>
        </p:nvSpPr>
        <p:spPr/>
        <p:txBody>
          <a:bodyPr/>
          <a:lstStyle/>
          <a:p>
            <a:pPr defTabSz="932566">
              <a:defRPr/>
            </a:pPr>
            <a:r>
              <a:rPr lang="en-US" kern="0" dirty="0">
                <a:latin typeface="Arial"/>
                <a:cs typeface="Arial"/>
              </a:rPr>
              <a:t>standards.learningforward.org</a:t>
            </a:r>
          </a:p>
        </p:txBody>
      </p:sp>
      <p:sp>
        <p:nvSpPr>
          <p:cNvPr id="3" name="Slide Number Placeholder 2">
            <a:extLst>
              <a:ext uri="{FF2B5EF4-FFF2-40B4-BE49-F238E27FC236}">
                <a16:creationId xmlns:a16="http://schemas.microsoft.com/office/drawing/2014/main" id="{878AF6FE-FA13-1843-92BE-B1D5C746AC4C}"/>
              </a:ext>
            </a:extLst>
          </p:cNvPr>
          <p:cNvSpPr>
            <a:spLocks noGrp="1"/>
          </p:cNvSpPr>
          <p:nvPr>
            <p:ph type="sldNum" sz="quarter" idx="11"/>
          </p:nvPr>
        </p:nvSpPr>
        <p:spPr/>
        <p:txBody>
          <a:bodyPr/>
          <a:lstStyle/>
          <a:p>
            <a:fld id="{79A441FA-EE28-A64F-92EE-8BADFCE467E3}" type="slidenum">
              <a:rPr lang="en-US" smtClean="0"/>
              <a:t>9</a:t>
            </a:fld>
            <a:endParaRPr lang="en-US" dirty="0"/>
          </a:p>
        </p:txBody>
      </p:sp>
      <p:sp>
        <p:nvSpPr>
          <p:cNvPr id="6" name="Rectangle 5">
            <a:extLst>
              <a:ext uri="{FF2B5EF4-FFF2-40B4-BE49-F238E27FC236}">
                <a16:creationId xmlns:a16="http://schemas.microsoft.com/office/drawing/2014/main" id="{C9040FD1-BEC7-BE46-BD50-9988E5A113F3}"/>
              </a:ext>
            </a:extLst>
          </p:cNvPr>
          <p:cNvSpPr/>
          <p:nvPr/>
        </p:nvSpPr>
        <p:spPr>
          <a:xfrm>
            <a:off x="0" y="697417"/>
            <a:ext cx="6096000" cy="5731355"/>
          </a:xfrm>
          <a:prstGeom prst="rect">
            <a:avLst/>
          </a:prstGeom>
          <a:solidFill>
            <a:srgbClr val="00B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a:extLst>
              <a:ext uri="{FF2B5EF4-FFF2-40B4-BE49-F238E27FC236}">
                <a16:creationId xmlns:a16="http://schemas.microsoft.com/office/drawing/2014/main" id="{29AD2CFE-578A-7B49-A598-F4E3E77AB783}"/>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2" name="Subtitle 5">
            <a:extLst>
              <a:ext uri="{FF2B5EF4-FFF2-40B4-BE49-F238E27FC236}">
                <a16:creationId xmlns:a16="http://schemas.microsoft.com/office/drawing/2014/main" id="{974D463F-9E89-B142-A0E4-A31CE094D72C}"/>
              </a:ext>
            </a:extLst>
          </p:cNvPr>
          <p:cNvSpPr txBox="1">
            <a:spLocks/>
          </p:cNvSpPr>
          <p:nvPr/>
        </p:nvSpPr>
        <p:spPr>
          <a:xfrm>
            <a:off x="279259" y="27678"/>
            <a:ext cx="1177304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chemeClr val="bg1"/>
                </a:solidFill>
                <a:latin typeface="Arial"/>
                <a:cs typeface="Arial"/>
              </a:rPr>
              <a:t>Research high-level findings</a:t>
            </a:r>
          </a:p>
        </p:txBody>
      </p:sp>
      <p:sp>
        <p:nvSpPr>
          <p:cNvPr id="14" name="TextBox 13">
            <a:extLst>
              <a:ext uri="{FF2B5EF4-FFF2-40B4-BE49-F238E27FC236}">
                <a16:creationId xmlns:a16="http://schemas.microsoft.com/office/drawing/2014/main" id="{051A2A19-472E-5346-BFE0-CF313D0FF4F4}"/>
              </a:ext>
            </a:extLst>
          </p:cNvPr>
          <p:cNvSpPr txBox="1"/>
          <p:nvPr/>
        </p:nvSpPr>
        <p:spPr>
          <a:xfrm>
            <a:off x="6567497" y="5505442"/>
            <a:ext cx="5367936" cy="923330"/>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The research overview and links to meta-analysis is available at </a:t>
            </a:r>
            <a:r>
              <a:rPr lang="en-US" dirty="0">
                <a:solidFill>
                  <a:schemeClr val="bg2">
                    <a:lumMod val="25000"/>
                  </a:schemeClr>
                </a:solidFill>
                <a:latin typeface="Arial" panose="020B0604020202020204" pitchFamily="34" charset="0"/>
                <a:cs typeface="Arial" panose="020B0604020202020204" pitchFamily="34" charset="0"/>
                <a:hlinkClick r:id="rId3"/>
              </a:rPr>
              <a:t>standards.learningforward.org</a:t>
            </a:r>
            <a:endParaRPr lang="en-US" dirty="0">
              <a:solidFill>
                <a:schemeClr val="bg2">
                  <a:lumMod val="25000"/>
                </a:schemeClr>
              </a:solidFill>
              <a:latin typeface="Arial" panose="020B0604020202020204" pitchFamily="34" charset="0"/>
              <a:cs typeface="Arial" panose="020B0604020202020204" pitchFamily="34" charset="0"/>
            </a:endParaRPr>
          </a:p>
          <a:p>
            <a:endParaRPr lang="en-US"/>
          </a:p>
        </p:txBody>
      </p:sp>
      <p:sp>
        <p:nvSpPr>
          <p:cNvPr id="16" name="TextBox 15">
            <a:extLst>
              <a:ext uri="{FF2B5EF4-FFF2-40B4-BE49-F238E27FC236}">
                <a16:creationId xmlns:a16="http://schemas.microsoft.com/office/drawing/2014/main" id="{0DD55405-87BC-7747-8288-760669AEF7BE}"/>
              </a:ext>
            </a:extLst>
          </p:cNvPr>
          <p:cNvSpPr txBox="1"/>
          <p:nvPr/>
        </p:nvSpPr>
        <p:spPr>
          <a:xfrm>
            <a:off x="490482" y="1484753"/>
            <a:ext cx="5436742" cy="3539430"/>
          </a:xfrm>
          <a:prstGeom prst="rect">
            <a:avLst/>
          </a:prstGeom>
          <a:noFill/>
        </p:spPr>
        <p:txBody>
          <a:bodyPr wrap="square">
            <a:spAutoFit/>
          </a:bodyPr>
          <a:lstStyle/>
          <a:p>
            <a:pPr>
              <a:buClr>
                <a:schemeClr val="accent5"/>
              </a:buClr>
            </a:pPr>
            <a:r>
              <a:rPr lang="en-US" sz="2800" dirty="0">
                <a:solidFill>
                  <a:schemeClr val="bg2">
                    <a:lumMod val="25000"/>
                  </a:schemeClr>
                </a:solidFill>
                <a:latin typeface="Arial" panose="020B0604020202020204" pitchFamily="34" charset="0"/>
                <a:cs typeface="Arial" panose="020B0604020202020204" pitchFamily="34" charset="0"/>
              </a:rPr>
              <a:t>The meta-analysis found “consistent evidence that program alignment with the Learning Forward Standards </a:t>
            </a:r>
            <a:br>
              <a:rPr lang="en-US" sz="2800" dirty="0">
                <a:solidFill>
                  <a:schemeClr val="bg2">
                    <a:lumMod val="25000"/>
                  </a:schemeClr>
                </a:solidFill>
                <a:latin typeface="Arial" panose="020B0604020202020204" pitchFamily="34" charset="0"/>
                <a:cs typeface="Arial" panose="020B0604020202020204" pitchFamily="34" charset="0"/>
              </a:rPr>
            </a:br>
            <a:r>
              <a:rPr lang="en-US" sz="2800" dirty="0">
                <a:solidFill>
                  <a:schemeClr val="bg2">
                    <a:lumMod val="25000"/>
                  </a:schemeClr>
                </a:solidFill>
                <a:latin typeface="Arial" panose="020B0604020202020204" pitchFamily="34" charset="0"/>
                <a:cs typeface="Arial" panose="020B0604020202020204" pitchFamily="34" charset="0"/>
              </a:rPr>
              <a:t>for Professional Learning is associated with improved teacher instruction and student achievement outcomes.” </a:t>
            </a:r>
          </a:p>
        </p:txBody>
      </p:sp>
      <p:pic>
        <p:nvPicPr>
          <p:cNvPr id="13" name="Picture 12" descr="Shape, icon&#10;&#10;Description automatically generated">
            <a:extLst>
              <a:ext uri="{FF2B5EF4-FFF2-40B4-BE49-F238E27FC236}">
                <a16:creationId xmlns:a16="http://schemas.microsoft.com/office/drawing/2014/main" id="{34DBC749-2F45-88AA-DE1E-C3640EB2B6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94580" y="881183"/>
            <a:ext cx="4534367" cy="4449099"/>
          </a:xfrm>
          <a:prstGeom prst="rect">
            <a:avLst/>
          </a:prstGeom>
        </p:spPr>
      </p:pic>
    </p:spTree>
    <p:extLst>
      <p:ext uri="{BB962C8B-B14F-4D97-AF65-F5344CB8AC3E}">
        <p14:creationId xmlns:p14="http://schemas.microsoft.com/office/powerpoint/2010/main" val="1319496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1526</Words>
  <Application>Microsoft Macintosh PowerPoint</Application>
  <PresentationFormat>Widescreen</PresentationFormat>
  <Paragraphs>195</Paragraphs>
  <Slides>29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Adobe Garamond Pro</vt:lpstr>
      <vt:lpstr>Arial</vt:lpstr>
      <vt:lpstr>Calibri</vt:lpstr>
      <vt:lpstr>Calibri Light</vt:lpstr>
      <vt:lpstr>Corbel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Assessment, &amp; Instruction detail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2023-02-06T14:45:31Z</dcterms:created>
  <dcterms:modified xsi:type="dcterms:W3CDTF">2023-02-07T22:49:39Z</dcterms:modified>
</cp:coreProperties>
</file>