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76" r:id="rId3"/>
    <p:sldId id="280" r:id="rId4"/>
    <p:sldId id="281" r:id="rId5"/>
    <p:sldId id="277" r:id="rId6"/>
    <p:sldId id="278" r:id="rId7"/>
    <p:sldId id="282" r:id="rId8"/>
    <p:sldId id="279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08109-1A76-4FB4-A85D-C90226AD5BA4}" type="datetimeFigureOut">
              <a:rPr lang="en-US" smtClean="0"/>
              <a:t>10/22/21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751AA-B454-4BA3-BB65-9685EE688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3F5C0-1CD2-4ACC-BE25-48862DB559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295400"/>
            <a:ext cx="109728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768" y="2819400"/>
            <a:ext cx="6735233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06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673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456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C0B80A6-32B5-4915-9300-FF755E408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51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AA18D-F653-4537-BCD8-2267AC79F2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676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304801"/>
            <a:ext cx="2336800" cy="566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304801"/>
            <a:ext cx="6807200" cy="5662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F9024-12BD-45F3-B542-5D3F8F8E3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70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4D1DC-419F-46DA-B291-12D107AA8A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6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41A4-4A5F-4101-B398-81384B4F9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36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0" y="1395413"/>
            <a:ext cx="4572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395413"/>
            <a:ext cx="4572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C1BE-8E4B-4BB3-8D1D-64EB2D626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2117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3ADD3-720A-484A-B5BD-81288B5B06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2167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11E3C-2F47-4A2E-8085-B7F18C8AD5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377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5B44C-1E55-4DFB-B5BA-8BD5439F6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7089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48D5A-42FE-4A1F-809A-B95A0DE930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4637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50CD4-A250-42FD-A292-0D3B0DE088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1241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304800"/>
            <a:ext cx="934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395413"/>
            <a:ext cx="934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5218" y="6400800"/>
            <a:ext cx="27791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52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D5A0FC33-E129-4C39-98F1-F5F6D78D1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h2kx4wjc" TargetMode="External"/><Relationship Id="rId2" Type="http://schemas.openxmlformats.org/officeDocument/2006/relationships/hyperlink" Target="https://padlet.com/emilyberry4/hfrjda5d3ow2a3e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rvr9h6wb" TargetMode="External"/><Relationship Id="rId2" Type="http://schemas.openxmlformats.org/officeDocument/2006/relationships/hyperlink" Target="https://mtsports.us17.list-manage.com/subscribe?u=751ab87d1fa81859e0e48b064&amp;id=f87b23355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ww.schools.utah.gov/curr/umtss?mid=923&amp;tid=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8388" y="1339850"/>
            <a:ext cx="7429500" cy="1143000"/>
          </a:xfrm>
        </p:spPr>
        <p:txBody>
          <a:bodyPr/>
          <a:lstStyle/>
          <a:p>
            <a:r>
              <a:rPr lang="en-US" sz="5400" dirty="0"/>
              <a:t>Developing Trunkey MTSS Infographics and Resources for LEAs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9470" y="4211035"/>
            <a:ext cx="5248275" cy="1597337"/>
          </a:xfrm>
        </p:spPr>
        <p:txBody>
          <a:bodyPr/>
          <a:lstStyle/>
          <a:p>
            <a:r>
              <a:rPr lang="en-US" b="1" dirty="0"/>
              <a:t>2021 SPDG National Meeting</a:t>
            </a:r>
          </a:p>
          <a:p>
            <a:r>
              <a:rPr lang="en-US" b="1" dirty="0"/>
              <a:t>Utah State Board of Education (USBE)</a:t>
            </a:r>
          </a:p>
          <a:p>
            <a:r>
              <a:rPr lang="en-US" b="1" dirty="0"/>
              <a:t>Emily Berry, MPP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DC0B80A6-32B5-4915-9300-FF755E408A75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Aft>
                  <a:spcPct val="0"/>
                </a:spcAft>
              </a:pPr>
              <a:t>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0CA5-24C0-4B71-8EAB-A0EB1FD0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40777"/>
            <a:ext cx="9347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Telling Our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D906-C3C3-41F4-85F3-3D7E8437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800" y="878977"/>
            <a:ext cx="4572000" cy="5521823"/>
          </a:xfrm>
        </p:spPr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My History</a:t>
            </a:r>
          </a:p>
          <a:p>
            <a:pPr marL="282575" indent="-282575">
              <a:lnSpc>
                <a:spcPct val="90000"/>
              </a:lnSpc>
              <a:buNone/>
            </a:pPr>
            <a:r>
              <a:rPr lang="en-US" dirty="0"/>
              <a:t>	University of Utah, MPP</a:t>
            </a:r>
          </a:p>
          <a:p>
            <a:pPr marL="282575" indent="-282575">
              <a:lnSpc>
                <a:spcPct val="90000"/>
              </a:lnSpc>
              <a:buNone/>
            </a:pPr>
            <a:r>
              <a:rPr lang="en-US" dirty="0"/>
              <a:t>	Assessment, Data Specialist</a:t>
            </a:r>
          </a:p>
          <a:p>
            <a:pPr marL="282575" indent="-282575">
              <a:lnSpc>
                <a:spcPct val="90000"/>
              </a:lnSpc>
              <a:buNone/>
            </a:pPr>
            <a:r>
              <a:rPr lang="en-US" dirty="0"/>
              <a:t>	Student Support/Special Education, Program Evaluator</a:t>
            </a:r>
          </a:p>
          <a:p>
            <a:pPr marL="282575" indent="-282575">
              <a:lnSpc>
                <a:spcPct val="90000"/>
              </a:lnSpc>
              <a:buNone/>
            </a:pPr>
            <a:r>
              <a:rPr lang="en-US" dirty="0"/>
              <a:t>	President of a local non-profit organization 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4A2486-1E5A-40E8-BFB9-3B30CCF5C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0" y="878977"/>
            <a:ext cx="4572000" cy="552182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Heroes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2B34-5935-43BB-BDB7-4F20B78C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5200" y="6400800"/>
            <a:ext cx="18288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ED74D1DC-419F-46DA-B291-12D107AA8A2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99C16-C49A-4FA1-9B25-FDF2AF0A6E9B}"/>
              </a:ext>
            </a:extLst>
          </p:cNvPr>
          <p:cNvSpPr txBox="1"/>
          <p:nvPr/>
        </p:nvSpPr>
        <p:spPr>
          <a:xfrm>
            <a:off x="4446550" y="3974027"/>
            <a:ext cx="432095" cy="503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4131AEE3-C9E7-43E5-B4D4-0410D809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842" y="1492855"/>
            <a:ext cx="1720612" cy="20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cond Merkel cabinet - Wikipedia">
            <a:extLst>
              <a:ext uri="{FF2B5EF4-FFF2-40B4-BE49-F238E27FC236}">
                <a16:creationId xmlns:a16="http://schemas.microsoft.com/office/drawing/2014/main" id="{5C8C21EE-0571-44DD-82B8-79D2DFB98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3388" y="1514615"/>
            <a:ext cx="1720612" cy="209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view | Utah State Board of Education Review of Zearn Math">
            <a:extLst>
              <a:ext uri="{FF2B5EF4-FFF2-40B4-BE49-F238E27FC236}">
                <a16:creationId xmlns:a16="http://schemas.microsoft.com/office/drawing/2014/main" id="{38B9CCEC-48DC-4DE8-8AF5-EAD83F96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7910" y="3755429"/>
            <a:ext cx="2049262" cy="152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0B616007-D515-47D1-9827-2CE5E9CE4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4159" y="5294647"/>
            <a:ext cx="1641818" cy="14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D38FE8-7F97-459F-AA24-3AACC29306C2}"/>
              </a:ext>
            </a:extLst>
          </p:cNvPr>
          <p:cNvSpPr txBox="1"/>
          <p:nvPr/>
        </p:nvSpPr>
        <p:spPr>
          <a:xfrm>
            <a:off x="7534141" y="4107846"/>
            <a:ext cx="174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Leadership at </a:t>
            </a:r>
          </a:p>
        </p:txBody>
      </p:sp>
      <p:pic>
        <p:nvPicPr>
          <p:cNvPr id="1044" name="Picture 20" descr="USWNT named Time Magazine&amp;#39;s Athlete of the Year - Outsports">
            <a:extLst>
              <a:ext uri="{FF2B5EF4-FFF2-40B4-BE49-F238E27FC236}">
                <a16:creationId xmlns:a16="http://schemas.microsoft.com/office/drawing/2014/main" id="{1AE0E6D3-CDAE-4CA0-83CB-D4B3F5D25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372" y="3762942"/>
            <a:ext cx="2203628" cy="146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1077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0CA5-24C0-4B71-8EAB-A0EB1FD03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0"/>
            <a:ext cx="9347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Telling Our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3D906-C3C3-41F4-85F3-3D7E84379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800" y="1043189"/>
            <a:ext cx="4572000" cy="4924224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My Heartbreak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113817A-EDBD-48D0-A5AA-117150119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0" y="838200"/>
            <a:ext cx="4572000" cy="51292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My Hopes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2B34-5935-43BB-BDB7-4F20B78C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5200" y="6400800"/>
            <a:ext cx="18288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ED74D1DC-419F-46DA-B291-12D107AA8A2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2050" name="Picture 2" descr="🔍 Where are the Ted Lasso kindness meditations? - Ten Percent Happier  Knowledge Base">
            <a:extLst>
              <a:ext uri="{FF2B5EF4-FFF2-40B4-BE49-F238E27FC236}">
                <a16:creationId xmlns:a16="http://schemas.microsoft.com/office/drawing/2014/main" id="{835D0DF6-8882-4974-A308-5CC69590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031" y="1443037"/>
            <a:ext cx="338939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69805-97AD-41E0-8B6D-1D97031C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382" y="1818075"/>
            <a:ext cx="3188237" cy="1762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D28F54-9A51-4AE7-B2A5-B77EEDA2C9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031" y="3180963"/>
            <a:ext cx="3389399" cy="1929585"/>
          </a:xfrm>
          <a:prstGeom prst="rect">
            <a:avLst/>
          </a:prstGeom>
        </p:spPr>
      </p:pic>
      <p:pic>
        <p:nvPicPr>
          <p:cNvPr id="2058" name="Picture 10" descr="Four Strategies for Introducing Empathy in the Classroom | Getting Smart">
            <a:extLst>
              <a:ext uri="{FF2B5EF4-FFF2-40B4-BE49-F238E27FC236}">
                <a16:creationId xmlns:a16="http://schemas.microsoft.com/office/drawing/2014/main" id="{A989523E-260B-4EA6-9480-E306EA3E2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031" y="5162550"/>
            <a:ext cx="3389399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bstract word cloud for Cultural divide with related tags and terms - 17197027">
            <a:extLst>
              <a:ext uri="{FF2B5EF4-FFF2-40B4-BE49-F238E27FC236}">
                <a16:creationId xmlns:a16="http://schemas.microsoft.com/office/drawing/2014/main" id="{4AE85C86-89BA-4937-A33B-31310D8C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2166" y="3753591"/>
            <a:ext cx="3386670" cy="21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0404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02D8-6AA1-43F7-A3B5-CA75E01E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52387"/>
            <a:ext cx="9347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UMTSS Monthly Minute Intention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D3FC0-F33B-4ADA-ACA9-BCF5DC4F1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6800" y="1395413"/>
            <a:ext cx="4572000" cy="45720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Topics that address LEA focus areas</a:t>
            </a:r>
          </a:p>
          <a:p>
            <a:r>
              <a:rPr lang="en-US" dirty="0"/>
              <a:t>Develop reliable resource of information</a:t>
            </a:r>
          </a:p>
          <a:p>
            <a:r>
              <a:rPr lang="en-US" dirty="0"/>
              <a:t>Offer an “easy to digest” resource with option to pursue a deeper understanding </a:t>
            </a:r>
          </a:p>
          <a:p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0661080-5363-4238-BED2-D139D255E0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291232"/>
              </p:ext>
            </p:extLst>
          </p:nvPr>
        </p:nvGraphicFramePr>
        <p:xfrm>
          <a:off x="7112000" y="890588"/>
          <a:ext cx="45720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420">
                  <a:extLst>
                    <a:ext uri="{9D8B030D-6E8A-4147-A177-3AD203B41FA5}">
                      <a16:colId xmlns:a16="http://schemas.microsoft.com/office/drawing/2014/main" val="4289695810"/>
                    </a:ext>
                  </a:extLst>
                </a:gridCol>
                <a:gridCol w="3222580">
                  <a:extLst>
                    <a:ext uri="{9D8B030D-6E8A-4147-A177-3AD203B41FA5}">
                      <a16:colId xmlns:a16="http://schemas.microsoft.com/office/drawing/2014/main" val="3921238260"/>
                    </a:ext>
                  </a:extLst>
                </a:gridCol>
              </a:tblGrid>
              <a:tr h="6238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2021-2022 </a:t>
                      </a:r>
                      <a:r>
                        <a:rPr lang="en-US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Proposed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Topic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87281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Tiered 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225819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Family Engagement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27960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r>
                        <a:rPr lang="en-US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Screening into Tiered Supports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072204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Formative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749437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Deep Dive Tier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24478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r>
                        <a:rPr lang="en-US" dirty="0"/>
                        <a:t>February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It’s Mid-Year, Now What? (Behavior)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05060"/>
                  </a:ext>
                </a:extLst>
              </a:tr>
              <a:tr h="623809">
                <a:tc>
                  <a:txBody>
                    <a:bodyPr/>
                    <a:lstStyle/>
                    <a:p>
                      <a:r>
                        <a:rPr lang="en-US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Preparing for Summative Assessments with MTSS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103708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Deep Dive Tier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135233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Deep Dive Tier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406888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Adapt Instruction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476115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Self-Care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711567"/>
                  </a:ext>
                </a:extLst>
              </a:tr>
              <a:tr h="356462">
                <a:tc>
                  <a:txBody>
                    <a:bodyPr/>
                    <a:lstStyle/>
                    <a:p>
                      <a:r>
                        <a:rPr lang="en-US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Inclusion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3919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386FF-DC75-4004-BFA1-8435B0EB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5200" y="6400800"/>
            <a:ext cx="18288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ED74D1DC-419F-46DA-B291-12D107AA8A2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259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41B9-0162-4D25-8D6C-4B70A9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304800"/>
            <a:ext cx="9347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Developing Resources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1DF5F47-55ED-4913-B72C-DBAF38A2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0" y="1395413"/>
            <a:ext cx="3543299" cy="457200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4F36-B2FE-4B57-A642-267C5592F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0" y="1395413"/>
            <a:ext cx="4572000" cy="4572000"/>
          </a:xfrm>
        </p:spPr>
        <p:txBody>
          <a:bodyPr wrap="square"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Content  based on LEA focus areas and identified needs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1 page infographic and 1 paragraph write up with links for deeper learning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Created with our grant partners at AIR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All information is vetted for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Evidence-Based Practices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Validity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USBE messaging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B9F02-107C-4FE2-89B1-B0726EC3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5200" y="6400800"/>
            <a:ext cx="18288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ED74D1DC-419F-46DA-B291-12D107AA8A2A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595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5CC3-2130-46C3-86E0-D82863A9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Disseminating UMTSS Monthly Minutes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FA477E9-302A-4CCA-AF44-EB420F7E9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734574"/>
              </p:ext>
            </p:extLst>
          </p:nvPr>
        </p:nvGraphicFramePr>
        <p:xfrm>
          <a:off x="2336799" y="1395413"/>
          <a:ext cx="92413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654">
                  <a:extLst>
                    <a:ext uri="{9D8B030D-6E8A-4147-A177-3AD203B41FA5}">
                      <a16:colId xmlns:a16="http://schemas.microsoft.com/office/drawing/2014/main" val="2959497812"/>
                    </a:ext>
                  </a:extLst>
                </a:gridCol>
                <a:gridCol w="4620654">
                  <a:extLst>
                    <a:ext uri="{9D8B030D-6E8A-4147-A177-3AD203B41FA5}">
                      <a16:colId xmlns:a16="http://schemas.microsoft.com/office/drawing/2014/main" val="350336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hlinkClick r:id="rId2"/>
                        </a:rPr>
                        <a:t>Padlet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SPDG/UMTSS Canvas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89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hlinkClick r:id="rId3"/>
                        </a:rPr>
                        <a:t>https://tinyurl.com/h2kx4wjc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Access given to SPDG grant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408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5E6FA-9C43-4B73-8019-984B903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D1DC-419F-46DA-B291-12D107AA8A2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8ED86-A9BA-4CE1-9270-A19C08047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983" y="2137093"/>
            <a:ext cx="4295819" cy="4610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59A2A-ED83-4BEF-8D7F-A001D9AC4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137092"/>
            <a:ext cx="4432230" cy="47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59499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5CC3-2130-46C3-86E0-D82863A9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Disseminating UMTSS Monthly Minutes Cont.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FA477E9-302A-4CCA-AF44-EB420F7E9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640288"/>
              </p:ext>
            </p:extLst>
          </p:nvPr>
        </p:nvGraphicFramePr>
        <p:xfrm>
          <a:off x="2336799" y="1395413"/>
          <a:ext cx="917691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457">
                  <a:extLst>
                    <a:ext uri="{9D8B030D-6E8A-4147-A177-3AD203B41FA5}">
                      <a16:colId xmlns:a16="http://schemas.microsoft.com/office/drawing/2014/main" val="2779553383"/>
                    </a:ext>
                  </a:extLst>
                </a:gridCol>
                <a:gridCol w="4588457">
                  <a:extLst>
                    <a:ext uri="{9D8B030D-6E8A-4147-A177-3AD203B41FA5}">
                      <a16:colId xmlns:a16="http://schemas.microsoft.com/office/drawing/2014/main" val="317243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hlinkClick r:id="rId2"/>
                        </a:rPr>
                        <a:t>Utah Special Education Newsletter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89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hlinkClick r:id="rId3"/>
                        </a:rPr>
                        <a:t>https://tinyurl.com/rvr9h6wb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  <a:hlinkClick r:id="rId4"/>
                        </a:rPr>
                        <a:t>https://www.schools.utah.gov/curr/umtss?mid=923&amp;tid=5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359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5E6FA-9C43-4B73-8019-984B903C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D1DC-419F-46DA-B291-12D107AA8A2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D2E49-A052-42D4-8881-139EA201E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799" y="2241662"/>
            <a:ext cx="4552195" cy="4311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56905-76D4-4BD2-BEA6-D1A5D3E65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348" y="2624137"/>
            <a:ext cx="4533365" cy="22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73963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F4BC-E471-44B0-B4D6-63396510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C2E25-0382-4A1A-BA7C-1FCDC9BF6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Ensuring USBE messaging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 messaging that differs from USBE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Sharing the resources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Measuring impact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D7DD8-F35A-4F85-9732-2C2E049F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D1DC-419F-46DA-B291-12D107AA8A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51859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7EEE49-034A-46B6-A2F2-4BE4565D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B44C-1E55-4DFB-B5BA-8BD5439F60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 descr="Career Corner: Job Interview Questions To Answer And Ask -">
            <a:extLst>
              <a:ext uri="{FF2B5EF4-FFF2-40B4-BE49-F238E27FC236}">
                <a16:creationId xmlns:a16="http://schemas.microsoft.com/office/drawing/2014/main" id="{8B1A8A45-AB56-4CEF-A802-8D20DAF3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929" y="640303"/>
            <a:ext cx="6172616" cy="30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pen Discussion Images, Stock Photos &amp; Vectors | Shutterstock">
            <a:extLst>
              <a:ext uri="{FF2B5EF4-FFF2-40B4-BE49-F238E27FC236}">
                <a16:creationId xmlns:a16="http://schemas.microsoft.com/office/drawing/2014/main" id="{22D29733-46BB-4A68-8BAF-8F5065DBC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2950" y="3726611"/>
            <a:ext cx="4018548" cy="26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9303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10818</TotalTime>
  <Words>288</Words>
  <Application>Microsoft Macintosh PowerPoint</Application>
  <PresentationFormat>Widescreen</PresentationFormat>
  <Paragraphs>85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Wingdings</vt:lpstr>
      <vt:lpstr>Classroom expectations</vt:lpstr>
      <vt:lpstr>Developing Trunkey MTSS Infographics and Resources for LEAs</vt:lpstr>
      <vt:lpstr>Telling Our Stories</vt:lpstr>
      <vt:lpstr>Telling Our Stories</vt:lpstr>
      <vt:lpstr>UMTSS Monthly Minute Intention</vt:lpstr>
      <vt:lpstr>Developing Resources</vt:lpstr>
      <vt:lpstr>Disseminating UMTSS Monthly Minutes</vt:lpstr>
      <vt:lpstr>Disseminating UMTSS Monthly Minutes Cont.</vt:lpstr>
      <vt:lpstr>Overcoming 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Trunkey Resources</dc:title>
  <dc:creator>Berry, Emily</dc:creator>
  <cp:lastModifiedBy>Ctr for Excellence in Dev Disablities</cp:lastModifiedBy>
  <cp:revision>41</cp:revision>
  <dcterms:created xsi:type="dcterms:W3CDTF">2021-10-06T02:01:18Z</dcterms:created>
  <dcterms:modified xsi:type="dcterms:W3CDTF">2021-10-22T20:01:16Z</dcterms:modified>
</cp:coreProperties>
</file>